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7.xml" ContentType="application/vnd.openxmlformats-officedocument.presentationml.notesSlid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10.xml" ContentType="application/vnd.openxmlformats-officedocument.presentationml.notesSlid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Slides/notesSlide1.xml" ContentType="application/vnd.openxmlformats-officedocument.presentationml.notesSlid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0"/>
  </p:notesMasterIdLst>
  <p:sldIdLst>
    <p:sldId id="334" r:id="rId3"/>
    <p:sldId id="1509" r:id="rId4"/>
    <p:sldId id="298" r:id="rId5"/>
    <p:sldId id="287" r:id="rId6"/>
    <p:sldId id="290" r:id="rId7"/>
    <p:sldId id="358" r:id="rId8"/>
    <p:sldId id="365" r:id="rId9"/>
    <p:sldId id="324" r:id="rId10"/>
    <p:sldId id="341" r:id="rId11"/>
    <p:sldId id="359" r:id="rId12"/>
    <p:sldId id="262" r:id="rId13"/>
    <p:sldId id="397" r:id="rId14"/>
    <p:sldId id="399" r:id="rId15"/>
    <p:sldId id="398" r:id="rId16"/>
    <p:sldId id="1474" r:id="rId17"/>
    <p:sldId id="307" r:id="rId18"/>
    <p:sldId id="360" r:id="rId19"/>
    <p:sldId id="1475" r:id="rId20"/>
    <p:sldId id="384" r:id="rId21"/>
    <p:sldId id="291" r:id="rId22"/>
    <p:sldId id="282" r:id="rId23"/>
    <p:sldId id="316" r:id="rId24"/>
    <p:sldId id="1516" r:id="rId25"/>
    <p:sldId id="367" r:id="rId26"/>
    <p:sldId id="366" r:id="rId27"/>
    <p:sldId id="284" r:id="rId28"/>
    <p:sldId id="302" r:id="rId29"/>
    <p:sldId id="343" r:id="rId30"/>
    <p:sldId id="345" r:id="rId31"/>
    <p:sldId id="346" r:id="rId32"/>
    <p:sldId id="1515" r:id="rId33"/>
    <p:sldId id="323" r:id="rId34"/>
    <p:sldId id="1512" r:id="rId35"/>
    <p:sldId id="1506" r:id="rId36"/>
    <p:sldId id="1507" r:id="rId37"/>
    <p:sldId id="1508" r:id="rId38"/>
    <p:sldId id="1501" r:id="rId39"/>
    <p:sldId id="318" r:id="rId40"/>
    <p:sldId id="277" r:id="rId41"/>
    <p:sldId id="311" r:id="rId42"/>
    <p:sldId id="374" r:id="rId43"/>
    <p:sldId id="368" r:id="rId44"/>
    <p:sldId id="355" r:id="rId45"/>
    <p:sldId id="1517" r:id="rId46"/>
    <p:sldId id="1513" r:id="rId47"/>
    <p:sldId id="301" r:id="rId48"/>
    <p:sldId id="357" r:id="rId49"/>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001E"/>
    <a:srgbClr val="CF0807"/>
    <a:srgbClr val="CF0013"/>
    <a:srgbClr val="9F000A"/>
    <a:srgbClr val="009193"/>
    <a:srgbClr val="152EFF"/>
    <a:srgbClr val="4F063B"/>
    <a:srgbClr val="4A0737"/>
    <a:srgbClr val="33274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515"/>
    <p:restoredTop sz="70145" autoAdjust="0"/>
  </p:normalViewPr>
  <p:slideViewPr>
    <p:cSldViewPr snapToGrid="0" snapToObjects="1">
      <p:cViewPr varScale="1">
        <p:scale>
          <a:sx n="82" d="100"/>
          <a:sy n="82" d="100"/>
        </p:scale>
        <p:origin x="1528" y="168"/>
      </p:cViewPr>
      <p:guideLst>
        <p:guide orient="horz" pos="2160"/>
        <p:guide pos="3840"/>
      </p:guideLst>
    </p:cSldViewPr>
  </p:slideViewPr>
  <p:notesTextViewPr>
    <p:cViewPr>
      <p:scale>
        <a:sx n="100" d="100"/>
        <a:sy n="100" d="100"/>
      </p:scale>
      <p:origin x="0" y="0"/>
    </p:cViewPr>
  </p:notesTextViewPr>
  <p:sorterViewPr>
    <p:cViewPr>
      <p:scale>
        <a:sx n="68" d="100"/>
        <a:sy n="6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customXml" Target="../customXml/item2.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ustomXml" Target="../customXml/item3.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4E40592C-6830-F24E-8C37-BBD27FDBB294}" type="datetimeFigureOut">
              <a:rPr lang="en-US" smtClean="0"/>
              <a:t>8/23/23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5CAB8A7C-7664-3F44-AE17-784752DBB682}" type="slidenum">
              <a:rPr lang="en-US" smtClean="0"/>
              <a:t>‹#›</a:t>
            </a:fld>
            <a:endParaRPr lang="en-US"/>
          </a:p>
        </p:txBody>
      </p:sp>
    </p:spTree>
    <p:extLst>
      <p:ext uri="{BB962C8B-B14F-4D97-AF65-F5344CB8AC3E}">
        <p14:creationId xmlns:p14="http://schemas.microsoft.com/office/powerpoint/2010/main" val="141765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a bunch of words. (random notes)</a:t>
            </a:r>
          </a:p>
          <a:p>
            <a:r>
              <a:rPr lang="en-US" dirty="0"/>
              <a:t>Some people are really easy to follow when they speak (slow scale)  You know exactly where they are going and you don’t have to work to understand.</a:t>
            </a:r>
          </a:p>
          <a:p>
            <a:r>
              <a:rPr lang="en-US" dirty="0"/>
              <a:t>Others….not only doesn’t it make sense (random) but it can be painful (minor chords)</a:t>
            </a:r>
          </a:p>
          <a:p>
            <a:r>
              <a:rPr lang="en-US" dirty="0"/>
              <a:t>When it comes to putting together an important message, how can we thoughtfully compose it so that it’s effective and easy for the listener to understand their melody.</a:t>
            </a:r>
          </a:p>
        </p:txBody>
      </p:sp>
      <p:sp>
        <p:nvSpPr>
          <p:cNvPr id="4" name="Slide Number Placeholder 3"/>
          <p:cNvSpPr>
            <a:spLocks noGrp="1"/>
          </p:cNvSpPr>
          <p:nvPr>
            <p:ph type="sldNum" sz="quarter" idx="5"/>
          </p:nvPr>
        </p:nvSpPr>
        <p:spPr/>
        <p:txBody>
          <a:bodyPr/>
          <a:lstStyle/>
          <a:p>
            <a:fld id="{5CAB8A7C-7664-3F44-AE17-784752DBB682}" type="slidenum">
              <a:rPr lang="en-US" smtClean="0"/>
              <a:t>2</a:t>
            </a:fld>
            <a:endParaRPr lang="en-US"/>
          </a:p>
        </p:txBody>
      </p:sp>
    </p:spTree>
    <p:extLst>
      <p:ext uri="{BB962C8B-B14F-4D97-AF65-F5344CB8AC3E}">
        <p14:creationId xmlns:p14="http://schemas.microsoft.com/office/powerpoint/2010/main" val="3902536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1DDB93-B146-7146-9BB4-B047EA3E4A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176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a bunch of words. (random notes)</a:t>
            </a:r>
          </a:p>
          <a:p>
            <a:r>
              <a:rPr lang="en-US" dirty="0"/>
              <a:t>Some people are really easy to follow when they speak (slow scale)  You know exactly where they are going and you don’t have to work to understand.</a:t>
            </a:r>
          </a:p>
          <a:p>
            <a:r>
              <a:rPr lang="en-US" dirty="0"/>
              <a:t>Others….not only doesn’t it make sense (random) but it can be painful (minor chords)</a:t>
            </a:r>
          </a:p>
          <a:p>
            <a:r>
              <a:rPr lang="en-US" dirty="0"/>
              <a:t>Just like musical notes</a:t>
            </a:r>
          </a:p>
        </p:txBody>
      </p:sp>
      <p:sp>
        <p:nvSpPr>
          <p:cNvPr id="4" name="Slide Number Placeholder 3"/>
          <p:cNvSpPr>
            <a:spLocks noGrp="1"/>
          </p:cNvSpPr>
          <p:nvPr>
            <p:ph type="sldNum" sz="quarter" idx="5"/>
          </p:nvPr>
        </p:nvSpPr>
        <p:spPr/>
        <p:txBody>
          <a:bodyPr/>
          <a:lstStyle/>
          <a:p>
            <a:fld id="{5CAB8A7C-7664-3F44-AE17-784752DBB682}" type="slidenum">
              <a:rPr lang="en-US" smtClean="0"/>
              <a:t>31</a:t>
            </a:fld>
            <a:endParaRPr lang="en-US"/>
          </a:p>
        </p:txBody>
      </p:sp>
    </p:spTree>
    <p:extLst>
      <p:ext uri="{BB962C8B-B14F-4D97-AF65-F5344CB8AC3E}">
        <p14:creationId xmlns:p14="http://schemas.microsoft.com/office/powerpoint/2010/main" val="484037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that homeless providers are not required to be a co-applicant, but they are permitted to be.  If the local government is not developing the navigation centers themselves and they apply without the owner of the property, then the required supporting documentation will not be in the name of the local government and will not be acceptable.</a:t>
            </a:r>
          </a:p>
        </p:txBody>
      </p:sp>
      <p:sp>
        <p:nvSpPr>
          <p:cNvPr id="4" name="Slide Number Placeholder 3"/>
          <p:cNvSpPr>
            <a:spLocks noGrp="1"/>
          </p:cNvSpPr>
          <p:nvPr>
            <p:ph type="sldNum" sz="quarter" idx="5"/>
          </p:nvPr>
        </p:nvSpPr>
        <p:spPr/>
        <p:txBody>
          <a:bodyPr/>
          <a:lstStyle/>
          <a:p>
            <a:fld id="{5CAB8A7C-7664-3F44-AE17-784752DBB682}" type="slidenum">
              <a:rPr lang="en-US" smtClean="0"/>
              <a:t>33</a:t>
            </a:fld>
            <a:endParaRPr lang="en-US"/>
          </a:p>
        </p:txBody>
      </p:sp>
    </p:spTree>
    <p:extLst>
      <p:ext uri="{BB962C8B-B14F-4D97-AF65-F5344CB8AC3E}">
        <p14:creationId xmlns:p14="http://schemas.microsoft.com/office/powerpoint/2010/main" val="586329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that homeless providers are not required to be a co-applicant, but they are permitted to be.  If the local government is not developing the navigation centers themselves and they apply without the owner of the property, then the required supporting documentation will not be in the name of the local government and will not be acceptable.</a:t>
            </a:r>
          </a:p>
        </p:txBody>
      </p:sp>
      <p:sp>
        <p:nvSpPr>
          <p:cNvPr id="4" name="Slide Number Placeholder 3"/>
          <p:cNvSpPr>
            <a:spLocks noGrp="1"/>
          </p:cNvSpPr>
          <p:nvPr>
            <p:ph type="sldNum" sz="quarter" idx="5"/>
          </p:nvPr>
        </p:nvSpPr>
        <p:spPr/>
        <p:txBody>
          <a:bodyPr/>
          <a:lstStyle/>
          <a:p>
            <a:fld id="{5CAB8A7C-7664-3F44-AE17-784752DBB682}" type="slidenum">
              <a:rPr lang="en-US" smtClean="0"/>
              <a:t>34</a:t>
            </a:fld>
            <a:endParaRPr lang="en-US"/>
          </a:p>
        </p:txBody>
      </p:sp>
    </p:spTree>
    <p:extLst>
      <p:ext uri="{BB962C8B-B14F-4D97-AF65-F5344CB8AC3E}">
        <p14:creationId xmlns:p14="http://schemas.microsoft.com/office/powerpoint/2010/main" val="1930928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that homeless providers are not required to be a co-applicant, but they are permitted to be.  If the local government is not developing the navigation centers themselves and they apply without the owner of the property, then the required supporting documentation will not be in the name of the local government and will not be acceptable.</a:t>
            </a:r>
          </a:p>
        </p:txBody>
      </p:sp>
      <p:sp>
        <p:nvSpPr>
          <p:cNvPr id="4" name="Slide Number Placeholder 3"/>
          <p:cNvSpPr>
            <a:spLocks noGrp="1"/>
          </p:cNvSpPr>
          <p:nvPr>
            <p:ph type="sldNum" sz="quarter" idx="5"/>
          </p:nvPr>
        </p:nvSpPr>
        <p:spPr/>
        <p:txBody>
          <a:bodyPr/>
          <a:lstStyle/>
          <a:p>
            <a:fld id="{5CAB8A7C-7664-3F44-AE17-784752DBB682}" type="slidenum">
              <a:rPr lang="en-US" smtClean="0"/>
              <a:t>35</a:t>
            </a:fld>
            <a:endParaRPr lang="en-US"/>
          </a:p>
        </p:txBody>
      </p:sp>
    </p:spTree>
    <p:extLst>
      <p:ext uri="{BB962C8B-B14F-4D97-AF65-F5344CB8AC3E}">
        <p14:creationId xmlns:p14="http://schemas.microsoft.com/office/powerpoint/2010/main" val="1543253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At risk of homelessness: </a:t>
            </a:r>
          </a:p>
          <a:p>
            <a:pPr marL="457200" indent="-457200">
              <a:buFont typeface="Arial" panose="020B0604020202020204" pitchFamily="34" charset="0"/>
              <a:buChar char="•"/>
            </a:pPr>
            <a:r>
              <a:rPr lang="en-US" sz="1200" dirty="0"/>
              <a:t>Rapid rehousing or rental assistance</a:t>
            </a:r>
          </a:p>
          <a:p>
            <a:pPr marL="457200" indent="-457200">
              <a:buFont typeface="Arial" panose="020B0604020202020204" pitchFamily="34" charset="0"/>
              <a:buChar char="•"/>
            </a:pPr>
            <a:r>
              <a:rPr lang="en-US" sz="1200" dirty="0"/>
              <a:t>Services to obtain and retain housing</a:t>
            </a:r>
          </a:p>
          <a:p>
            <a:pPr marL="457200" indent="-457200">
              <a:buFont typeface="Arial" panose="020B0604020202020204" pitchFamily="34" charset="0"/>
              <a:buChar char="•"/>
            </a:pPr>
            <a:r>
              <a:rPr lang="en-US" sz="1200" dirty="0"/>
              <a:t>Ops and </a:t>
            </a:r>
            <a:r>
              <a:rPr lang="en-US" sz="1200" dirty="0" err="1"/>
              <a:t>devel</a:t>
            </a:r>
            <a:r>
              <a:rPr lang="en-US" sz="1200" dirty="0"/>
              <a:t>. costs for nav centers</a:t>
            </a:r>
          </a:p>
          <a:p>
            <a:pPr marL="457200" indent="-457200">
              <a:buFont typeface="Arial" panose="020B0604020202020204" pitchFamily="34" charset="0"/>
              <a:buChar char="•"/>
            </a:pPr>
            <a:r>
              <a:rPr lang="en-US" sz="1200" dirty="0"/>
              <a:t>Construction, rehab., preservation of permanent or transitional rental housing </a:t>
            </a:r>
          </a:p>
          <a:p>
            <a:pPr marL="457200" indent="-457200">
              <a:buFont typeface="Arial" panose="020B0604020202020204" pitchFamily="34" charset="0"/>
              <a:buChar char="•"/>
            </a:pPr>
            <a:endParaRPr lang="en-US" sz="1200" dirty="0"/>
          </a:p>
          <a:p>
            <a:endParaRPr lang="en-US" sz="1200" dirty="0"/>
          </a:p>
          <a:p>
            <a:r>
              <a:rPr lang="en-US" sz="1200" i="1" dirty="0"/>
              <a:t>10% homeless or at risk of homelessness</a:t>
            </a:r>
          </a:p>
          <a:p>
            <a:r>
              <a:rPr lang="en-US" sz="1200" i="1" dirty="0"/>
              <a:t>Providers not required to be co-applicant </a:t>
            </a:r>
            <a:endParaRPr lang="en-US" sz="1800" i="1" dirty="0"/>
          </a:p>
          <a:p>
            <a:pPr marL="457200" indent="-457200">
              <a:buFont typeface="Arial" panose="020B0604020202020204" pitchFamily="34" charset="0"/>
              <a:buChar char="•"/>
            </a:pPr>
            <a:endParaRPr lang="en-US" sz="1200" dirty="0"/>
          </a:p>
        </p:txBody>
      </p:sp>
      <p:sp>
        <p:nvSpPr>
          <p:cNvPr id="4" name="Slide Number Placeholder 3"/>
          <p:cNvSpPr>
            <a:spLocks noGrp="1"/>
          </p:cNvSpPr>
          <p:nvPr>
            <p:ph type="sldNum" sz="quarter" idx="5"/>
          </p:nvPr>
        </p:nvSpPr>
        <p:spPr/>
        <p:txBody>
          <a:bodyPr/>
          <a:lstStyle/>
          <a:p>
            <a:fld id="{5CAB8A7C-7664-3F44-AE17-784752DBB682}" type="slidenum">
              <a:rPr lang="en-US" smtClean="0"/>
              <a:t>36</a:t>
            </a:fld>
            <a:endParaRPr lang="en-US"/>
          </a:p>
        </p:txBody>
      </p:sp>
    </p:spTree>
    <p:extLst>
      <p:ext uri="{BB962C8B-B14F-4D97-AF65-F5344CB8AC3E}">
        <p14:creationId xmlns:p14="http://schemas.microsoft.com/office/powerpoint/2010/main" val="4182852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that homeless providers are not required to be a co-applicant, but they are permitted to be.  If the local government is not developing the navigation centers themselves and they apply without the owner of the property, then the required supporting documentation will not be in the name of the local government and will not be acceptable.</a:t>
            </a:r>
          </a:p>
        </p:txBody>
      </p:sp>
      <p:sp>
        <p:nvSpPr>
          <p:cNvPr id="4" name="Slide Number Placeholder 3"/>
          <p:cNvSpPr>
            <a:spLocks noGrp="1"/>
          </p:cNvSpPr>
          <p:nvPr>
            <p:ph type="sldNum" sz="quarter" idx="5"/>
          </p:nvPr>
        </p:nvSpPr>
        <p:spPr/>
        <p:txBody>
          <a:bodyPr/>
          <a:lstStyle/>
          <a:p>
            <a:fld id="{5CAB8A7C-7664-3F44-AE17-784752DBB682}" type="slidenum">
              <a:rPr lang="en-US" smtClean="0"/>
              <a:t>37</a:t>
            </a:fld>
            <a:endParaRPr lang="en-US"/>
          </a:p>
        </p:txBody>
      </p:sp>
    </p:spTree>
    <p:extLst>
      <p:ext uri="{BB962C8B-B14F-4D97-AF65-F5344CB8AC3E}">
        <p14:creationId xmlns:p14="http://schemas.microsoft.com/office/powerpoint/2010/main" val="3495426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know a bunch of words. (random notes)</a:t>
            </a:r>
          </a:p>
          <a:p>
            <a:r>
              <a:rPr lang="en-US" dirty="0"/>
              <a:t>Some people are really easy to follow when they speak (slow scale)  You know exactly where they are going and you don’t have to work to understand.</a:t>
            </a:r>
          </a:p>
          <a:p>
            <a:r>
              <a:rPr lang="en-US" dirty="0"/>
              <a:t>Others….not only doesn’t it make sense (random) but it can be painful (minor chords)</a:t>
            </a:r>
          </a:p>
          <a:p>
            <a:r>
              <a:rPr lang="en-US" dirty="0"/>
              <a:t>When it comes to putting together an important message, how can we thoughtfully compose it so that it’s effective and easy for the listener to understand their melody.</a:t>
            </a:r>
          </a:p>
        </p:txBody>
      </p:sp>
      <p:sp>
        <p:nvSpPr>
          <p:cNvPr id="4" name="Slide Number Placeholder 3"/>
          <p:cNvSpPr>
            <a:spLocks noGrp="1"/>
          </p:cNvSpPr>
          <p:nvPr>
            <p:ph type="sldNum" sz="quarter" idx="5"/>
          </p:nvPr>
        </p:nvSpPr>
        <p:spPr/>
        <p:txBody>
          <a:bodyPr/>
          <a:lstStyle/>
          <a:p>
            <a:fld id="{5CAB8A7C-7664-3F44-AE17-784752DBB682}" type="slidenum">
              <a:rPr lang="en-US" smtClean="0"/>
              <a:t>44</a:t>
            </a:fld>
            <a:endParaRPr lang="en-US"/>
          </a:p>
        </p:txBody>
      </p:sp>
    </p:spTree>
    <p:extLst>
      <p:ext uri="{BB962C8B-B14F-4D97-AF65-F5344CB8AC3E}">
        <p14:creationId xmlns:p14="http://schemas.microsoft.com/office/powerpoint/2010/main" val="235839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0D39ED-9D35-E445-BA20-CAF440AE4E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524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BF0A0B-B75E-2941-B441-D765313BBEF0}" type="datetimeFigureOut">
              <a:rPr lang="en-US" smtClean="0"/>
              <a:t>8/23/23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2BE00-5931-164A-89B6-52E51A321B53}" type="slidenum">
              <a:rPr lang="en-US" smtClean="0"/>
              <a:t>‹#›</a:t>
            </a:fld>
            <a:endParaRPr lang="en-US"/>
          </a:p>
        </p:txBody>
      </p:sp>
    </p:spTree>
    <p:extLst>
      <p:ext uri="{BB962C8B-B14F-4D97-AF65-F5344CB8AC3E}">
        <p14:creationId xmlns:p14="http://schemas.microsoft.com/office/powerpoint/2010/main" val="1487946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F0A0B-B75E-2941-B441-D765313BBEF0}" type="datetimeFigureOut">
              <a:rPr lang="en-US" smtClean="0"/>
              <a:t>8/23/23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2BE00-5931-164A-89B6-52E51A321B53}" type="slidenum">
              <a:rPr lang="en-US" smtClean="0"/>
              <a:t>‹#›</a:t>
            </a:fld>
            <a:endParaRPr lang="en-US"/>
          </a:p>
        </p:txBody>
      </p:sp>
    </p:spTree>
    <p:extLst>
      <p:ext uri="{BB962C8B-B14F-4D97-AF65-F5344CB8AC3E}">
        <p14:creationId xmlns:p14="http://schemas.microsoft.com/office/powerpoint/2010/main" val="1803329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F0A0B-B75E-2941-B441-D765313BBEF0}" type="datetimeFigureOut">
              <a:rPr lang="en-US" smtClean="0"/>
              <a:t>8/23/23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2BE00-5931-164A-89B6-52E51A321B53}" type="slidenum">
              <a:rPr lang="en-US" smtClean="0"/>
              <a:t>‹#›</a:t>
            </a:fld>
            <a:endParaRPr lang="en-US"/>
          </a:p>
        </p:txBody>
      </p:sp>
    </p:spTree>
    <p:extLst>
      <p:ext uri="{BB962C8B-B14F-4D97-AF65-F5344CB8AC3E}">
        <p14:creationId xmlns:p14="http://schemas.microsoft.com/office/powerpoint/2010/main" val="3254738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1_Two Content">
    <p:bg>
      <p:bgPr>
        <a:solidFill>
          <a:schemeClr val="accent2">
            <a:lumOff val="44000"/>
          </a:schemeClr>
        </a:solidFill>
        <a:effectLst/>
      </p:bgPr>
    </p:bg>
    <p:spTree>
      <p:nvGrpSpPr>
        <p:cNvPr id="1" name=""/>
        <p:cNvGrpSpPr/>
        <p:nvPr/>
      </p:nvGrpSpPr>
      <p:grpSpPr>
        <a:xfrm>
          <a:off x="0" y="0"/>
          <a:ext cx="0" cy="0"/>
          <a:chOff x="0" y="0"/>
          <a:chExt cx="0" cy="0"/>
        </a:xfrm>
      </p:grpSpPr>
      <p:sp>
        <p:nvSpPr>
          <p:cNvPr id="52" name="Title Text"/>
          <p:cNvSpPr txBox="1">
            <a:spLocks noGrp="1"/>
          </p:cNvSpPr>
          <p:nvPr>
            <p:ph type="title"/>
          </p:nvPr>
        </p:nvSpPr>
        <p:spPr>
          <a:xfrm>
            <a:off x="512062" y="365125"/>
            <a:ext cx="11082061" cy="1325563"/>
          </a:xfrm>
          <a:prstGeom prst="rect">
            <a:avLst/>
          </a:prstGeom>
        </p:spPr>
        <p:txBody>
          <a:bodyPr>
            <a:normAutofit/>
          </a:bodyPr>
          <a:lstStyle>
            <a:lvl1pPr>
              <a:defRPr>
                <a:solidFill>
                  <a:srgbClr val="001640"/>
                </a:solidFill>
              </a:defRPr>
            </a:lvl1pPr>
          </a:lstStyle>
          <a:p>
            <a:r>
              <a:t>Title Text</a:t>
            </a:r>
          </a:p>
        </p:txBody>
      </p:sp>
      <p:sp>
        <p:nvSpPr>
          <p:cNvPr id="53" name="Body Level One…"/>
          <p:cNvSpPr txBox="1">
            <a:spLocks noGrp="1"/>
          </p:cNvSpPr>
          <p:nvPr>
            <p:ph type="body" sz="half" idx="1"/>
          </p:nvPr>
        </p:nvSpPr>
        <p:spPr>
          <a:xfrm>
            <a:off x="512062" y="1825625"/>
            <a:ext cx="5303522" cy="3636062"/>
          </a:xfrm>
          <a:prstGeom prst="rect">
            <a:avLst/>
          </a:prstGeom>
        </p:spPr>
        <p:txBody>
          <a:bodyPr>
            <a:normAutofit/>
          </a:bodyPr>
          <a:lstStyle>
            <a:lvl1pPr>
              <a:defRPr>
                <a:solidFill>
                  <a:srgbClr val="001640"/>
                </a:solidFill>
                <a:latin typeface="Faktum"/>
                <a:ea typeface="Faktum"/>
                <a:cs typeface="Faktum"/>
                <a:sym typeface="Faktum"/>
              </a:defRPr>
            </a:lvl1pPr>
            <a:lvl2pPr>
              <a:defRPr>
                <a:solidFill>
                  <a:srgbClr val="001640"/>
                </a:solidFill>
                <a:latin typeface="Faktum"/>
                <a:ea typeface="Faktum"/>
                <a:cs typeface="Faktum"/>
                <a:sym typeface="Faktum"/>
              </a:defRPr>
            </a:lvl2pPr>
            <a:lvl3pPr>
              <a:defRPr>
                <a:solidFill>
                  <a:srgbClr val="001640"/>
                </a:solidFill>
                <a:latin typeface="Faktum"/>
                <a:ea typeface="Faktum"/>
                <a:cs typeface="Faktum"/>
                <a:sym typeface="Faktum"/>
              </a:defRPr>
            </a:lvl3pPr>
            <a:lvl4pPr>
              <a:defRPr>
                <a:solidFill>
                  <a:srgbClr val="001640"/>
                </a:solidFill>
                <a:latin typeface="Faktum"/>
                <a:ea typeface="Faktum"/>
                <a:cs typeface="Faktum"/>
                <a:sym typeface="Faktum"/>
              </a:defRPr>
            </a:lvl4pPr>
            <a:lvl5pPr>
              <a:defRPr>
                <a:solidFill>
                  <a:srgbClr val="001640"/>
                </a:solidFill>
                <a:latin typeface="Faktum"/>
                <a:ea typeface="Faktum"/>
                <a:cs typeface="Faktum"/>
                <a:sym typeface="Faktum"/>
              </a:defRPr>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4" name="AGCCA_Conference22_Logos_Horiz_Black-Blue.png" descr="AGCCA_Conference22_Logos_Horiz_Black-Blue.png">
            <a:extLst>
              <a:ext uri="{FF2B5EF4-FFF2-40B4-BE49-F238E27FC236}">
                <a16:creationId xmlns:a16="http://schemas.microsoft.com/office/drawing/2014/main" id="{2E3244A2-532B-3201-0382-4BE5DF45D7B2}"/>
              </a:ext>
            </a:extLst>
          </p:cNvPr>
          <p:cNvPicPr>
            <a:picLocks noChangeAspect="1"/>
          </p:cNvPicPr>
          <p:nvPr userDrawn="1"/>
        </p:nvPicPr>
        <p:blipFill>
          <a:blip r:embed="rId2"/>
          <a:stretch>
            <a:fillRect/>
          </a:stretch>
        </p:blipFill>
        <p:spPr>
          <a:xfrm>
            <a:off x="349142" y="5878338"/>
            <a:ext cx="3574273" cy="398319"/>
          </a:xfrm>
          <a:prstGeom prst="rect">
            <a:avLst/>
          </a:prstGeom>
          <a:ln w="12700">
            <a:miter lim="400000"/>
          </a:ln>
        </p:spPr>
      </p:pic>
      <p:pic>
        <p:nvPicPr>
          <p:cNvPr id="5" name="Picture 4" descr="Text&#10;&#10;Description automatically generated">
            <a:extLst>
              <a:ext uri="{FF2B5EF4-FFF2-40B4-BE49-F238E27FC236}">
                <a16:creationId xmlns:a16="http://schemas.microsoft.com/office/drawing/2014/main" id="{913474A7-F747-3E6B-3553-E0E8EC72288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0933" y="6315733"/>
            <a:ext cx="1177150" cy="288955"/>
          </a:xfrm>
          <a:prstGeom prst="rect">
            <a:avLst/>
          </a:prstGeom>
        </p:spPr>
      </p:pic>
    </p:spTree>
    <p:extLst>
      <p:ext uri="{BB962C8B-B14F-4D97-AF65-F5344CB8AC3E}">
        <p14:creationId xmlns:p14="http://schemas.microsoft.com/office/powerpoint/2010/main" val="213773115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C7478-77FC-484C-8173-6E82F73662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95E4E2-9417-C947-A807-F47C3B0A69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2AB9E4-D703-E943-8A4E-C9EA574B4770}"/>
              </a:ext>
            </a:extLst>
          </p:cNvPr>
          <p:cNvSpPr>
            <a:spLocks noGrp="1"/>
          </p:cNvSpPr>
          <p:nvPr>
            <p:ph type="dt" sz="half" idx="10"/>
          </p:nvPr>
        </p:nvSpPr>
        <p:spPr/>
        <p:txBody>
          <a:bodyPr/>
          <a:lstStyle/>
          <a:p>
            <a:fld id="{16961765-EE7E-BB49-92B4-F179BB87167A}" type="datetimeFigureOut">
              <a:rPr lang="en-US" smtClean="0"/>
              <a:t>8/23/23</a:t>
            </a:fld>
            <a:endParaRPr lang="en-US"/>
          </a:p>
        </p:txBody>
      </p:sp>
      <p:sp>
        <p:nvSpPr>
          <p:cNvPr id="5" name="Footer Placeholder 4">
            <a:extLst>
              <a:ext uri="{FF2B5EF4-FFF2-40B4-BE49-F238E27FC236}">
                <a16:creationId xmlns:a16="http://schemas.microsoft.com/office/drawing/2014/main" id="{4DF47DF4-AA6A-4345-98A9-8158E4AB14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24AE99-981E-2B42-A5AA-25F3C1CA9FC4}"/>
              </a:ext>
            </a:extLst>
          </p:cNvPr>
          <p:cNvSpPr>
            <a:spLocks noGrp="1"/>
          </p:cNvSpPr>
          <p:nvPr>
            <p:ph type="sldNum" sz="quarter" idx="12"/>
          </p:nvPr>
        </p:nvSpPr>
        <p:spPr/>
        <p:txBody>
          <a:bodyPr/>
          <a:lstStyle/>
          <a:p>
            <a:fld id="{EFFC263C-5D7F-A044-BDFF-583131EFA159}" type="slidenum">
              <a:rPr lang="en-US" smtClean="0"/>
              <a:t>‹#›</a:t>
            </a:fld>
            <a:endParaRPr lang="en-US"/>
          </a:p>
        </p:txBody>
      </p:sp>
    </p:spTree>
    <p:extLst>
      <p:ext uri="{BB962C8B-B14F-4D97-AF65-F5344CB8AC3E}">
        <p14:creationId xmlns:p14="http://schemas.microsoft.com/office/powerpoint/2010/main" val="3895312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2FEA8-82A5-1C43-9CD7-6483CF9197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D4F7AD-D969-6344-85D8-31ABECB2DB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FBDCC-8466-AE4E-93CA-E921A9E5AF07}"/>
              </a:ext>
            </a:extLst>
          </p:cNvPr>
          <p:cNvSpPr>
            <a:spLocks noGrp="1"/>
          </p:cNvSpPr>
          <p:nvPr>
            <p:ph type="dt" sz="half" idx="10"/>
          </p:nvPr>
        </p:nvSpPr>
        <p:spPr/>
        <p:txBody>
          <a:bodyPr/>
          <a:lstStyle/>
          <a:p>
            <a:fld id="{16961765-EE7E-BB49-92B4-F179BB87167A}" type="datetimeFigureOut">
              <a:rPr lang="en-US" smtClean="0"/>
              <a:t>8/23/23</a:t>
            </a:fld>
            <a:endParaRPr lang="en-US"/>
          </a:p>
        </p:txBody>
      </p:sp>
      <p:sp>
        <p:nvSpPr>
          <p:cNvPr id="5" name="Footer Placeholder 4">
            <a:extLst>
              <a:ext uri="{FF2B5EF4-FFF2-40B4-BE49-F238E27FC236}">
                <a16:creationId xmlns:a16="http://schemas.microsoft.com/office/drawing/2014/main" id="{B0344174-DF2E-504B-A470-C981140542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72EBDC-4677-6A41-9945-D1BEEE90E58F}"/>
              </a:ext>
            </a:extLst>
          </p:cNvPr>
          <p:cNvSpPr>
            <a:spLocks noGrp="1"/>
          </p:cNvSpPr>
          <p:nvPr>
            <p:ph type="sldNum" sz="quarter" idx="12"/>
          </p:nvPr>
        </p:nvSpPr>
        <p:spPr/>
        <p:txBody>
          <a:bodyPr/>
          <a:lstStyle/>
          <a:p>
            <a:fld id="{EFFC263C-5D7F-A044-BDFF-583131EFA159}" type="slidenum">
              <a:rPr lang="en-US" smtClean="0"/>
              <a:t>‹#›</a:t>
            </a:fld>
            <a:endParaRPr lang="en-US"/>
          </a:p>
        </p:txBody>
      </p:sp>
    </p:spTree>
    <p:extLst>
      <p:ext uri="{BB962C8B-B14F-4D97-AF65-F5344CB8AC3E}">
        <p14:creationId xmlns:p14="http://schemas.microsoft.com/office/powerpoint/2010/main" val="19390068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3BCBB-F73D-0442-8B60-13E2DF04DA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7CC0F6-65F5-EF43-82FC-6819354B55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D4740B-9C52-0E41-843E-AD868460092F}"/>
              </a:ext>
            </a:extLst>
          </p:cNvPr>
          <p:cNvSpPr>
            <a:spLocks noGrp="1"/>
          </p:cNvSpPr>
          <p:nvPr>
            <p:ph type="dt" sz="half" idx="10"/>
          </p:nvPr>
        </p:nvSpPr>
        <p:spPr/>
        <p:txBody>
          <a:bodyPr/>
          <a:lstStyle/>
          <a:p>
            <a:fld id="{16961765-EE7E-BB49-92B4-F179BB87167A}" type="datetimeFigureOut">
              <a:rPr lang="en-US" smtClean="0"/>
              <a:t>8/23/23</a:t>
            </a:fld>
            <a:endParaRPr lang="en-US"/>
          </a:p>
        </p:txBody>
      </p:sp>
      <p:sp>
        <p:nvSpPr>
          <p:cNvPr id="5" name="Footer Placeholder 4">
            <a:extLst>
              <a:ext uri="{FF2B5EF4-FFF2-40B4-BE49-F238E27FC236}">
                <a16:creationId xmlns:a16="http://schemas.microsoft.com/office/drawing/2014/main" id="{E24D0E5E-313C-1F41-9699-5872392AD5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5B5238-A072-7947-BBFE-0374AC279379}"/>
              </a:ext>
            </a:extLst>
          </p:cNvPr>
          <p:cNvSpPr>
            <a:spLocks noGrp="1"/>
          </p:cNvSpPr>
          <p:nvPr>
            <p:ph type="sldNum" sz="quarter" idx="12"/>
          </p:nvPr>
        </p:nvSpPr>
        <p:spPr/>
        <p:txBody>
          <a:bodyPr/>
          <a:lstStyle/>
          <a:p>
            <a:fld id="{EFFC263C-5D7F-A044-BDFF-583131EFA159}" type="slidenum">
              <a:rPr lang="en-US" smtClean="0"/>
              <a:t>‹#›</a:t>
            </a:fld>
            <a:endParaRPr lang="en-US"/>
          </a:p>
        </p:txBody>
      </p:sp>
    </p:spTree>
    <p:extLst>
      <p:ext uri="{BB962C8B-B14F-4D97-AF65-F5344CB8AC3E}">
        <p14:creationId xmlns:p14="http://schemas.microsoft.com/office/powerpoint/2010/main" val="3184604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48BCB-A69A-C94F-B289-C09263998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26172D-26CE-4B49-B538-7D77B366D2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D2CC9A-6284-9B41-AD9B-AA1DC559AA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5FD09C-510B-8549-8365-4806D878D80F}"/>
              </a:ext>
            </a:extLst>
          </p:cNvPr>
          <p:cNvSpPr>
            <a:spLocks noGrp="1"/>
          </p:cNvSpPr>
          <p:nvPr>
            <p:ph type="dt" sz="half" idx="10"/>
          </p:nvPr>
        </p:nvSpPr>
        <p:spPr/>
        <p:txBody>
          <a:bodyPr/>
          <a:lstStyle/>
          <a:p>
            <a:fld id="{16961765-EE7E-BB49-92B4-F179BB87167A}" type="datetimeFigureOut">
              <a:rPr lang="en-US" smtClean="0"/>
              <a:t>8/23/23</a:t>
            </a:fld>
            <a:endParaRPr lang="en-US"/>
          </a:p>
        </p:txBody>
      </p:sp>
      <p:sp>
        <p:nvSpPr>
          <p:cNvPr id="6" name="Footer Placeholder 5">
            <a:extLst>
              <a:ext uri="{FF2B5EF4-FFF2-40B4-BE49-F238E27FC236}">
                <a16:creationId xmlns:a16="http://schemas.microsoft.com/office/drawing/2014/main" id="{C568AA39-2D38-034B-9D15-7967FFB6F3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8A809D-485E-5A40-A0C4-88DAD58A2ECA}"/>
              </a:ext>
            </a:extLst>
          </p:cNvPr>
          <p:cNvSpPr>
            <a:spLocks noGrp="1"/>
          </p:cNvSpPr>
          <p:nvPr>
            <p:ph type="sldNum" sz="quarter" idx="12"/>
          </p:nvPr>
        </p:nvSpPr>
        <p:spPr/>
        <p:txBody>
          <a:bodyPr/>
          <a:lstStyle/>
          <a:p>
            <a:fld id="{EFFC263C-5D7F-A044-BDFF-583131EFA159}" type="slidenum">
              <a:rPr lang="en-US" smtClean="0"/>
              <a:t>‹#›</a:t>
            </a:fld>
            <a:endParaRPr lang="en-US"/>
          </a:p>
        </p:txBody>
      </p:sp>
    </p:spTree>
    <p:extLst>
      <p:ext uri="{BB962C8B-B14F-4D97-AF65-F5344CB8AC3E}">
        <p14:creationId xmlns:p14="http://schemas.microsoft.com/office/powerpoint/2010/main" val="2234820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A7A35-4CB4-E84D-B6C2-D9E05CB6F3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032441-0E69-4740-B82A-E2C97BC560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C3B704-C04B-6746-B087-D9518A67A5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9D6A8B-60A8-0C42-B75E-0373ABA759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C2E03E-5E0A-EA49-A52D-F82312BBF2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B6D252-7DB4-2643-B3CD-C861B2554C30}"/>
              </a:ext>
            </a:extLst>
          </p:cNvPr>
          <p:cNvSpPr>
            <a:spLocks noGrp="1"/>
          </p:cNvSpPr>
          <p:nvPr>
            <p:ph type="dt" sz="half" idx="10"/>
          </p:nvPr>
        </p:nvSpPr>
        <p:spPr/>
        <p:txBody>
          <a:bodyPr/>
          <a:lstStyle/>
          <a:p>
            <a:fld id="{16961765-EE7E-BB49-92B4-F179BB87167A}" type="datetimeFigureOut">
              <a:rPr lang="en-US" smtClean="0"/>
              <a:t>8/23/23</a:t>
            </a:fld>
            <a:endParaRPr lang="en-US"/>
          </a:p>
        </p:txBody>
      </p:sp>
      <p:sp>
        <p:nvSpPr>
          <p:cNvPr id="8" name="Footer Placeholder 7">
            <a:extLst>
              <a:ext uri="{FF2B5EF4-FFF2-40B4-BE49-F238E27FC236}">
                <a16:creationId xmlns:a16="http://schemas.microsoft.com/office/drawing/2014/main" id="{94CA73EC-CC9C-1A4E-9F27-B80224CCB8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8048F5-C35A-0B47-9AE6-FB998035BFCF}"/>
              </a:ext>
            </a:extLst>
          </p:cNvPr>
          <p:cNvSpPr>
            <a:spLocks noGrp="1"/>
          </p:cNvSpPr>
          <p:nvPr>
            <p:ph type="sldNum" sz="quarter" idx="12"/>
          </p:nvPr>
        </p:nvSpPr>
        <p:spPr/>
        <p:txBody>
          <a:bodyPr/>
          <a:lstStyle/>
          <a:p>
            <a:fld id="{EFFC263C-5D7F-A044-BDFF-583131EFA159}" type="slidenum">
              <a:rPr lang="en-US" smtClean="0"/>
              <a:t>‹#›</a:t>
            </a:fld>
            <a:endParaRPr lang="en-US"/>
          </a:p>
        </p:txBody>
      </p:sp>
    </p:spTree>
    <p:extLst>
      <p:ext uri="{BB962C8B-B14F-4D97-AF65-F5344CB8AC3E}">
        <p14:creationId xmlns:p14="http://schemas.microsoft.com/office/powerpoint/2010/main" val="1125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EAA35-21EF-5043-A26C-177ED9DEB3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128B01-A23D-CE4A-9584-5E2472F781C2}"/>
              </a:ext>
            </a:extLst>
          </p:cNvPr>
          <p:cNvSpPr>
            <a:spLocks noGrp="1"/>
          </p:cNvSpPr>
          <p:nvPr>
            <p:ph type="dt" sz="half" idx="10"/>
          </p:nvPr>
        </p:nvSpPr>
        <p:spPr/>
        <p:txBody>
          <a:bodyPr/>
          <a:lstStyle/>
          <a:p>
            <a:fld id="{16961765-EE7E-BB49-92B4-F179BB87167A}" type="datetimeFigureOut">
              <a:rPr lang="en-US" smtClean="0"/>
              <a:t>8/23/23</a:t>
            </a:fld>
            <a:endParaRPr lang="en-US"/>
          </a:p>
        </p:txBody>
      </p:sp>
      <p:sp>
        <p:nvSpPr>
          <p:cNvPr id="4" name="Footer Placeholder 3">
            <a:extLst>
              <a:ext uri="{FF2B5EF4-FFF2-40B4-BE49-F238E27FC236}">
                <a16:creationId xmlns:a16="http://schemas.microsoft.com/office/drawing/2014/main" id="{40E494DD-2A0A-F842-8510-AA0CB023EF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7C95C1-FCFB-E34C-B7D9-6F16BBAA34DF}"/>
              </a:ext>
            </a:extLst>
          </p:cNvPr>
          <p:cNvSpPr>
            <a:spLocks noGrp="1"/>
          </p:cNvSpPr>
          <p:nvPr>
            <p:ph type="sldNum" sz="quarter" idx="12"/>
          </p:nvPr>
        </p:nvSpPr>
        <p:spPr/>
        <p:txBody>
          <a:bodyPr/>
          <a:lstStyle/>
          <a:p>
            <a:fld id="{EFFC263C-5D7F-A044-BDFF-583131EFA159}" type="slidenum">
              <a:rPr lang="en-US" smtClean="0"/>
              <a:t>‹#›</a:t>
            </a:fld>
            <a:endParaRPr lang="en-US"/>
          </a:p>
        </p:txBody>
      </p:sp>
    </p:spTree>
    <p:extLst>
      <p:ext uri="{BB962C8B-B14F-4D97-AF65-F5344CB8AC3E}">
        <p14:creationId xmlns:p14="http://schemas.microsoft.com/office/powerpoint/2010/main" val="1755770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AF1A88-0AD6-5948-9582-78F4EB0B957C}"/>
              </a:ext>
            </a:extLst>
          </p:cNvPr>
          <p:cNvSpPr>
            <a:spLocks noGrp="1"/>
          </p:cNvSpPr>
          <p:nvPr>
            <p:ph type="dt" sz="half" idx="10"/>
          </p:nvPr>
        </p:nvSpPr>
        <p:spPr/>
        <p:txBody>
          <a:bodyPr/>
          <a:lstStyle/>
          <a:p>
            <a:fld id="{16961765-EE7E-BB49-92B4-F179BB87167A}" type="datetimeFigureOut">
              <a:rPr lang="en-US" smtClean="0"/>
              <a:t>8/23/23</a:t>
            </a:fld>
            <a:endParaRPr lang="en-US"/>
          </a:p>
        </p:txBody>
      </p:sp>
      <p:sp>
        <p:nvSpPr>
          <p:cNvPr id="3" name="Footer Placeholder 2">
            <a:extLst>
              <a:ext uri="{FF2B5EF4-FFF2-40B4-BE49-F238E27FC236}">
                <a16:creationId xmlns:a16="http://schemas.microsoft.com/office/drawing/2014/main" id="{63B39FCA-E650-3C44-899B-F309FFD117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330293-0472-804E-99FD-5F22FB58F5B5}"/>
              </a:ext>
            </a:extLst>
          </p:cNvPr>
          <p:cNvSpPr>
            <a:spLocks noGrp="1"/>
          </p:cNvSpPr>
          <p:nvPr>
            <p:ph type="sldNum" sz="quarter" idx="12"/>
          </p:nvPr>
        </p:nvSpPr>
        <p:spPr/>
        <p:txBody>
          <a:bodyPr/>
          <a:lstStyle/>
          <a:p>
            <a:fld id="{EFFC263C-5D7F-A044-BDFF-583131EFA159}" type="slidenum">
              <a:rPr lang="en-US" smtClean="0"/>
              <a:t>‹#›</a:t>
            </a:fld>
            <a:endParaRPr lang="en-US"/>
          </a:p>
        </p:txBody>
      </p:sp>
    </p:spTree>
    <p:extLst>
      <p:ext uri="{BB962C8B-B14F-4D97-AF65-F5344CB8AC3E}">
        <p14:creationId xmlns:p14="http://schemas.microsoft.com/office/powerpoint/2010/main" val="2766956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F0A0B-B75E-2941-B441-D765313BBEF0}" type="datetimeFigureOut">
              <a:rPr lang="en-US" smtClean="0"/>
              <a:t>8/23/23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2BE00-5931-164A-89B6-52E51A321B53}" type="slidenum">
              <a:rPr lang="en-US" smtClean="0"/>
              <a:t>‹#›</a:t>
            </a:fld>
            <a:endParaRPr lang="en-US"/>
          </a:p>
        </p:txBody>
      </p:sp>
    </p:spTree>
    <p:extLst>
      <p:ext uri="{BB962C8B-B14F-4D97-AF65-F5344CB8AC3E}">
        <p14:creationId xmlns:p14="http://schemas.microsoft.com/office/powerpoint/2010/main" val="31289775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CF9F-B21F-8445-B513-A0761A75ED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9A8C29-677F-FB4F-BADF-9D147D9C69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849CC4-6C55-744B-A0B2-D81A263D84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1C7EF8-91F6-724F-9CD7-DBE2BC78B9FC}"/>
              </a:ext>
            </a:extLst>
          </p:cNvPr>
          <p:cNvSpPr>
            <a:spLocks noGrp="1"/>
          </p:cNvSpPr>
          <p:nvPr>
            <p:ph type="dt" sz="half" idx="10"/>
          </p:nvPr>
        </p:nvSpPr>
        <p:spPr/>
        <p:txBody>
          <a:bodyPr/>
          <a:lstStyle/>
          <a:p>
            <a:fld id="{16961765-EE7E-BB49-92B4-F179BB87167A}" type="datetimeFigureOut">
              <a:rPr lang="en-US" smtClean="0"/>
              <a:t>8/23/23</a:t>
            </a:fld>
            <a:endParaRPr lang="en-US"/>
          </a:p>
        </p:txBody>
      </p:sp>
      <p:sp>
        <p:nvSpPr>
          <p:cNvPr id="6" name="Footer Placeholder 5">
            <a:extLst>
              <a:ext uri="{FF2B5EF4-FFF2-40B4-BE49-F238E27FC236}">
                <a16:creationId xmlns:a16="http://schemas.microsoft.com/office/drawing/2014/main" id="{28544BD3-7DBA-6047-A25A-94A92C5A1C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CC2606-8FC4-1149-8BB7-D21EAC8F5F09}"/>
              </a:ext>
            </a:extLst>
          </p:cNvPr>
          <p:cNvSpPr>
            <a:spLocks noGrp="1"/>
          </p:cNvSpPr>
          <p:nvPr>
            <p:ph type="sldNum" sz="quarter" idx="12"/>
          </p:nvPr>
        </p:nvSpPr>
        <p:spPr/>
        <p:txBody>
          <a:bodyPr/>
          <a:lstStyle/>
          <a:p>
            <a:fld id="{EFFC263C-5D7F-A044-BDFF-583131EFA159}" type="slidenum">
              <a:rPr lang="en-US" smtClean="0"/>
              <a:t>‹#›</a:t>
            </a:fld>
            <a:endParaRPr lang="en-US"/>
          </a:p>
        </p:txBody>
      </p:sp>
    </p:spTree>
    <p:extLst>
      <p:ext uri="{BB962C8B-B14F-4D97-AF65-F5344CB8AC3E}">
        <p14:creationId xmlns:p14="http://schemas.microsoft.com/office/powerpoint/2010/main" val="2117392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A298B-0D90-BA48-A7AD-AAB51D90D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3D0097-8E12-8143-AC39-122720D7D3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24FD9A-508A-614B-ADA5-EADDEBAD66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929700-E67A-F24A-9E05-DE8B006CABE0}"/>
              </a:ext>
            </a:extLst>
          </p:cNvPr>
          <p:cNvSpPr>
            <a:spLocks noGrp="1"/>
          </p:cNvSpPr>
          <p:nvPr>
            <p:ph type="dt" sz="half" idx="10"/>
          </p:nvPr>
        </p:nvSpPr>
        <p:spPr/>
        <p:txBody>
          <a:bodyPr/>
          <a:lstStyle/>
          <a:p>
            <a:fld id="{16961765-EE7E-BB49-92B4-F179BB87167A}" type="datetimeFigureOut">
              <a:rPr lang="en-US" smtClean="0"/>
              <a:t>8/23/23</a:t>
            </a:fld>
            <a:endParaRPr lang="en-US"/>
          </a:p>
        </p:txBody>
      </p:sp>
      <p:sp>
        <p:nvSpPr>
          <p:cNvPr id="6" name="Footer Placeholder 5">
            <a:extLst>
              <a:ext uri="{FF2B5EF4-FFF2-40B4-BE49-F238E27FC236}">
                <a16:creationId xmlns:a16="http://schemas.microsoft.com/office/drawing/2014/main" id="{44345FF0-5393-A640-A800-397760928A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617470-6218-1C45-8C5F-D3EF61663C43}"/>
              </a:ext>
            </a:extLst>
          </p:cNvPr>
          <p:cNvSpPr>
            <a:spLocks noGrp="1"/>
          </p:cNvSpPr>
          <p:nvPr>
            <p:ph type="sldNum" sz="quarter" idx="12"/>
          </p:nvPr>
        </p:nvSpPr>
        <p:spPr/>
        <p:txBody>
          <a:bodyPr/>
          <a:lstStyle/>
          <a:p>
            <a:fld id="{EFFC263C-5D7F-A044-BDFF-583131EFA159}" type="slidenum">
              <a:rPr lang="en-US" smtClean="0"/>
              <a:t>‹#›</a:t>
            </a:fld>
            <a:endParaRPr lang="en-US"/>
          </a:p>
        </p:txBody>
      </p:sp>
    </p:spTree>
    <p:extLst>
      <p:ext uri="{BB962C8B-B14F-4D97-AF65-F5344CB8AC3E}">
        <p14:creationId xmlns:p14="http://schemas.microsoft.com/office/powerpoint/2010/main" val="4169152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94185-999D-3C4C-A59D-3CC8C1A9D2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7A5C6A-5422-B245-BF4D-EA8C17A7FF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623B9-F625-BB49-A884-734E853C1CBB}"/>
              </a:ext>
            </a:extLst>
          </p:cNvPr>
          <p:cNvSpPr>
            <a:spLocks noGrp="1"/>
          </p:cNvSpPr>
          <p:nvPr>
            <p:ph type="dt" sz="half" idx="10"/>
          </p:nvPr>
        </p:nvSpPr>
        <p:spPr/>
        <p:txBody>
          <a:bodyPr/>
          <a:lstStyle/>
          <a:p>
            <a:fld id="{16961765-EE7E-BB49-92B4-F179BB87167A}" type="datetimeFigureOut">
              <a:rPr lang="en-US" smtClean="0"/>
              <a:t>8/23/23</a:t>
            </a:fld>
            <a:endParaRPr lang="en-US"/>
          </a:p>
        </p:txBody>
      </p:sp>
      <p:sp>
        <p:nvSpPr>
          <p:cNvPr id="5" name="Footer Placeholder 4">
            <a:extLst>
              <a:ext uri="{FF2B5EF4-FFF2-40B4-BE49-F238E27FC236}">
                <a16:creationId xmlns:a16="http://schemas.microsoft.com/office/drawing/2014/main" id="{8283CFC5-7BC1-4B43-B1F0-5260A0FF97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0C32ED-39DD-E34C-94B5-99DCBD2BFB26}"/>
              </a:ext>
            </a:extLst>
          </p:cNvPr>
          <p:cNvSpPr>
            <a:spLocks noGrp="1"/>
          </p:cNvSpPr>
          <p:nvPr>
            <p:ph type="sldNum" sz="quarter" idx="12"/>
          </p:nvPr>
        </p:nvSpPr>
        <p:spPr/>
        <p:txBody>
          <a:bodyPr/>
          <a:lstStyle/>
          <a:p>
            <a:fld id="{EFFC263C-5D7F-A044-BDFF-583131EFA159}" type="slidenum">
              <a:rPr lang="en-US" smtClean="0"/>
              <a:t>‹#›</a:t>
            </a:fld>
            <a:endParaRPr lang="en-US"/>
          </a:p>
        </p:txBody>
      </p:sp>
    </p:spTree>
    <p:extLst>
      <p:ext uri="{BB962C8B-B14F-4D97-AF65-F5344CB8AC3E}">
        <p14:creationId xmlns:p14="http://schemas.microsoft.com/office/powerpoint/2010/main" val="20025642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0A2E6F-7A8B-1742-9516-27E7C6A5EE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9A2CF0-34D3-EF42-8EEE-277B1F77FB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62E483-6C17-0546-9747-692A1727E3F7}"/>
              </a:ext>
            </a:extLst>
          </p:cNvPr>
          <p:cNvSpPr>
            <a:spLocks noGrp="1"/>
          </p:cNvSpPr>
          <p:nvPr>
            <p:ph type="dt" sz="half" idx="10"/>
          </p:nvPr>
        </p:nvSpPr>
        <p:spPr/>
        <p:txBody>
          <a:bodyPr/>
          <a:lstStyle/>
          <a:p>
            <a:fld id="{16961765-EE7E-BB49-92B4-F179BB87167A}" type="datetimeFigureOut">
              <a:rPr lang="en-US" smtClean="0"/>
              <a:t>8/23/23</a:t>
            </a:fld>
            <a:endParaRPr lang="en-US"/>
          </a:p>
        </p:txBody>
      </p:sp>
      <p:sp>
        <p:nvSpPr>
          <p:cNvPr id="5" name="Footer Placeholder 4">
            <a:extLst>
              <a:ext uri="{FF2B5EF4-FFF2-40B4-BE49-F238E27FC236}">
                <a16:creationId xmlns:a16="http://schemas.microsoft.com/office/drawing/2014/main" id="{79193F80-D672-934D-BC58-27E1D4CE4C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93CA11-4DEA-DA4B-9EEE-2D43DF2D0F72}"/>
              </a:ext>
            </a:extLst>
          </p:cNvPr>
          <p:cNvSpPr>
            <a:spLocks noGrp="1"/>
          </p:cNvSpPr>
          <p:nvPr>
            <p:ph type="sldNum" sz="quarter" idx="12"/>
          </p:nvPr>
        </p:nvSpPr>
        <p:spPr/>
        <p:txBody>
          <a:bodyPr/>
          <a:lstStyle/>
          <a:p>
            <a:fld id="{EFFC263C-5D7F-A044-BDFF-583131EFA159}" type="slidenum">
              <a:rPr lang="en-US" smtClean="0"/>
              <a:t>‹#›</a:t>
            </a:fld>
            <a:endParaRPr lang="en-US"/>
          </a:p>
        </p:txBody>
      </p:sp>
    </p:spTree>
    <p:extLst>
      <p:ext uri="{BB962C8B-B14F-4D97-AF65-F5344CB8AC3E}">
        <p14:creationId xmlns:p14="http://schemas.microsoft.com/office/powerpoint/2010/main" val="2633112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BF0A0B-B75E-2941-B441-D765313BBEF0}" type="datetimeFigureOut">
              <a:rPr lang="en-US" smtClean="0"/>
              <a:t>8/23/23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42BE00-5931-164A-89B6-52E51A321B53}" type="slidenum">
              <a:rPr lang="en-US" smtClean="0"/>
              <a:t>‹#›</a:t>
            </a:fld>
            <a:endParaRPr lang="en-US"/>
          </a:p>
        </p:txBody>
      </p:sp>
    </p:spTree>
    <p:extLst>
      <p:ext uri="{BB962C8B-B14F-4D97-AF65-F5344CB8AC3E}">
        <p14:creationId xmlns:p14="http://schemas.microsoft.com/office/powerpoint/2010/main" val="2355522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BF0A0B-B75E-2941-B441-D765313BBEF0}" type="datetimeFigureOut">
              <a:rPr lang="en-US" smtClean="0"/>
              <a:t>8/23/23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42BE00-5931-164A-89B6-52E51A321B53}" type="slidenum">
              <a:rPr lang="en-US" smtClean="0"/>
              <a:t>‹#›</a:t>
            </a:fld>
            <a:endParaRPr lang="en-US"/>
          </a:p>
        </p:txBody>
      </p:sp>
    </p:spTree>
    <p:extLst>
      <p:ext uri="{BB962C8B-B14F-4D97-AF65-F5344CB8AC3E}">
        <p14:creationId xmlns:p14="http://schemas.microsoft.com/office/powerpoint/2010/main" val="1261484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BF0A0B-B75E-2941-B441-D765313BBEF0}" type="datetimeFigureOut">
              <a:rPr lang="en-US" smtClean="0"/>
              <a:t>8/23/23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42BE00-5931-164A-89B6-52E51A321B53}" type="slidenum">
              <a:rPr lang="en-US" smtClean="0"/>
              <a:t>‹#›</a:t>
            </a:fld>
            <a:endParaRPr lang="en-US"/>
          </a:p>
        </p:txBody>
      </p:sp>
    </p:spTree>
    <p:extLst>
      <p:ext uri="{BB962C8B-B14F-4D97-AF65-F5344CB8AC3E}">
        <p14:creationId xmlns:p14="http://schemas.microsoft.com/office/powerpoint/2010/main" val="1891503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BF0A0B-B75E-2941-B441-D765313BBEF0}" type="datetimeFigureOut">
              <a:rPr lang="en-US" smtClean="0"/>
              <a:t>8/23/23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42BE00-5931-164A-89B6-52E51A321B53}" type="slidenum">
              <a:rPr lang="en-US" smtClean="0"/>
              <a:t>‹#›</a:t>
            </a:fld>
            <a:endParaRPr lang="en-US"/>
          </a:p>
        </p:txBody>
      </p:sp>
    </p:spTree>
    <p:extLst>
      <p:ext uri="{BB962C8B-B14F-4D97-AF65-F5344CB8AC3E}">
        <p14:creationId xmlns:p14="http://schemas.microsoft.com/office/powerpoint/2010/main" val="528181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F0A0B-B75E-2941-B441-D765313BBEF0}" type="datetimeFigureOut">
              <a:rPr lang="en-US" smtClean="0"/>
              <a:t>8/23/23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42BE00-5931-164A-89B6-52E51A321B53}" type="slidenum">
              <a:rPr lang="en-US" smtClean="0"/>
              <a:t>‹#›</a:t>
            </a:fld>
            <a:endParaRPr lang="en-US"/>
          </a:p>
        </p:txBody>
      </p:sp>
    </p:spTree>
    <p:extLst>
      <p:ext uri="{BB962C8B-B14F-4D97-AF65-F5344CB8AC3E}">
        <p14:creationId xmlns:p14="http://schemas.microsoft.com/office/powerpoint/2010/main" val="3883177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BF0A0B-B75E-2941-B441-D765313BBEF0}" type="datetimeFigureOut">
              <a:rPr lang="en-US" smtClean="0"/>
              <a:t>8/23/23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42BE00-5931-164A-89B6-52E51A321B53}" type="slidenum">
              <a:rPr lang="en-US" smtClean="0"/>
              <a:t>‹#›</a:t>
            </a:fld>
            <a:endParaRPr lang="en-US"/>
          </a:p>
        </p:txBody>
      </p:sp>
    </p:spTree>
    <p:extLst>
      <p:ext uri="{BB962C8B-B14F-4D97-AF65-F5344CB8AC3E}">
        <p14:creationId xmlns:p14="http://schemas.microsoft.com/office/powerpoint/2010/main" val="4197065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BF0A0B-B75E-2941-B441-D765313BBEF0}" type="datetimeFigureOut">
              <a:rPr lang="en-US" smtClean="0"/>
              <a:t>8/23/23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42BE00-5931-164A-89B6-52E51A321B53}" type="slidenum">
              <a:rPr lang="en-US" smtClean="0"/>
              <a:t>‹#›</a:t>
            </a:fld>
            <a:endParaRPr lang="en-US"/>
          </a:p>
        </p:txBody>
      </p:sp>
    </p:spTree>
    <p:extLst>
      <p:ext uri="{BB962C8B-B14F-4D97-AF65-F5344CB8AC3E}">
        <p14:creationId xmlns:p14="http://schemas.microsoft.com/office/powerpoint/2010/main" val="736798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F0A0B-B75E-2941-B441-D765313BBEF0}" type="datetimeFigureOut">
              <a:rPr lang="en-US" smtClean="0"/>
              <a:t>8/23/23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42BE00-5931-164A-89B6-52E51A321B53}" type="slidenum">
              <a:rPr lang="en-US" smtClean="0"/>
              <a:t>‹#›</a:t>
            </a:fld>
            <a:endParaRPr lang="en-US"/>
          </a:p>
        </p:txBody>
      </p:sp>
    </p:spTree>
    <p:extLst>
      <p:ext uri="{BB962C8B-B14F-4D97-AF65-F5344CB8AC3E}">
        <p14:creationId xmlns:p14="http://schemas.microsoft.com/office/powerpoint/2010/main" val="10552898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25D1FD-3FC5-6D4E-8722-CD21A8B75E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62CD5B-6037-3242-B5DA-BD1D83F6F4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103623-B607-DE44-8C50-50AFDB02FB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961765-EE7E-BB49-92B4-F179BB87167A}" type="datetimeFigureOut">
              <a:rPr lang="en-US" smtClean="0"/>
              <a:t>8/23/23</a:t>
            </a:fld>
            <a:endParaRPr lang="en-US"/>
          </a:p>
        </p:txBody>
      </p:sp>
      <p:sp>
        <p:nvSpPr>
          <p:cNvPr id="5" name="Footer Placeholder 4">
            <a:extLst>
              <a:ext uri="{FF2B5EF4-FFF2-40B4-BE49-F238E27FC236}">
                <a16:creationId xmlns:a16="http://schemas.microsoft.com/office/drawing/2014/main" id="{177F4677-EDC9-6C41-B0B2-A930B6F405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1CB2BA-5A8B-054D-809C-CD5A3805D2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FC263C-5D7F-A044-BDFF-583131EFA159}" type="slidenum">
              <a:rPr lang="en-US" smtClean="0"/>
              <a:t>‹#›</a:t>
            </a:fld>
            <a:endParaRPr lang="en-US"/>
          </a:p>
        </p:txBody>
      </p:sp>
    </p:spTree>
    <p:extLst>
      <p:ext uri="{BB962C8B-B14F-4D97-AF65-F5344CB8AC3E}">
        <p14:creationId xmlns:p14="http://schemas.microsoft.com/office/powerpoint/2010/main" val="33499401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svg"/><Relationship Id="rId26" Type="http://schemas.openxmlformats.org/officeDocument/2006/relationships/image" Target="../media/image27.sv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17.svg"/><Relationship Id="rId20"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24" Type="http://schemas.openxmlformats.org/officeDocument/2006/relationships/image" Target="../media/image25.sv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svg"/><Relationship Id="rId19" Type="http://schemas.openxmlformats.org/officeDocument/2006/relationships/image" Target="../media/image20.pn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3.sv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svg"/><Relationship Id="rId26" Type="http://schemas.openxmlformats.org/officeDocument/2006/relationships/image" Target="../media/image27.sv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notesSlide" Target="../notesSlides/notesSlide2.xml"/><Relationship Id="rId16" Type="http://schemas.openxmlformats.org/officeDocument/2006/relationships/image" Target="../media/image17.svg"/><Relationship Id="rId20"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24" Type="http://schemas.openxmlformats.org/officeDocument/2006/relationships/image" Target="../media/image25.sv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svg"/><Relationship Id="rId19" Type="http://schemas.openxmlformats.org/officeDocument/2006/relationships/image" Target="../media/image20.pn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3.svg"/></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52.png"/><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svg"/><Relationship Id="rId26" Type="http://schemas.openxmlformats.org/officeDocument/2006/relationships/image" Target="../media/image27.sv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notesSlide" Target="../notesSlides/notesSlide8.xml"/><Relationship Id="rId16" Type="http://schemas.openxmlformats.org/officeDocument/2006/relationships/image" Target="../media/image17.svg"/><Relationship Id="rId20"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24" Type="http://schemas.openxmlformats.org/officeDocument/2006/relationships/image" Target="../media/image25.sv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svg"/><Relationship Id="rId19" Type="http://schemas.openxmlformats.org/officeDocument/2006/relationships/image" Target="../media/image20.pn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3.svg"/></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4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erson in a suit and tie&#10;&#10;Description automatically generated with low confidence">
            <a:extLst>
              <a:ext uri="{FF2B5EF4-FFF2-40B4-BE49-F238E27FC236}">
                <a16:creationId xmlns:a16="http://schemas.microsoft.com/office/drawing/2014/main" id="{D0694FFA-56E7-2C4B-9221-A3A2993731BC}"/>
              </a:ext>
            </a:extLst>
          </p:cNvPr>
          <p:cNvPicPr>
            <a:picLocks noGrp="1" noChangeAspect="1"/>
          </p:cNvPicPr>
          <p:nvPr>
            <p:ph idx="1"/>
          </p:nvPr>
        </p:nvPicPr>
        <p:blipFill>
          <a:blip r:embed="rId2"/>
          <a:stretch>
            <a:fillRect/>
          </a:stretch>
        </p:blipFill>
        <p:spPr>
          <a:xfrm>
            <a:off x="954688" y="34403"/>
            <a:ext cx="10538374" cy="6823597"/>
          </a:xfrm>
        </p:spPr>
      </p:pic>
    </p:spTree>
    <p:extLst>
      <p:ext uri="{BB962C8B-B14F-4D97-AF65-F5344CB8AC3E}">
        <p14:creationId xmlns:p14="http://schemas.microsoft.com/office/powerpoint/2010/main" val="1780179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97E388-4A23-47DE-B698-7CC3AD566C85}"/>
              </a:ext>
            </a:extLst>
          </p:cNvPr>
          <p:cNvPicPr>
            <a:picLocks noChangeAspect="1"/>
          </p:cNvPicPr>
          <p:nvPr/>
        </p:nvPicPr>
        <p:blipFill>
          <a:blip r:embed="rId2"/>
          <a:stretch>
            <a:fillRect/>
          </a:stretch>
        </p:blipFill>
        <p:spPr>
          <a:xfrm>
            <a:off x="-176104" y="-843280"/>
            <a:ext cx="12368104" cy="9276080"/>
          </a:xfrm>
          <a:prstGeom prst="rect">
            <a:avLst/>
          </a:prstGeom>
        </p:spPr>
      </p:pic>
    </p:spTree>
    <p:extLst>
      <p:ext uri="{BB962C8B-B14F-4D97-AF65-F5344CB8AC3E}">
        <p14:creationId xmlns:p14="http://schemas.microsoft.com/office/powerpoint/2010/main" val="3784866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monitor&#10;&#10;Description automatically generated">
            <a:extLst>
              <a:ext uri="{FF2B5EF4-FFF2-40B4-BE49-F238E27FC236}">
                <a16:creationId xmlns:a16="http://schemas.microsoft.com/office/drawing/2014/main" id="{E0875938-8C1A-424F-9AA0-1FAC0F9D15C6}"/>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3579888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2">
            <a:lumOff val="44000"/>
            <a:alpha val="0"/>
          </a:schemeClr>
        </a:solidFill>
        <a:effectLst/>
      </p:bgPr>
    </p:bg>
    <p:spTree>
      <p:nvGrpSpPr>
        <p:cNvPr id="1" name=""/>
        <p:cNvGrpSpPr/>
        <p:nvPr/>
      </p:nvGrpSpPr>
      <p:grpSpPr>
        <a:xfrm>
          <a:off x="0" y="0"/>
          <a:ext cx="0" cy="0"/>
          <a:chOff x="0" y="0"/>
          <a:chExt cx="0" cy="0"/>
        </a:xfrm>
      </p:grpSpPr>
      <p:pic>
        <p:nvPicPr>
          <p:cNvPr id="5" name="Picture 4" descr="A person looking at the camera&#10;&#10;Description automatically generated with medium confidence">
            <a:extLst>
              <a:ext uri="{FF2B5EF4-FFF2-40B4-BE49-F238E27FC236}">
                <a16:creationId xmlns:a16="http://schemas.microsoft.com/office/drawing/2014/main" id="{C0919D24-1E93-53FD-A5CB-7DAA6502B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0"/>
            <a:ext cx="7772400" cy="4585653"/>
          </a:xfrm>
          <a:prstGeom prst="rect">
            <a:avLst/>
          </a:prstGeom>
        </p:spPr>
      </p:pic>
      <p:pic>
        <p:nvPicPr>
          <p:cNvPr id="6" name="Picture 5" descr="A person looking at the camera&#10;&#10;Description automatically generated with medium confidence">
            <a:extLst>
              <a:ext uri="{FF2B5EF4-FFF2-40B4-BE49-F238E27FC236}">
                <a16:creationId xmlns:a16="http://schemas.microsoft.com/office/drawing/2014/main" id="{8C09718D-3415-9246-8884-A032C60637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2565400"/>
            <a:ext cx="7353300" cy="4292600"/>
          </a:xfrm>
          <a:prstGeom prst="rect">
            <a:avLst/>
          </a:prstGeom>
        </p:spPr>
      </p:pic>
    </p:spTree>
    <p:extLst>
      <p:ext uri="{BB962C8B-B14F-4D97-AF65-F5344CB8AC3E}">
        <p14:creationId xmlns:p14="http://schemas.microsoft.com/office/powerpoint/2010/main" val="7483150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2">
            <a:lumOff val="44000"/>
            <a:alpha val="0"/>
          </a:schemeClr>
        </a:solidFill>
        <a:effectLst/>
      </p:bgPr>
    </p:bg>
    <p:spTree>
      <p:nvGrpSpPr>
        <p:cNvPr id="1" name=""/>
        <p:cNvGrpSpPr/>
        <p:nvPr/>
      </p:nvGrpSpPr>
      <p:grpSpPr>
        <a:xfrm>
          <a:off x="0" y="0"/>
          <a:ext cx="0" cy="0"/>
          <a:chOff x="0" y="0"/>
          <a:chExt cx="0" cy="0"/>
        </a:xfrm>
      </p:grpSpPr>
      <p:pic>
        <p:nvPicPr>
          <p:cNvPr id="2" name="Picture 1" descr="A picture containing indoor&#10;&#10;Description automatically generated">
            <a:extLst>
              <a:ext uri="{FF2B5EF4-FFF2-40B4-BE49-F238E27FC236}">
                <a16:creationId xmlns:a16="http://schemas.microsoft.com/office/drawing/2014/main" id="{F264229A-9FFE-E45E-1129-114E294664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883" y="-1"/>
            <a:ext cx="9144001" cy="6858000"/>
          </a:xfrm>
          <a:prstGeom prst="rect">
            <a:avLst/>
          </a:prstGeom>
        </p:spPr>
      </p:pic>
      <p:pic>
        <p:nvPicPr>
          <p:cNvPr id="3" name="Picture 2" descr="A person holding a vase of flowers&#10;&#10;Description automatically generated with low confidence">
            <a:extLst>
              <a:ext uri="{FF2B5EF4-FFF2-40B4-BE49-F238E27FC236}">
                <a16:creationId xmlns:a16="http://schemas.microsoft.com/office/drawing/2014/main" id="{634B4B65-6BEC-C55D-244A-EFC88C3121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8775" y="1775011"/>
            <a:ext cx="6831947" cy="4078941"/>
          </a:xfrm>
          <a:prstGeom prst="rect">
            <a:avLst/>
          </a:prstGeom>
          <a:ln w="117475">
            <a:solidFill>
              <a:schemeClr val="tx1"/>
            </a:solidFill>
          </a:ln>
        </p:spPr>
      </p:pic>
    </p:spTree>
    <p:extLst>
      <p:ext uri="{BB962C8B-B14F-4D97-AF65-F5344CB8AC3E}">
        <p14:creationId xmlns:p14="http://schemas.microsoft.com/office/powerpoint/2010/main" val="29939804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2">
            <a:lumOff val="44000"/>
            <a:alpha val="0"/>
          </a:schemeClr>
        </a:solidFill>
        <a:effectLst/>
      </p:bgPr>
    </p:bg>
    <p:spTree>
      <p:nvGrpSpPr>
        <p:cNvPr id="1" name=""/>
        <p:cNvGrpSpPr/>
        <p:nvPr/>
      </p:nvGrpSpPr>
      <p:grpSpPr>
        <a:xfrm>
          <a:off x="0" y="0"/>
          <a:ext cx="0" cy="0"/>
          <a:chOff x="0" y="0"/>
          <a:chExt cx="0" cy="0"/>
        </a:xfrm>
      </p:grpSpPr>
      <p:pic>
        <p:nvPicPr>
          <p:cNvPr id="2" name="Picture 1" descr="A person looking at the camera&#10;&#10;Description automatically generated with medium confidence">
            <a:extLst>
              <a:ext uri="{FF2B5EF4-FFF2-40B4-BE49-F238E27FC236}">
                <a16:creationId xmlns:a16="http://schemas.microsoft.com/office/drawing/2014/main" id="{05E48132-9310-8BA1-4436-F1C066EAF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0"/>
            <a:ext cx="7772400" cy="4585653"/>
          </a:xfrm>
          <a:prstGeom prst="rect">
            <a:avLst/>
          </a:prstGeom>
        </p:spPr>
      </p:pic>
      <p:pic>
        <p:nvPicPr>
          <p:cNvPr id="7" name="Picture 6" descr="A person holding a vase of flowers&#10;&#10;Description automatically generated with low confidence">
            <a:extLst>
              <a:ext uri="{FF2B5EF4-FFF2-40B4-BE49-F238E27FC236}">
                <a16:creationId xmlns:a16="http://schemas.microsoft.com/office/drawing/2014/main" id="{7123AF9C-0DBD-BB4C-3997-D6966621BA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3524" y="2217572"/>
            <a:ext cx="7772399" cy="4640428"/>
          </a:xfrm>
          <a:prstGeom prst="rect">
            <a:avLst/>
          </a:prstGeom>
        </p:spPr>
      </p:pic>
    </p:spTree>
    <p:extLst>
      <p:ext uri="{BB962C8B-B14F-4D97-AF65-F5344CB8AC3E}">
        <p14:creationId xmlns:p14="http://schemas.microsoft.com/office/powerpoint/2010/main" val="40137185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on a table next to a chair&#10;&#10;Description automatically generated with medium confidence">
            <a:extLst>
              <a:ext uri="{FF2B5EF4-FFF2-40B4-BE49-F238E27FC236}">
                <a16:creationId xmlns:a16="http://schemas.microsoft.com/office/drawing/2014/main" id="{47C3D2C4-99BB-6360-6FEA-A537784BEBCE}"/>
              </a:ext>
            </a:extLst>
          </p:cNvPr>
          <p:cNvPicPr>
            <a:picLocks noChangeAspect="1"/>
          </p:cNvPicPr>
          <p:nvPr/>
        </p:nvPicPr>
        <p:blipFill>
          <a:blip r:embed="rId2"/>
          <a:stretch>
            <a:fillRect/>
          </a:stretch>
        </p:blipFill>
        <p:spPr>
          <a:xfrm>
            <a:off x="1523999" y="0"/>
            <a:ext cx="9179859" cy="6884894"/>
          </a:xfrm>
          <a:prstGeom prst="rect">
            <a:avLst/>
          </a:prstGeom>
        </p:spPr>
      </p:pic>
    </p:spTree>
    <p:extLst>
      <p:ext uri="{BB962C8B-B14F-4D97-AF65-F5344CB8AC3E}">
        <p14:creationId xmlns:p14="http://schemas.microsoft.com/office/powerpoint/2010/main" val="1096075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990B4D-A564-3197-4918-49F5ABA5CF29}"/>
              </a:ext>
            </a:extLst>
          </p:cNvPr>
          <p:cNvPicPr>
            <a:picLocks noChangeAspect="1"/>
          </p:cNvPicPr>
          <p:nvPr/>
        </p:nvPicPr>
        <p:blipFill>
          <a:blip r:embed="rId2"/>
          <a:stretch>
            <a:fillRect/>
          </a:stretch>
        </p:blipFill>
        <p:spPr>
          <a:xfrm>
            <a:off x="1524000" y="-19878"/>
            <a:ext cx="9170504" cy="6877878"/>
          </a:xfrm>
          <a:prstGeom prst="rect">
            <a:avLst/>
          </a:prstGeom>
        </p:spPr>
      </p:pic>
    </p:spTree>
    <p:extLst>
      <p:ext uri="{BB962C8B-B14F-4D97-AF65-F5344CB8AC3E}">
        <p14:creationId xmlns:p14="http://schemas.microsoft.com/office/powerpoint/2010/main" val="333201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930688-4AB0-2C3D-7649-9D8713B7762A}"/>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235541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52EFF"/>
        </a:solidFill>
        <a:effectLst/>
      </p:bgPr>
    </p:bg>
    <p:spTree>
      <p:nvGrpSpPr>
        <p:cNvPr id="1" name=""/>
        <p:cNvGrpSpPr/>
        <p:nvPr/>
      </p:nvGrpSpPr>
      <p:grpSpPr>
        <a:xfrm>
          <a:off x="0" y="0"/>
          <a:ext cx="0" cy="0"/>
          <a:chOff x="0" y="0"/>
          <a:chExt cx="0" cy="0"/>
        </a:xfrm>
      </p:grpSpPr>
      <p:sp>
        <p:nvSpPr>
          <p:cNvPr id="3" name="TextBox 2"/>
          <p:cNvSpPr txBox="1"/>
          <p:nvPr/>
        </p:nvSpPr>
        <p:spPr>
          <a:xfrm>
            <a:off x="4300541" y="1"/>
            <a:ext cx="394599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F81BD">
                    <a:lumMod val="20000"/>
                    <a:lumOff val="80000"/>
                  </a:srgbClr>
                </a:solidFill>
                <a:effectLst/>
                <a:uLnTx/>
                <a:uFillTx/>
                <a:latin typeface="Cambria"/>
                <a:ea typeface="+mn-ea"/>
                <a:cs typeface="Cambria"/>
              </a:rPr>
              <a:t>1. Credibility</a:t>
            </a:r>
          </a:p>
        </p:txBody>
      </p:sp>
      <p:sp>
        <p:nvSpPr>
          <p:cNvPr id="4" name="TextBox 3"/>
          <p:cNvSpPr txBox="1"/>
          <p:nvPr/>
        </p:nvSpPr>
        <p:spPr>
          <a:xfrm>
            <a:off x="2865549" y="4391382"/>
            <a:ext cx="379722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4F81BD">
                    <a:lumMod val="20000"/>
                    <a:lumOff val="80000"/>
                  </a:srgbClr>
                </a:solidFill>
                <a:effectLst/>
                <a:uLnTx/>
                <a:uFillTx/>
                <a:latin typeface="Cambria"/>
                <a:ea typeface="+mn-ea"/>
                <a:cs typeface="Cambria"/>
              </a:rPr>
              <a:t>Appearance</a:t>
            </a:r>
          </a:p>
        </p:txBody>
      </p:sp>
      <p:sp>
        <p:nvSpPr>
          <p:cNvPr id="5" name="TextBox 4"/>
          <p:cNvSpPr txBox="1"/>
          <p:nvPr/>
        </p:nvSpPr>
        <p:spPr>
          <a:xfrm>
            <a:off x="4542660" y="5068316"/>
            <a:ext cx="467567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4F81BD">
                    <a:lumMod val="20000"/>
                    <a:lumOff val="80000"/>
                  </a:srgbClr>
                </a:solidFill>
                <a:effectLst/>
                <a:uLnTx/>
                <a:uFillTx/>
                <a:latin typeface="Cambria"/>
                <a:ea typeface="+mn-ea"/>
                <a:cs typeface="Cambria"/>
              </a:rPr>
              <a:t>Body Language</a:t>
            </a:r>
          </a:p>
        </p:txBody>
      </p:sp>
      <p:sp>
        <p:nvSpPr>
          <p:cNvPr id="6" name="TextBox 5"/>
          <p:cNvSpPr txBox="1"/>
          <p:nvPr/>
        </p:nvSpPr>
        <p:spPr>
          <a:xfrm>
            <a:off x="7844959" y="5923439"/>
            <a:ext cx="379722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Cambria"/>
                <a:ea typeface="+mn-ea"/>
                <a:cs typeface="Cambria"/>
              </a:rPr>
              <a:t>Voice</a:t>
            </a:r>
          </a:p>
        </p:txBody>
      </p:sp>
      <p:pic>
        <p:nvPicPr>
          <p:cNvPr id="7" name="Picture 6"/>
          <p:cNvPicPr>
            <a:picLocks noChangeAspect="1"/>
          </p:cNvPicPr>
          <p:nvPr/>
        </p:nvPicPr>
        <p:blipFill>
          <a:blip r:embed="rId2"/>
          <a:stretch>
            <a:fillRect/>
          </a:stretch>
        </p:blipFill>
        <p:spPr>
          <a:xfrm>
            <a:off x="2665667" y="-706784"/>
            <a:ext cx="7077902" cy="7077902"/>
          </a:xfrm>
          <a:prstGeom prst="rect">
            <a:avLst/>
          </a:prstGeom>
        </p:spPr>
      </p:pic>
    </p:spTree>
    <p:extLst>
      <p:ext uri="{BB962C8B-B14F-4D97-AF65-F5344CB8AC3E}">
        <p14:creationId xmlns:p14="http://schemas.microsoft.com/office/powerpoint/2010/main" val="118417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Is Your Workplace Communication Style As Effective As It Could Be? -  Professional Development | Harvard DCE">
            <a:extLst>
              <a:ext uri="{FF2B5EF4-FFF2-40B4-BE49-F238E27FC236}">
                <a16:creationId xmlns:a16="http://schemas.microsoft.com/office/drawing/2014/main" id="{CAF32B20-FC1A-EECF-2472-6C69F8AEFB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956" y="0"/>
            <a:ext cx="10352087" cy="6858000"/>
          </a:xfrm>
          <a:prstGeom prst="rect">
            <a:avLst/>
          </a:prstGeom>
          <a:solidFill>
            <a:schemeClr val="tx1"/>
          </a:solidFill>
        </p:spPr>
      </p:pic>
    </p:spTree>
    <p:extLst>
      <p:ext uri="{BB962C8B-B14F-4D97-AF65-F5344CB8AC3E}">
        <p14:creationId xmlns:p14="http://schemas.microsoft.com/office/powerpoint/2010/main" val="1483355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CB6FFAAC-8A48-4FBF-BAFE-BAD367694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3728" y="1699214"/>
            <a:ext cx="5908273" cy="5158786"/>
          </a:xfrm>
          <a:custGeom>
            <a:avLst/>
            <a:gdLst>
              <a:gd name="connsiteX0" fmla="*/ 3465576 w 5908273"/>
              <a:gd name="connsiteY0" fmla="*/ 0 h 5158786"/>
              <a:gd name="connsiteX1" fmla="*/ 5670004 w 5908273"/>
              <a:gd name="connsiteY1" fmla="*/ 791369 h 5158786"/>
              <a:gd name="connsiteX2" fmla="*/ 5908273 w 5908273"/>
              <a:gd name="connsiteY2" fmla="*/ 1007923 h 5158786"/>
              <a:gd name="connsiteX3" fmla="*/ 5908273 w 5908273"/>
              <a:gd name="connsiteY3" fmla="*/ 5158786 h 5158786"/>
              <a:gd name="connsiteX4" fmla="*/ 443374 w 5908273"/>
              <a:gd name="connsiteY4" fmla="*/ 5158786 h 5158786"/>
              <a:gd name="connsiteX5" fmla="*/ 418277 w 5908273"/>
              <a:gd name="connsiteY5" fmla="*/ 5117476 h 5158786"/>
              <a:gd name="connsiteX6" fmla="*/ 0 w 5908273"/>
              <a:gd name="connsiteY6" fmla="*/ 3465576 h 5158786"/>
              <a:gd name="connsiteX7" fmla="*/ 3465576 w 5908273"/>
              <a:gd name="connsiteY7" fmla="*/ 0 h 515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0534" y="1716727"/>
            <a:ext cx="4572000" cy="4572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440EF577-B6F8-4C57-B956-AB860B388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7694" y="1853886"/>
            <a:ext cx="4297680" cy="4297680"/>
          </a:xfrm>
          <a:custGeom>
            <a:avLst/>
            <a:gdLst>
              <a:gd name="connsiteX0" fmla="*/ 2148840 w 4297680"/>
              <a:gd name="connsiteY0" fmla="*/ 0 h 4297680"/>
              <a:gd name="connsiteX1" fmla="*/ 4297680 w 4297680"/>
              <a:gd name="connsiteY1" fmla="*/ 2148840 h 4297680"/>
              <a:gd name="connsiteX2" fmla="*/ 2148840 w 4297680"/>
              <a:gd name="connsiteY2" fmla="*/ 4297680 h 4297680"/>
              <a:gd name="connsiteX3" fmla="*/ 0 w 4297680"/>
              <a:gd name="connsiteY3" fmla="*/ 2148840 h 4297680"/>
              <a:gd name="connsiteX4" fmla="*/ 2148840 w 4297680"/>
              <a:gd name="connsiteY4" fmla="*/ 0 h 429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Freeform: Shape 25">
            <a:extLst>
              <a:ext uri="{FF2B5EF4-FFF2-40B4-BE49-F238E27FC236}">
                <a16:creationId xmlns:a16="http://schemas.microsoft.com/office/drawing/2014/main" id="{5E6FAE32-AB12-4E77-A677-F6BD5D71A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17099" cy="4718647"/>
          </a:xfrm>
          <a:custGeom>
            <a:avLst/>
            <a:gdLst>
              <a:gd name="connsiteX0" fmla="*/ 0 w 5017099"/>
              <a:gd name="connsiteY0" fmla="*/ 0 h 4718647"/>
              <a:gd name="connsiteX1" fmla="*/ 4599738 w 5017099"/>
              <a:gd name="connsiteY1" fmla="*/ 0 h 4718647"/>
              <a:gd name="connsiteX2" fmla="*/ 4636346 w 5017099"/>
              <a:gd name="connsiteY2" fmla="*/ 60259 h 4718647"/>
              <a:gd name="connsiteX3" fmla="*/ 5017099 w 5017099"/>
              <a:gd name="connsiteY3" fmla="*/ 1563967 h 4718647"/>
              <a:gd name="connsiteX4" fmla="*/ 1862419 w 5017099"/>
              <a:gd name="connsiteY4" fmla="*/ 4718647 h 4718647"/>
              <a:gd name="connsiteX5" fmla="*/ 98607 w 5017099"/>
              <a:gd name="connsiteY5" fmla="*/ 4179877 h 4718647"/>
              <a:gd name="connsiteX6" fmla="*/ 0 w 5017099"/>
              <a:gd name="connsiteY6" fmla="*/ 4106140 h 471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Music with solid fill">
            <a:extLst>
              <a:ext uri="{FF2B5EF4-FFF2-40B4-BE49-F238E27FC236}">
                <a16:creationId xmlns:a16="http://schemas.microsoft.com/office/drawing/2014/main" id="{EACF38C7-94D9-7A23-8BE2-BD12D576DF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664300">
            <a:off x="489705" y="463674"/>
            <a:ext cx="3217333" cy="3217333"/>
          </a:xfrm>
          <a:prstGeom prst="rect">
            <a:avLst/>
          </a:prstGeom>
        </p:spPr>
      </p:pic>
      <p:pic>
        <p:nvPicPr>
          <p:cNvPr id="11" name="Graphic 10" descr="Piano with solid fill">
            <a:extLst>
              <a:ext uri="{FF2B5EF4-FFF2-40B4-BE49-F238E27FC236}">
                <a16:creationId xmlns:a16="http://schemas.microsoft.com/office/drawing/2014/main" id="{AD764D31-992E-DC41-6B25-61B22624FA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160605">
            <a:off x="6190254" y="43967"/>
            <a:ext cx="2091454" cy="2091454"/>
          </a:xfrm>
          <a:prstGeom prst="rect">
            <a:avLst/>
          </a:prstGeom>
        </p:spPr>
      </p:pic>
      <p:pic>
        <p:nvPicPr>
          <p:cNvPr id="9" name="Graphic 8" descr="Piano keys with solid fill">
            <a:extLst>
              <a:ext uri="{FF2B5EF4-FFF2-40B4-BE49-F238E27FC236}">
                <a16:creationId xmlns:a16="http://schemas.microsoft.com/office/drawing/2014/main" id="{2FDB6D38-D252-AB37-0B74-33F01B44A8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8752" y="4895053"/>
            <a:ext cx="1962947" cy="1962947"/>
          </a:xfrm>
          <a:prstGeom prst="rect">
            <a:avLst/>
          </a:prstGeom>
        </p:spPr>
      </p:pic>
      <p:pic>
        <p:nvPicPr>
          <p:cNvPr id="3" name="Graphic 2" descr="Guitar with solid fill">
            <a:extLst>
              <a:ext uri="{FF2B5EF4-FFF2-40B4-BE49-F238E27FC236}">
                <a16:creationId xmlns:a16="http://schemas.microsoft.com/office/drawing/2014/main" id="{4C98EC1A-30C5-FF6A-83C2-874AB1C69B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19683" y="3176419"/>
            <a:ext cx="2069129" cy="2069129"/>
          </a:xfrm>
          <a:prstGeom prst="rect">
            <a:avLst/>
          </a:prstGeom>
        </p:spPr>
      </p:pic>
      <p:pic>
        <p:nvPicPr>
          <p:cNvPr id="7" name="Graphic 6" descr="Music note with solid fill">
            <a:extLst>
              <a:ext uri="{FF2B5EF4-FFF2-40B4-BE49-F238E27FC236}">
                <a16:creationId xmlns:a16="http://schemas.microsoft.com/office/drawing/2014/main" id="{8DADA903-4AAE-7D6A-CFDC-348C8696798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1600000">
            <a:off x="8203981" y="2842309"/>
            <a:ext cx="3217333" cy="3217333"/>
          </a:xfrm>
          <a:prstGeom prst="rect">
            <a:avLst/>
          </a:prstGeom>
        </p:spPr>
      </p:pic>
      <p:pic>
        <p:nvPicPr>
          <p:cNvPr id="12" name="Graphic 11" descr="Music with solid fill">
            <a:extLst>
              <a:ext uri="{FF2B5EF4-FFF2-40B4-BE49-F238E27FC236}">
                <a16:creationId xmlns:a16="http://schemas.microsoft.com/office/drawing/2014/main" id="{A2B6FE87-7CFB-93C5-A5EF-F270745EBE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321347">
            <a:off x="10111287" y="96827"/>
            <a:ext cx="1408626" cy="1408626"/>
          </a:xfrm>
          <a:prstGeom prst="rect">
            <a:avLst/>
          </a:prstGeom>
        </p:spPr>
      </p:pic>
      <p:pic>
        <p:nvPicPr>
          <p:cNvPr id="14" name="Graphic 13" descr="Stars with solid fill">
            <a:extLst>
              <a:ext uri="{FF2B5EF4-FFF2-40B4-BE49-F238E27FC236}">
                <a16:creationId xmlns:a16="http://schemas.microsoft.com/office/drawing/2014/main" id="{FFDC80B4-B7DF-BD2E-C413-E9E959AD53E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61523" y="2422765"/>
            <a:ext cx="914400" cy="914400"/>
          </a:xfrm>
          <a:prstGeom prst="rect">
            <a:avLst/>
          </a:prstGeom>
        </p:spPr>
      </p:pic>
      <p:pic>
        <p:nvPicPr>
          <p:cNvPr id="17" name="Graphic 16" descr="Stars outline">
            <a:extLst>
              <a:ext uri="{FF2B5EF4-FFF2-40B4-BE49-F238E27FC236}">
                <a16:creationId xmlns:a16="http://schemas.microsoft.com/office/drawing/2014/main" id="{B3FBF91B-5336-A3BF-8576-7C0DFBF797D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83855" y="939486"/>
            <a:ext cx="914400" cy="914400"/>
          </a:xfrm>
          <a:prstGeom prst="rect">
            <a:avLst/>
          </a:prstGeom>
        </p:spPr>
      </p:pic>
      <p:pic>
        <p:nvPicPr>
          <p:cNvPr id="19" name="Graphic 18" descr="Stars with solid fill">
            <a:extLst>
              <a:ext uri="{FF2B5EF4-FFF2-40B4-BE49-F238E27FC236}">
                <a16:creationId xmlns:a16="http://schemas.microsoft.com/office/drawing/2014/main" id="{0DDF834A-7C3F-E74E-4DF3-E264608F9EE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749371" y="5245549"/>
            <a:ext cx="914400" cy="906018"/>
          </a:xfrm>
          <a:prstGeom prst="rect">
            <a:avLst/>
          </a:prstGeom>
        </p:spPr>
      </p:pic>
      <p:pic>
        <p:nvPicPr>
          <p:cNvPr id="21" name="Graphic 20" descr="Stars with solid fill">
            <a:extLst>
              <a:ext uri="{FF2B5EF4-FFF2-40B4-BE49-F238E27FC236}">
                <a16:creationId xmlns:a16="http://schemas.microsoft.com/office/drawing/2014/main" id="{3D80F917-64A3-79FE-2080-A86B2BD35F9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19487110">
            <a:off x="2822884" y="5495888"/>
            <a:ext cx="914400" cy="906018"/>
          </a:xfrm>
          <a:prstGeom prst="rect">
            <a:avLst/>
          </a:prstGeom>
        </p:spPr>
      </p:pic>
      <p:pic>
        <p:nvPicPr>
          <p:cNvPr id="23" name="Graphic 22" descr="Stars outline">
            <a:extLst>
              <a:ext uri="{FF2B5EF4-FFF2-40B4-BE49-F238E27FC236}">
                <a16:creationId xmlns:a16="http://schemas.microsoft.com/office/drawing/2014/main" id="{794EB823-D1B9-1D3F-3900-46C020A532E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3390874">
            <a:off x="7289579" y="5574485"/>
            <a:ext cx="914400" cy="914400"/>
          </a:xfrm>
          <a:prstGeom prst="rect">
            <a:avLst/>
          </a:prstGeom>
        </p:spPr>
      </p:pic>
      <p:pic>
        <p:nvPicPr>
          <p:cNvPr id="25" name="Graphic 24" descr="Stars outline">
            <a:extLst>
              <a:ext uri="{FF2B5EF4-FFF2-40B4-BE49-F238E27FC236}">
                <a16:creationId xmlns:a16="http://schemas.microsoft.com/office/drawing/2014/main" id="{CDE3779B-3E44-CD74-F829-A7F65383769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418723" y="649568"/>
            <a:ext cx="614295" cy="614295"/>
          </a:xfrm>
          <a:prstGeom prst="rect">
            <a:avLst/>
          </a:prstGeom>
        </p:spPr>
      </p:pic>
      <p:pic>
        <p:nvPicPr>
          <p:cNvPr id="27" name="Graphic 26" descr="Stars with solid fill">
            <a:extLst>
              <a:ext uri="{FF2B5EF4-FFF2-40B4-BE49-F238E27FC236}">
                <a16:creationId xmlns:a16="http://schemas.microsoft.com/office/drawing/2014/main" id="{818A0F12-F991-1351-63C6-DE4DEB65AF3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4898861">
            <a:off x="412943" y="553867"/>
            <a:ext cx="592375" cy="586945"/>
          </a:xfrm>
          <a:prstGeom prst="rect">
            <a:avLst/>
          </a:prstGeom>
        </p:spPr>
      </p:pic>
      <p:pic>
        <p:nvPicPr>
          <p:cNvPr id="28" name="Graphic 27" descr="Stars with solid fill">
            <a:extLst>
              <a:ext uri="{FF2B5EF4-FFF2-40B4-BE49-F238E27FC236}">
                <a16:creationId xmlns:a16="http://schemas.microsoft.com/office/drawing/2014/main" id="{24B230EF-917C-CB28-FC70-5742291DAFB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088588" y="3039257"/>
            <a:ext cx="518544" cy="513791"/>
          </a:xfrm>
          <a:prstGeom prst="rect">
            <a:avLst/>
          </a:prstGeom>
        </p:spPr>
      </p:pic>
    </p:spTree>
    <p:extLst>
      <p:ext uri="{BB962C8B-B14F-4D97-AF65-F5344CB8AC3E}">
        <p14:creationId xmlns:p14="http://schemas.microsoft.com/office/powerpoint/2010/main" val="1022056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52EFF"/>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324736" y="956481"/>
            <a:ext cx="7471132" cy="4529537"/>
          </a:xfrm>
          <a:prstGeom prst="rect">
            <a:avLst/>
          </a:prstGeom>
        </p:spPr>
      </p:pic>
      <p:sp>
        <p:nvSpPr>
          <p:cNvPr id="4" name="TextBox 3"/>
          <p:cNvSpPr txBox="1"/>
          <p:nvPr/>
        </p:nvSpPr>
        <p:spPr>
          <a:xfrm>
            <a:off x="3953341" y="108426"/>
            <a:ext cx="4470983" cy="830997"/>
          </a:xfrm>
          <a:prstGeom prst="rect">
            <a:avLst/>
          </a:prstGeom>
          <a:noFill/>
        </p:spPr>
        <p:txBody>
          <a:bodyPr wrap="square" rtlCol="0">
            <a:spAutoFit/>
          </a:bodyPr>
          <a:lstStyle/>
          <a:p>
            <a:r>
              <a:rPr lang="en-US" sz="4800" b="1" dirty="0">
                <a:solidFill>
                  <a:srgbClr val="DCE6F2"/>
                </a:solidFill>
                <a:latin typeface="Cambria"/>
                <a:cs typeface="Cambria"/>
              </a:rPr>
              <a:t>2. Connection</a:t>
            </a:r>
            <a:endParaRPr lang="en-US" sz="4000" b="1" dirty="0">
              <a:solidFill>
                <a:srgbClr val="DCE6F2"/>
              </a:solidFill>
              <a:latin typeface="Cambria"/>
              <a:cs typeface="Cambria"/>
            </a:endParaRPr>
          </a:p>
        </p:txBody>
      </p:sp>
      <p:sp>
        <p:nvSpPr>
          <p:cNvPr id="9" name="TextBox 8"/>
          <p:cNvSpPr txBox="1"/>
          <p:nvPr/>
        </p:nvSpPr>
        <p:spPr>
          <a:xfrm>
            <a:off x="4203474" y="5689215"/>
            <a:ext cx="3433459" cy="830997"/>
          </a:xfrm>
          <a:prstGeom prst="rect">
            <a:avLst/>
          </a:prstGeom>
          <a:noFill/>
        </p:spPr>
        <p:txBody>
          <a:bodyPr wrap="square" rtlCol="0">
            <a:spAutoFit/>
          </a:bodyPr>
          <a:lstStyle/>
          <a:p>
            <a:r>
              <a:rPr lang="en-US" sz="4800" dirty="0">
                <a:solidFill>
                  <a:schemeClr val="accent1">
                    <a:lumMod val="20000"/>
                    <a:lumOff val="80000"/>
                  </a:schemeClr>
                </a:solidFill>
                <a:latin typeface="Cambria"/>
                <a:cs typeface="Cambria"/>
              </a:rPr>
              <a:t>Power Point</a:t>
            </a:r>
          </a:p>
        </p:txBody>
      </p:sp>
    </p:spTree>
    <p:extLst>
      <p:ext uri="{BB962C8B-B14F-4D97-AF65-F5344CB8AC3E}">
        <p14:creationId xmlns:p14="http://schemas.microsoft.com/office/powerpoint/2010/main" val="201027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d powerpoint MA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64" y="-938177"/>
            <a:ext cx="12230164" cy="8734354"/>
          </a:xfrm>
          <a:prstGeom prst="rect">
            <a:avLst/>
          </a:prstGeom>
        </p:spPr>
      </p:pic>
      <p:cxnSp>
        <p:nvCxnSpPr>
          <p:cNvPr id="5" name="Straight Connector 4"/>
          <p:cNvCxnSpPr/>
          <p:nvPr/>
        </p:nvCxnSpPr>
        <p:spPr>
          <a:xfrm>
            <a:off x="2980690" y="1475240"/>
            <a:ext cx="877050" cy="130718"/>
          </a:xfrm>
          <a:prstGeom prst="line">
            <a:avLst/>
          </a:prstGeom>
          <a:ln w="53975">
            <a:solidFill>
              <a:schemeClr val="tx2"/>
            </a:solidFill>
          </a:ln>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8880232" y="2916013"/>
            <a:ext cx="755884" cy="564730"/>
          </a:xfrm>
          <a:prstGeom prst="roundRect">
            <a:avLst/>
          </a:prstGeom>
          <a:solidFill>
            <a:schemeClr val="bg2">
              <a:lumMod val="25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249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7735FB-187F-BB42-9F15-D4079CCA0C63}"/>
              </a:ext>
            </a:extLst>
          </p:cNvPr>
          <p:cNvPicPr>
            <a:picLocks noChangeAspect="1"/>
          </p:cNvPicPr>
          <p:nvPr/>
        </p:nvPicPr>
        <p:blipFill>
          <a:blip r:embed="rId2"/>
          <a:stretch>
            <a:fillRect/>
          </a:stretch>
        </p:blipFill>
        <p:spPr>
          <a:xfrm>
            <a:off x="3721100" y="-147783"/>
            <a:ext cx="4951845" cy="6937879"/>
          </a:xfrm>
          <a:prstGeom prst="rect">
            <a:avLst/>
          </a:prstGeom>
        </p:spPr>
      </p:pic>
    </p:spTree>
    <p:extLst>
      <p:ext uri="{BB962C8B-B14F-4D97-AF65-F5344CB8AC3E}">
        <p14:creationId xmlns:p14="http://schemas.microsoft.com/office/powerpoint/2010/main" val="1737588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655D42-D65C-CD55-E5B0-33F6ACB4CF64}"/>
              </a:ext>
            </a:extLst>
          </p:cNvPr>
          <p:cNvPicPr>
            <a:picLocks noChangeAspect="1"/>
          </p:cNvPicPr>
          <p:nvPr/>
        </p:nvPicPr>
        <p:blipFill>
          <a:blip r:embed="rId2"/>
          <a:stretch>
            <a:fillRect/>
          </a:stretch>
        </p:blipFill>
        <p:spPr>
          <a:xfrm>
            <a:off x="253093" y="-1906361"/>
            <a:ext cx="11685814" cy="8764361"/>
          </a:xfrm>
          <a:prstGeom prst="rect">
            <a:avLst/>
          </a:prstGeom>
        </p:spPr>
      </p:pic>
      <p:sp>
        <p:nvSpPr>
          <p:cNvPr id="4" name="Down Arrow 3">
            <a:extLst>
              <a:ext uri="{FF2B5EF4-FFF2-40B4-BE49-F238E27FC236}">
                <a16:creationId xmlns:a16="http://schemas.microsoft.com/office/drawing/2014/main" id="{10EF7CC7-85D7-F217-0B6B-B9A4BA9950C5}"/>
              </a:ext>
            </a:extLst>
          </p:cNvPr>
          <p:cNvSpPr/>
          <p:nvPr/>
        </p:nvSpPr>
        <p:spPr>
          <a:xfrm flipH="1">
            <a:off x="9356271" y="718457"/>
            <a:ext cx="604157" cy="1502229"/>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185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52EFF"/>
        </a:solidFill>
        <a:effectLst/>
      </p:bgPr>
    </p:bg>
    <p:spTree>
      <p:nvGrpSpPr>
        <p:cNvPr id="1" name=""/>
        <p:cNvGrpSpPr/>
        <p:nvPr/>
      </p:nvGrpSpPr>
      <p:grpSpPr>
        <a:xfrm>
          <a:off x="0" y="0"/>
          <a:ext cx="0" cy="0"/>
          <a:chOff x="0" y="0"/>
          <a:chExt cx="0" cy="0"/>
        </a:xfrm>
      </p:grpSpPr>
      <p:sp>
        <p:nvSpPr>
          <p:cNvPr id="3" name="TextBox 2"/>
          <p:cNvSpPr txBox="1"/>
          <p:nvPr/>
        </p:nvSpPr>
        <p:spPr>
          <a:xfrm>
            <a:off x="4300541" y="1"/>
            <a:ext cx="394599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F81BD">
                    <a:lumMod val="20000"/>
                    <a:lumOff val="80000"/>
                  </a:srgbClr>
                </a:solidFill>
                <a:effectLst/>
                <a:uLnTx/>
                <a:uFillTx/>
                <a:latin typeface="Cambria"/>
                <a:ea typeface="+mn-ea"/>
                <a:cs typeface="Cambria"/>
              </a:rPr>
              <a:t>1. Credibility</a:t>
            </a:r>
          </a:p>
        </p:txBody>
      </p:sp>
      <p:sp>
        <p:nvSpPr>
          <p:cNvPr id="4" name="TextBox 3"/>
          <p:cNvSpPr txBox="1"/>
          <p:nvPr/>
        </p:nvSpPr>
        <p:spPr>
          <a:xfrm>
            <a:off x="2865549" y="4391382"/>
            <a:ext cx="379722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4F81BD">
                    <a:lumMod val="20000"/>
                    <a:lumOff val="80000"/>
                  </a:srgbClr>
                </a:solidFill>
                <a:effectLst/>
                <a:uLnTx/>
                <a:uFillTx/>
                <a:latin typeface="Cambria"/>
                <a:ea typeface="+mn-ea"/>
                <a:cs typeface="Cambria"/>
              </a:rPr>
              <a:t>Appearance</a:t>
            </a:r>
          </a:p>
        </p:txBody>
      </p:sp>
      <p:sp>
        <p:nvSpPr>
          <p:cNvPr id="5" name="TextBox 4"/>
          <p:cNvSpPr txBox="1"/>
          <p:nvPr/>
        </p:nvSpPr>
        <p:spPr>
          <a:xfrm>
            <a:off x="4542660" y="5068316"/>
            <a:ext cx="4675675"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4F81BD">
                    <a:lumMod val="20000"/>
                    <a:lumOff val="80000"/>
                  </a:srgbClr>
                </a:solidFill>
                <a:effectLst/>
                <a:uLnTx/>
                <a:uFillTx/>
                <a:latin typeface="Cambria"/>
                <a:ea typeface="+mn-ea"/>
                <a:cs typeface="Cambria"/>
              </a:rPr>
              <a:t>Body Language</a:t>
            </a:r>
          </a:p>
        </p:txBody>
      </p:sp>
      <p:sp>
        <p:nvSpPr>
          <p:cNvPr id="6" name="TextBox 5"/>
          <p:cNvSpPr txBox="1"/>
          <p:nvPr/>
        </p:nvSpPr>
        <p:spPr>
          <a:xfrm>
            <a:off x="7844959" y="5923439"/>
            <a:ext cx="379722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4F81BD">
                    <a:lumMod val="20000"/>
                    <a:lumOff val="80000"/>
                  </a:srgbClr>
                </a:solidFill>
                <a:effectLst/>
                <a:uLnTx/>
                <a:uFillTx/>
                <a:latin typeface="Cambria"/>
                <a:ea typeface="+mn-ea"/>
                <a:cs typeface="Cambria"/>
              </a:rPr>
              <a:t>Voice</a:t>
            </a:r>
          </a:p>
        </p:txBody>
      </p:sp>
      <p:pic>
        <p:nvPicPr>
          <p:cNvPr id="7" name="Picture 6"/>
          <p:cNvPicPr>
            <a:picLocks noChangeAspect="1"/>
          </p:cNvPicPr>
          <p:nvPr/>
        </p:nvPicPr>
        <p:blipFill>
          <a:blip r:embed="rId2"/>
          <a:stretch>
            <a:fillRect/>
          </a:stretch>
        </p:blipFill>
        <p:spPr>
          <a:xfrm>
            <a:off x="2553151" y="-599175"/>
            <a:ext cx="7077902" cy="7077902"/>
          </a:xfrm>
          <a:prstGeom prst="rect">
            <a:avLst/>
          </a:prstGeom>
        </p:spPr>
      </p:pic>
    </p:spTree>
    <p:extLst>
      <p:ext uri="{BB962C8B-B14F-4D97-AF65-F5344CB8AC3E}">
        <p14:creationId xmlns:p14="http://schemas.microsoft.com/office/powerpoint/2010/main" val="1788255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52EFF"/>
        </a:solidFill>
        <a:effectLst/>
      </p:bgPr>
    </p:bg>
    <p:spTree>
      <p:nvGrpSpPr>
        <p:cNvPr id="1" name=""/>
        <p:cNvGrpSpPr/>
        <p:nvPr/>
      </p:nvGrpSpPr>
      <p:grpSpPr>
        <a:xfrm>
          <a:off x="0" y="0"/>
          <a:ext cx="0" cy="0"/>
          <a:chOff x="0" y="0"/>
          <a:chExt cx="0" cy="0"/>
        </a:xfrm>
      </p:grpSpPr>
      <p:sp>
        <p:nvSpPr>
          <p:cNvPr id="3" name="TextBox 2"/>
          <p:cNvSpPr txBox="1"/>
          <p:nvPr/>
        </p:nvSpPr>
        <p:spPr>
          <a:xfrm>
            <a:off x="4050021" y="1"/>
            <a:ext cx="394599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F81BD">
                    <a:lumMod val="20000"/>
                    <a:lumOff val="80000"/>
                  </a:srgbClr>
                </a:solidFill>
                <a:effectLst/>
                <a:uLnTx/>
                <a:uFillTx/>
                <a:latin typeface="Cambria"/>
                <a:ea typeface="+mn-ea"/>
                <a:cs typeface="Cambria"/>
              </a:rPr>
              <a:t>1. Credibility</a:t>
            </a:r>
          </a:p>
        </p:txBody>
      </p:sp>
      <p:sp>
        <p:nvSpPr>
          <p:cNvPr id="4" name="TextBox 3"/>
          <p:cNvSpPr txBox="1"/>
          <p:nvPr/>
        </p:nvSpPr>
        <p:spPr>
          <a:xfrm>
            <a:off x="298272" y="2167116"/>
            <a:ext cx="8813248" cy="12618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lumMod val="20000"/>
                    <a:lumOff val="80000"/>
                  </a:srgbClr>
                </a:solidFill>
                <a:effectLst/>
                <a:uLnTx/>
                <a:uFillTx/>
                <a:latin typeface="Cambria"/>
                <a:ea typeface="+mn-ea"/>
                <a:cs typeface="Cambria"/>
              </a:rPr>
              <a:t>Appearance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F81BD">
                    <a:lumMod val="20000"/>
                    <a:lumOff val="80000"/>
                  </a:srgbClr>
                </a:solidFill>
                <a:effectLst/>
                <a:uLnTx/>
                <a:uFillTx/>
                <a:latin typeface="Calibri"/>
                <a:ea typeface="+mn-ea"/>
                <a:cs typeface="Arial" panose="020B0604020202020204" pitchFamily="34" charset="0"/>
              </a:rPr>
              <a:t>Presenters are judged on their appearance such as hair, clothing, etc. which can impact the outcome of an interaction.</a:t>
            </a:r>
          </a:p>
        </p:txBody>
      </p:sp>
      <p:sp>
        <p:nvSpPr>
          <p:cNvPr id="5" name="TextBox 4"/>
          <p:cNvSpPr txBox="1"/>
          <p:nvPr/>
        </p:nvSpPr>
        <p:spPr>
          <a:xfrm>
            <a:off x="298272" y="3598759"/>
            <a:ext cx="10477758" cy="12618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lumMod val="20000"/>
                    <a:lumOff val="80000"/>
                  </a:srgbClr>
                </a:solidFill>
                <a:effectLst/>
                <a:uLnTx/>
                <a:uFillTx/>
                <a:latin typeface="Cambria"/>
                <a:ea typeface="+mn-ea"/>
                <a:cs typeface="Cambria"/>
              </a:rPr>
              <a:t>Body Language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F81BD">
                    <a:lumMod val="20000"/>
                    <a:lumOff val="80000"/>
                  </a:srgbClr>
                </a:solidFill>
                <a:effectLst/>
                <a:uLnTx/>
                <a:uFillTx/>
                <a:latin typeface="Calibri"/>
                <a:ea typeface="+mn-ea"/>
                <a:cs typeface="Cambria"/>
              </a:rPr>
              <a:t>How one stands or appears on camera when communicating can send a message to the audience about the presenter’s level of confidence and investment in the subject matter.</a:t>
            </a:r>
          </a:p>
        </p:txBody>
      </p:sp>
      <p:sp>
        <p:nvSpPr>
          <p:cNvPr id="6" name="TextBox 5"/>
          <p:cNvSpPr txBox="1"/>
          <p:nvPr/>
        </p:nvSpPr>
        <p:spPr>
          <a:xfrm>
            <a:off x="298272" y="4925795"/>
            <a:ext cx="10999808"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lumMod val="20000"/>
                    <a:lumOff val="80000"/>
                  </a:srgbClr>
                </a:solidFill>
                <a:effectLst/>
                <a:uLnTx/>
                <a:uFillTx/>
                <a:latin typeface="Cambria"/>
                <a:ea typeface="+mn-ea"/>
                <a:cs typeface="Cambria"/>
              </a:rPr>
              <a:t>Voice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F81BD">
                    <a:lumMod val="20000"/>
                    <a:lumOff val="80000"/>
                  </a:srgbClr>
                </a:solidFill>
                <a:effectLst/>
                <a:uLnTx/>
                <a:uFillTx/>
                <a:latin typeface="Calibri"/>
                <a:ea typeface="+mn-ea"/>
                <a:cs typeface="Cambria"/>
              </a:rPr>
              <a:t>It’s nearly impossible to fake passion or enthusiasm; the client can almost always tell. So, it’s important to find the information that resonates with you as a presenter in order to convey it to the audience in the most authentic way.</a:t>
            </a:r>
          </a:p>
        </p:txBody>
      </p:sp>
      <p:pic>
        <p:nvPicPr>
          <p:cNvPr id="7" name="Picture 6"/>
          <p:cNvPicPr>
            <a:picLocks noChangeAspect="1"/>
          </p:cNvPicPr>
          <p:nvPr/>
        </p:nvPicPr>
        <p:blipFill>
          <a:blip r:embed="rId2"/>
          <a:stretch>
            <a:fillRect/>
          </a:stretch>
        </p:blipFill>
        <p:spPr>
          <a:xfrm>
            <a:off x="9241997" y="-301483"/>
            <a:ext cx="2749730" cy="2770282"/>
          </a:xfrm>
          <a:prstGeom prst="rect">
            <a:avLst/>
          </a:prstGeom>
        </p:spPr>
      </p:pic>
      <p:sp>
        <p:nvSpPr>
          <p:cNvPr id="8" name="TextBox 7">
            <a:extLst>
              <a:ext uri="{FF2B5EF4-FFF2-40B4-BE49-F238E27FC236}">
                <a16:creationId xmlns:a16="http://schemas.microsoft.com/office/drawing/2014/main" id="{06B5B671-EEBF-84A5-1CBB-44CB2FC6A543}"/>
              </a:ext>
            </a:extLst>
          </p:cNvPr>
          <p:cNvSpPr txBox="1"/>
          <p:nvPr/>
        </p:nvSpPr>
        <p:spPr>
          <a:xfrm>
            <a:off x="363511" y="905232"/>
            <a:ext cx="8813248"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F81BD">
                    <a:lumMod val="20000"/>
                    <a:lumOff val="80000"/>
                  </a:srgbClr>
                </a:solidFill>
                <a:effectLst/>
                <a:uLnTx/>
                <a:uFillTx/>
                <a:latin typeface="Calibri"/>
                <a:ea typeface="+mn-ea"/>
                <a:cs typeface="Arial" panose="020B0604020202020204" pitchFamily="34" charset="0"/>
              </a:rPr>
              <a:t>Credibility is based on many more factors than just background and education. It comes through in other ways that are important to think about such as those listed below:</a:t>
            </a:r>
          </a:p>
        </p:txBody>
      </p:sp>
    </p:spTree>
    <p:extLst>
      <p:ext uri="{BB962C8B-B14F-4D97-AF65-F5344CB8AC3E}">
        <p14:creationId xmlns:p14="http://schemas.microsoft.com/office/powerpoint/2010/main" val="3077957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solidFill>
                  <a:srgbClr val="0000FF"/>
                </a:solidFill>
              </a:rPr>
              <a:t>What’s in a Message?</a:t>
            </a:r>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10379" y="1856139"/>
            <a:ext cx="4116421" cy="46687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2195698" y="1856139"/>
            <a:ext cx="5264555" cy="923330"/>
          </a:xfrm>
          <a:prstGeom prst="rect">
            <a:avLst/>
          </a:prstGeom>
          <a:noFill/>
        </p:spPr>
        <p:txBody>
          <a:bodyPr wrap="square" rtlCol="0">
            <a:spAutoFit/>
          </a:bodyPr>
          <a:lstStyle/>
          <a:p>
            <a:r>
              <a:rPr lang="en-US" sz="5400" dirty="0"/>
              <a:t>Voice</a:t>
            </a:r>
          </a:p>
        </p:txBody>
      </p:sp>
      <p:sp>
        <p:nvSpPr>
          <p:cNvPr id="6" name="TextBox 5"/>
          <p:cNvSpPr txBox="1"/>
          <p:nvPr/>
        </p:nvSpPr>
        <p:spPr>
          <a:xfrm>
            <a:off x="2521052" y="2811318"/>
            <a:ext cx="4661631" cy="923330"/>
          </a:xfrm>
          <a:prstGeom prst="rect">
            <a:avLst/>
          </a:prstGeom>
          <a:noFill/>
        </p:spPr>
        <p:txBody>
          <a:bodyPr wrap="square" rtlCol="0">
            <a:spAutoFit/>
          </a:bodyPr>
          <a:lstStyle/>
          <a:p>
            <a:r>
              <a:rPr lang="en-US" sz="5400" dirty="0"/>
              <a:t>Body </a:t>
            </a:r>
            <a:r>
              <a:rPr lang="en-US" sz="5400" dirty="0" err="1"/>
              <a:t>Langauge</a:t>
            </a:r>
            <a:endParaRPr lang="en-US" sz="5400" dirty="0"/>
          </a:p>
        </p:txBody>
      </p:sp>
      <p:sp>
        <p:nvSpPr>
          <p:cNvPr id="7" name="TextBox 6"/>
          <p:cNvSpPr txBox="1"/>
          <p:nvPr/>
        </p:nvSpPr>
        <p:spPr>
          <a:xfrm>
            <a:off x="3350179" y="3757664"/>
            <a:ext cx="2588162" cy="923330"/>
          </a:xfrm>
          <a:prstGeom prst="rect">
            <a:avLst/>
          </a:prstGeom>
          <a:noFill/>
        </p:spPr>
        <p:txBody>
          <a:bodyPr wrap="square" rtlCol="0">
            <a:spAutoFit/>
          </a:bodyPr>
          <a:lstStyle/>
          <a:p>
            <a:r>
              <a:rPr lang="en-US" sz="5400" dirty="0"/>
              <a:t>Words</a:t>
            </a:r>
          </a:p>
        </p:txBody>
      </p:sp>
    </p:spTree>
    <p:extLst>
      <p:ext uri="{BB962C8B-B14F-4D97-AF65-F5344CB8AC3E}">
        <p14:creationId xmlns:p14="http://schemas.microsoft.com/office/powerpoint/2010/main" val="992185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solidFill>
                  <a:srgbClr val="0000FF"/>
                </a:solidFill>
              </a:rPr>
              <a:t>What’s in a Message?</a:t>
            </a:r>
          </a:p>
        </p:txBody>
      </p:sp>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10379" y="1856138"/>
            <a:ext cx="4168014" cy="47272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p:nvPr/>
        </p:nvSpPr>
        <p:spPr>
          <a:xfrm>
            <a:off x="2195698" y="1856139"/>
            <a:ext cx="5264555" cy="923330"/>
          </a:xfrm>
          <a:prstGeom prst="rect">
            <a:avLst/>
          </a:prstGeom>
          <a:noFill/>
        </p:spPr>
        <p:txBody>
          <a:bodyPr wrap="square" rtlCol="0">
            <a:spAutoFit/>
          </a:bodyPr>
          <a:lstStyle/>
          <a:p>
            <a:r>
              <a:rPr lang="en-US" sz="5400" dirty="0"/>
              <a:t>Voice</a:t>
            </a:r>
          </a:p>
        </p:txBody>
      </p:sp>
      <p:sp>
        <p:nvSpPr>
          <p:cNvPr id="6" name="TextBox 5"/>
          <p:cNvSpPr txBox="1"/>
          <p:nvPr/>
        </p:nvSpPr>
        <p:spPr>
          <a:xfrm>
            <a:off x="2521052" y="2760519"/>
            <a:ext cx="4661631" cy="923330"/>
          </a:xfrm>
          <a:prstGeom prst="rect">
            <a:avLst/>
          </a:prstGeom>
          <a:noFill/>
        </p:spPr>
        <p:txBody>
          <a:bodyPr wrap="square" rtlCol="0">
            <a:spAutoFit/>
          </a:bodyPr>
          <a:lstStyle/>
          <a:p>
            <a:r>
              <a:rPr lang="en-US" sz="5400" dirty="0"/>
              <a:t>Body Language</a:t>
            </a:r>
          </a:p>
        </p:txBody>
      </p:sp>
      <p:sp>
        <p:nvSpPr>
          <p:cNvPr id="7" name="TextBox 6"/>
          <p:cNvSpPr txBox="1"/>
          <p:nvPr/>
        </p:nvSpPr>
        <p:spPr>
          <a:xfrm>
            <a:off x="3350179" y="3757664"/>
            <a:ext cx="2588162" cy="923330"/>
          </a:xfrm>
          <a:prstGeom prst="rect">
            <a:avLst/>
          </a:prstGeom>
          <a:noFill/>
        </p:spPr>
        <p:txBody>
          <a:bodyPr wrap="square" rtlCol="0">
            <a:spAutoFit/>
          </a:bodyPr>
          <a:lstStyle/>
          <a:p>
            <a:r>
              <a:rPr lang="en-US" sz="5400" dirty="0"/>
              <a:t>Words</a:t>
            </a:r>
          </a:p>
        </p:txBody>
      </p:sp>
    </p:spTree>
    <p:extLst>
      <p:ext uri="{BB962C8B-B14F-4D97-AF65-F5344CB8AC3E}">
        <p14:creationId xmlns:p14="http://schemas.microsoft.com/office/powerpoint/2010/main" val="4056817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52EFF"/>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9386" y="3050365"/>
            <a:ext cx="6294747" cy="3816328"/>
          </a:xfrm>
          <a:prstGeom prst="rect">
            <a:avLst/>
          </a:prstGeom>
        </p:spPr>
      </p:pic>
      <p:sp>
        <p:nvSpPr>
          <p:cNvPr id="4" name="TextBox 3"/>
          <p:cNvSpPr txBox="1"/>
          <p:nvPr/>
        </p:nvSpPr>
        <p:spPr>
          <a:xfrm>
            <a:off x="401314" y="5995946"/>
            <a:ext cx="4470983"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DCE6F2"/>
                </a:solidFill>
                <a:effectLst/>
                <a:uLnTx/>
                <a:uFillTx/>
                <a:latin typeface="Cambria"/>
                <a:ea typeface="+mn-ea"/>
                <a:cs typeface="Cambria"/>
              </a:rPr>
              <a:t>2. Connection</a:t>
            </a:r>
            <a:endParaRPr kumimoji="0" lang="en-US" sz="4000" b="1" i="0" u="none" strike="noStrike" kern="1200" cap="none" spc="0" normalizeH="0" baseline="0" noProof="0" dirty="0">
              <a:ln>
                <a:noFill/>
              </a:ln>
              <a:solidFill>
                <a:srgbClr val="DCE6F2"/>
              </a:solidFill>
              <a:effectLst/>
              <a:uLnTx/>
              <a:uFillTx/>
              <a:latin typeface="Cambria"/>
              <a:ea typeface="+mn-ea"/>
              <a:cs typeface="Cambria"/>
            </a:endParaRPr>
          </a:p>
        </p:txBody>
      </p:sp>
      <p:pic>
        <p:nvPicPr>
          <p:cNvPr id="12" name="Picture 11"/>
          <p:cNvPicPr>
            <a:picLocks noChangeAspect="1"/>
          </p:cNvPicPr>
          <p:nvPr/>
        </p:nvPicPr>
        <p:blipFill>
          <a:blip r:embed="rId3"/>
          <a:stretch>
            <a:fillRect/>
          </a:stretch>
        </p:blipFill>
        <p:spPr>
          <a:xfrm>
            <a:off x="8351276" y="3200773"/>
            <a:ext cx="2918495" cy="2918495"/>
          </a:xfrm>
          <a:prstGeom prst="rect">
            <a:avLst/>
          </a:prstGeom>
        </p:spPr>
      </p:pic>
      <p:sp>
        <p:nvSpPr>
          <p:cNvPr id="5" name="TextBox 4"/>
          <p:cNvSpPr txBox="1"/>
          <p:nvPr/>
        </p:nvSpPr>
        <p:spPr>
          <a:xfrm>
            <a:off x="7474226" y="5977272"/>
            <a:ext cx="455874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DCE6F2"/>
                </a:solidFill>
                <a:effectLst/>
                <a:uLnTx/>
                <a:uFillTx/>
                <a:latin typeface="Cambria"/>
                <a:ea typeface="+mn-ea"/>
                <a:cs typeface="Cambria"/>
              </a:rPr>
              <a:t>3. Construction</a:t>
            </a:r>
            <a:endParaRPr kumimoji="0" lang="en-US" sz="4000" b="1" i="0" u="none" strike="noStrike" kern="1200" cap="none" spc="0" normalizeH="0" baseline="0" noProof="0" dirty="0">
              <a:ln>
                <a:noFill/>
              </a:ln>
              <a:solidFill>
                <a:srgbClr val="DCE6F2"/>
              </a:solidFill>
              <a:effectLst/>
              <a:uLnTx/>
              <a:uFillTx/>
              <a:latin typeface="Cambria"/>
              <a:ea typeface="+mn-ea"/>
              <a:cs typeface="Cambria"/>
            </a:endParaRPr>
          </a:p>
        </p:txBody>
      </p:sp>
      <p:sp>
        <p:nvSpPr>
          <p:cNvPr id="8" name="TextBox 7"/>
          <p:cNvSpPr txBox="1"/>
          <p:nvPr/>
        </p:nvSpPr>
        <p:spPr>
          <a:xfrm>
            <a:off x="179750" y="335856"/>
            <a:ext cx="5612596"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mn-cs"/>
              </a:rPr>
              <a:t>3 Keys to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mn-cs"/>
              </a:rPr>
              <a:t>Effective Presenting</a:t>
            </a:r>
          </a:p>
        </p:txBody>
      </p:sp>
      <p:pic>
        <p:nvPicPr>
          <p:cNvPr id="9" name="Picture 8"/>
          <p:cNvPicPr>
            <a:picLocks noChangeAspect="1"/>
          </p:cNvPicPr>
          <p:nvPr/>
        </p:nvPicPr>
        <p:blipFill>
          <a:blip r:embed="rId4"/>
          <a:stretch>
            <a:fillRect/>
          </a:stretch>
        </p:blipFill>
        <p:spPr>
          <a:xfrm>
            <a:off x="5806148" y="-1566806"/>
            <a:ext cx="6226826" cy="6226826"/>
          </a:xfrm>
          <a:prstGeom prst="rect">
            <a:avLst/>
          </a:prstGeom>
        </p:spPr>
      </p:pic>
      <p:sp>
        <p:nvSpPr>
          <p:cNvPr id="11" name="TextBox 10"/>
          <p:cNvSpPr txBox="1"/>
          <p:nvPr/>
        </p:nvSpPr>
        <p:spPr>
          <a:xfrm>
            <a:off x="7111066" y="2144696"/>
            <a:ext cx="4016552" cy="830997"/>
          </a:xfrm>
          <a:prstGeom prst="rect">
            <a:avLst/>
          </a:prstGeom>
          <a:solidFill>
            <a:schemeClr val="accent1">
              <a:lumMod val="75000"/>
              <a:alpha val="7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F81BD">
                    <a:lumMod val="20000"/>
                    <a:lumOff val="80000"/>
                  </a:srgbClr>
                </a:solidFill>
                <a:effectLst/>
                <a:uLnTx/>
                <a:uFillTx/>
                <a:latin typeface="Cambria"/>
                <a:ea typeface="+mn-ea"/>
                <a:cs typeface="Cambria"/>
              </a:rPr>
              <a:t>1. Credibility</a:t>
            </a:r>
          </a:p>
        </p:txBody>
      </p:sp>
    </p:spTree>
    <p:extLst>
      <p:ext uri="{BB962C8B-B14F-4D97-AF65-F5344CB8AC3E}">
        <p14:creationId xmlns:p14="http://schemas.microsoft.com/office/powerpoint/2010/main" val="4208652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52EFF"/>
        </a:solidFill>
        <a:effectLst/>
      </p:bgPr>
    </p:bg>
    <p:spTree>
      <p:nvGrpSpPr>
        <p:cNvPr id="1" name=""/>
        <p:cNvGrpSpPr/>
        <p:nvPr/>
      </p:nvGrpSpPr>
      <p:grpSpPr>
        <a:xfrm>
          <a:off x="0" y="0"/>
          <a:ext cx="0" cy="0"/>
          <a:chOff x="0" y="0"/>
          <a:chExt cx="0" cy="0"/>
        </a:xfrm>
      </p:grpSpPr>
      <p:sp>
        <p:nvSpPr>
          <p:cNvPr id="4" name="TextBox 3"/>
          <p:cNvSpPr txBox="1"/>
          <p:nvPr/>
        </p:nvSpPr>
        <p:spPr>
          <a:xfrm>
            <a:off x="3733212" y="52403"/>
            <a:ext cx="5156793"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DCE6F2"/>
                </a:solidFill>
                <a:effectLst/>
                <a:uLnTx/>
                <a:uFillTx/>
                <a:latin typeface="Cambria"/>
                <a:ea typeface="+mn-ea"/>
                <a:cs typeface="Cambria"/>
              </a:rPr>
              <a:t>3. Construction</a:t>
            </a:r>
            <a:endParaRPr kumimoji="0" lang="en-US" sz="4400" b="1" i="0" u="none" strike="noStrike" kern="1200" cap="none" spc="0" normalizeH="0" baseline="0" noProof="0" dirty="0">
              <a:ln>
                <a:noFill/>
              </a:ln>
              <a:solidFill>
                <a:srgbClr val="DCE6F2"/>
              </a:solidFill>
              <a:effectLst/>
              <a:uLnTx/>
              <a:uFillTx/>
              <a:latin typeface="Cambria"/>
              <a:ea typeface="+mn-ea"/>
              <a:cs typeface="Cambria"/>
            </a:endParaRPr>
          </a:p>
        </p:txBody>
      </p:sp>
      <p:sp>
        <p:nvSpPr>
          <p:cNvPr id="9" name="TextBox 8"/>
          <p:cNvSpPr txBox="1"/>
          <p:nvPr/>
        </p:nvSpPr>
        <p:spPr>
          <a:xfrm>
            <a:off x="658906" y="5139808"/>
            <a:ext cx="11860305"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4F81BD">
                    <a:lumMod val="20000"/>
                    <a:lumOff val="80000"/>
                  </a:srgbClr>
                </a:solidFill>
                <a:effectLst/>
                <a:uLnTx/>
                <a:uFillTx/>
                <a:latin typeface="Cambria"/>
                <a:ea typeface="+mn-ea"/>
                <a:cs typeface="Cambria"/>
              </a:rPr>
              <a:t>How do you “Enter” the Communication?</a:t>
            </a:r>
          </a:p>
        </p:txBody>
      </p:sp>
      <p:pic>
        <p:nvPicPr>
          <p:cNvPr id="7" name="Picture 6"/>
          <p:cNvPicPr>
            <a:picLocks noChangeAspect="1"/>
          </p:cNvPicPr>
          <p:nvPr/>
        </p:nvPicPr>
        <p:blipFill>
          <a:blip r:embed="rId2"/>
          <a:stretch>
            <a:fillRect/>
          </a:stretch>
        </p:blipFill>
        <p:spPr>
          <a:xfrm>
            <a:off x="4338583" y="1113334"/>
            <a:ext cx="3743099" cy="3743099"/>
          </a:xfrm>
          <a:prstGeom prst="rect">
            <a:avLst/>
          </a:prstGeom>
        </p:spPr>
      </p:pic>
      <p:sp>
        <p:nvSpPr>
          <p:cNvPr id="8" name="TextBox 7"/>
          <p:cNvSpPr txBox="1"/>
          <p:nvPr/>
        </p:nvSpPr>
        <p:spPr>
          <a:xfrm>
            <a:off x="4466936" y="6343932"/>
            <a:ext cx="368934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8064A2">
                    <a:lumMod val="20000"/>
                    <a:lumOff val="80000"/>
                  </a:srgbClr>
                </a:solidFill>
                <a:effectLst/>
                <a:uLnTx/>
                <a:uFillTx/>
                <a:latin typeface="Calibri"/>
                <a:ea typeface="+mn-ea"/>
                <a:cs typeface="+mn-cs"/>
              </a:rPr>
              <a:t>Distinguished Communications</a:t>
            </a:r>
            <a:r>
              <a:rPr kumimoji="0" lang="en-US" sz="2400" b="0" i="0" u="none" strike="noStrike" kern="1200" cap="none" spc="0" normalizeH="0" baseline="0" noProof="0" dirty="0">
                <a:ln>
                  <a:noFill/>
                </a:ln>
                <a:solidFill>
                  <a:srgbClr val="8064A2">
                    <a:lumMod val="20000"/>
                    <a:lumOff val="80000"/>
                  </a:srgbClr>
                </a:solidFill>
                <a:effectLst/>
                <a:uLnTx/>
                <a:uFillTx/>
                <a:latin typeface="Calibri"/>
                <a:ea typeface="+mn-ea"/>
                <a:cs typeface="+mn-cs"/>
              </a:rPr>
              <a:t>®</a:t>
            </a:r>
          </a:p>
        </p:txBody>
      </p:sp>
    </p:spTree>
    <p:extLst>
      <p:ext uri="{BB962C8B-B14F-4D97-AF65-F5344CB8AC3E}">
        <p14:creationId xmlns:p14="http://schemas.microsoft.com/office/powerpoint/2010/main" val="2388936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st comm 32 jp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867" y="110910"/>
            <a:ext cx="8400968" cy="5684948"/>
          </a:xfrm>
          <a:prstGeom prst="rect">
            <a:avLst/>
          </a:prstGeom>
        </p:spPr>
      </p:pic>
      <p:sp>
        <p:nvSpPr>
          <p:cNvPr id="3" name="TextBox 2"/>
          <p:cNvSpPr txBox="1"/>
          <p:nvPr/>
        </p:nvSpPr>
        <p:spPr>
          <a:xfrm>
            <a:off x="4083085" y="5914647"/>
            <a:ext cx="5288782" cy="430887"/>
          </a:xfrm>
          <a:prstGeom prst="rect">
            <a:avLst/>
          </a:prstGeom>
          <a:noFill/>
        </p:spPr>
        <p:txBody>
          <a:bodyPr wrap="square" rtlCol="0">
            <a:spAutoFit/>
          </a:bodyPr>
          <a:lstStyle/>
          <a:p>
            <a:r>
              <a:rPr lang="en-US" sz="2200" b="1" dirty="0" err="1">
                <a:solidFill>
                  <a:srgbClr val="660066"/>
                </a:solidFill>
                <a:latin typeface="Cambria"/>
                <a:cs typeface="Cambria"/>
              </a:rPr>
              <a:t>www.DistinguishedComm.com</a:t>
            </a:r>
            <a:endParaRPr lang="en-US" sz="2200" b="1" dirty="0">
              <a:solidFill>
                <a:srgbClr val="660066"/>
              </a:solidFill>
              <a:latin typeface="Cambria"/>
              <a:cs typeface="Cambria"/>
            </a:endParaRPr>
          </a:p>
        </p:txBody>
      </p:sp>
    </p:spTree>
    <p:extLst>
      <p:ext uri="{BB962C8B-B14F-4D97-AF65-F5344CB8AC3E}">
        <p14:creationId xmlns:p14="http://schemas.microsoft.com/office/powerpoint/2010/main" val="484657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pattFill prst="pct10">
          <a:fgClr>
            <a:schemeClr val="accent1">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2" name="Picture 1" descr="dist comm 32 jp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8612" y="139381"/>
            <a:ext cx="4473388" cy="3027149"/>
          </a:xfrm>
          <a:prstGeom prst="rect">
            <a:avLst/>
          </a:prstGeom>
        </p:spPr>
      </p:pic>
      <p:sp>
        <p:nvSpPr>
          <p:cNvPr id="3" name="TextBox 2"/>
          <p:cNvSpPr txBox="1"/>
          <p:nvPr/>
        </p:nvSpPr>
        <p:spPr>
          <a:xfrm>
            <a:off x="3973606" y="6117522"/>
            <a:ext cx="5288782"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660066"/>
                </a:solidFill>
                <a:effectLst/>
                <a:uLnTx/>
                <a:uFillTx/>
                <a:latin typeface="Cambria"/>
                <a:ea typeface="+mn-ea"/>
                <a:cs typeface="Cambria"/>
              </a:rPr>
              <a:t>www.DistinguishedComm.com</a:t>
            </a:r>
            <a:endParaRPr kumimoji="0" lang="en-US" sz="2200" b="1" i="0" u="none" strike="noStrike" kern="1200" cap="none" spc="0" normalizeH="0" baseline="0" noProof="0" dirty="0">
              <a:ln>
                <a:noFill/>
              </a:ln>
              <a:solidFill>
                <a:srgbClr val="660066"/>
              </a:solidFill>
              <a:effectLst/>
              <a:uLnTx/>
              <a:uFillTx/>
              <a:latin typeface="Cambria"/>
              <a:ea typeface="+mn-ea"/>
              <a:cs typeface="Cambria"/>
            </a:endParaRPr>
          </a:p>
        </p:txBody>
      </p:sp>
      <p:sp>
        <p:nvSpPr>
          <p:cNvPr id="4" name="TextBox 3">
            <a:extLst>
              <a:ext uri="{FF2B5EF4-FFF2-40B4-BE49-F238E27FC236}">
                <a16:creationId xmlns:a16="http://schemas.microsoft.com/office/drawing/2014/main" id="{FD177931-E389-5B46-B1E2-43A355DDBF2A}"/>
              </a:ext>
            </a:extLst>
          </p:cNvPr>
          <p:cNvSpPr txBox="1"/>
          <p:nvPr/>
        </p:nvSpPr>
        <p:spPr>
          <a:xfrm>
            <a:off x="322730" y="738728"/>
            <a:ext cx="7301752" cy="42165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3600" b="0" i="0" u="none" strike="noStrike" kern="1200" cap="none" spc="0" normalizeH="0" baseline="0" noProof="0" dirty="0">
                <a:ln>
                  <a:noFill/>
                </a:ln>
                <a:solidFill>
                  <a:prstClr val="black"/>
                </a:solidFill>
                <a:effectLst/>
                <a:uLnTx/>
                <a:uFillTx/>
                <a:latin typeface="Calibri"/>
                <a:ea typeface="+mn-ea"/>
                <a:cs typeface="+mn-cs"/>
              </a:rPr>
            </a:br>
            <a:r>
              <a:rPr kumimoji="0" lang="en-US" sz="4400" b="1" i="0" u="none" strike="noStrike" kern="1200" cap="none" spc="0" normalizeH="0" baseline="0" noProof="0" dirty="0">
                <a:ln>
                  <a:noFill/>
                </a:ln>
                <a:solidFill>
                  <a:prstClr val="black"/>
                </a:solidFill>
                <a:effectLst/>
                <a:uLnTx/>
                <a:uFillTx/>
                <a:latin typeface="Calibri"/>
                <a:ea typeface="+mn-ea"/>
                <a:cs typeface="+mn-cs"/>
              </a:rPr>
              <a:t>How to Make a Winning Presentation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Presented by: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Deborah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Ostreicher</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Distinguished Communications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August 24, 2023</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9912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CB6FFAAC-8A48-4FBF-BAFE-BAD367694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3728" y="1699214"/>
            <a:ext cx="5908273" cy="5158786"/>
          </a:xfrm>
          <a:custGeom>
            <a:avLst/>
            <a:gdLst>
              <a:gd name="connsiteX0" fmla="*/ 3465576 w 5908273"/>
              <a:gd name="connsiteY0" fmla="*/ 0 h 5158786"/>
              <a:gd name="connsiteX1" fmla="*/ 5670004 w 5908273"/>
              <a:gd name="connsiteY1" fmla="*/ 791369 h 5158786"/>
              <a:gd name="connsiteX2" fmla="*/ 5908273 w 5908273"/>
              <a:gd name="connsiteY2" fmla="*/ 1007923 h 5158786"/>
              <a:gd name="connsiteX3" fmla="*/ 5908273 w 5908273"/>
              <a:gd name="connsiteY3" fmla="*/ 5158786 h 5158786"/>
              <a:gd name="connsiteX4" fmla="*/ 443374 w 5908273"/>
              <a:gd name="connsiteY4" fmla="*/ 5158786 h 5158786"/>
              <a:gd name="connsiteX5" fmla="*/ 418277 w 5908273"/>
              <a:gd name="connsiteY5" fmla="*/ 5117476 h 5158786"/>
              <a:gd name="connsiteX6" fmla="*/ 0 w 5908273"/>
              <a:gd name="connsiteY6" fmla="*/ 3465576 h 5158786"/>
              <a:gd name="connsiteX7" fmla="*/ 3465576 w 5908273"/>
              <a:gd name="connsiteY7" fmla="*/ 0 h 515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0534" y="1716727"/>
            <a:ext cx="4572000" cy="4572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440EF577-B6F8-4C57-B956-AB860B388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7694" y="1853886"/>
            <a:ext cx="4297680" cy="4297680"/>
          </a:xfrm>
          <a:custGeom>
            <a:avLst/>
            <a:gdLst>
              <a:gd name="connsiteX0" fmla="*/ 2148840 w 4297680"/>
              <a:gd name="connsiteY0" fmla="*/ 0 h 4297680"/>
              <a:gd name="connsiteX1" fmla="*/ 4297680 w 4297680"/>
              <a:gd name="connsiteY1" fmla="*/ 2148840 h 4297680"/>
              <a:gd name="connsiteX2" fmla="*/ 2148840 w 4297680"/>
              <a:gd name="connsiteY2" fmla="*/ 4297680 h 4297680"/>
              <a:gd name="connsiteX3" fmla="*/ 0 w 4297680"/>
              <a:gd name="connsiteY3" fmla="*/ 2148840 h 4297680"/>
              <a:gd name="connsiteX4" fmla="*/ 2148840 w 4297680"/>
              <a:gd name="connsiteY4" fmla="*/ 0 h 429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Freeform: Shape 25">
            <a:extLst>
              <a:ext uri="{FF2B5EF4-FFF2-40B4-BE49-F238E27FC236}">
                <a16:creationId xmlns:a16="http://schemas.microsoft.com/office/drawing/2014/main" id="{5E6FAE32-AB12-4E77-A677-F6BD5D71A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17099" cy="4718647"/>
          </a:xfrm>
          <a:custGeom>
            <a:avLst/>
            <a:gdLst>
              <a:gd name="connsiteX0" fmla="*/ 0 w 5017099"/>
              <a:gd name="connsiteY0" fmla="*/ 0 h 4718647"/>
              <a:gd name="connsiteX1" fmla="*/ 4599738 w 5017099"/>
              <a:gd name="connsiteY1" fmla="*/ 0 h 4718647"/>
              <a:gd name="connsiteX2" fmla="*/ 4636346 w 5017099"/>
              <a:gd name="connsiteY2" fmla="*/ 60259 h 4718647"/>
              <a:gd name="connsiteX3" fmla="*/ 5017099 w 5017099"/>
              <a:gd name="connsiteY3" fmla="*/ 1563967 h 4718647"/>
              <a:gd name="connsiteX4" fmla="*/ 1862419 w 5017099"/>
              <a:gd name="connsiteY4" fmla="*/ 4718647 h 4718647"/>
              <a:gd name="connsiteX5" fmla="*/ 98607 w 5017099"/>
              <a:gd name="connsiteY5" fmla="*/ 4179877 h 4718647"/>
              <a:gd name="connsiteX6" fmla="*/ 0 w 5017099"/>
              <a:gd name="connsiteY6" fmla="*/ 4106140 h 471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Music with solid fill">
            <a:extLst>
              <a:ext uri="{FF2B5EF4-FFF2-40B4-BE49-F238E27FC236}">
                <a16:creationId xmlns:a16="http://schemas.microsoft.com/office/drawing/2014/main" id="{EACF38C7-94D9-7A23-8BE2-BD12D576DF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664300">
            <a:off x="489705" y="463674"/>
            <a:ext cx="3217333" cy="3217333"/>
          </a:xfrm>
          <a:prstGeom prst="rect">
            <a:avLst/>
          </a:prstGeom>
        </p:spPr>
      </p:pic>
      <p:pic>
        <p:nvPicPr>
          <p:cNvPr id="11" name="Graphic 10" descr="Piano with solid fill">
            <a:extLst>
              <a:ext uri="{FF2B5EF4-FFF2-40B4-BE49-F238E27FC236}">
                <a16:creationId xmlns:a16="http://schemas.microsoft.com/office/drawing/2014/main" id="{AD764D31-992E-DC41-6B25-61B22624FA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160605">
            <a:off x="6190254" y="43967"/>
            <a:ext cx="2091454" cy="2091454"/>
          </a:xfrm>
          <a:prstGeom prst="rect">
            <a:avLst/>
          </a:prstGeom>
        </p:spPr>
      </p:pic>
      <p:pic>
        <p:nvPicPr>
          <p:cNvPr id="9" name="Graphic 8" descr="Piano keys with solid fill">
            <a:extLst>
              <a:ext uri="{FF2B5EF4-FFF2-40B4-BE49-F238E27FC236}">
                <a16:creationId xmlns:a16="http://schemas.microsoft.com/office/drawing/2014/main" id="{2FDB6D38-D252-AB37-0B74-33F01B44A8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8752" y="4895053"/>
            <a:ext cx="1962947" cy="1962947"/>
          </a:xfrm>
          <a:prstGeom prst="rect">
            <a:avLst/>
          </a:prstGeom>
        </p:spPr>
      </p:pic>
      <p:pic>
        <p:nvPicPr>
          <p:cNvPr id="3" name="Graphic 2" descr="Guitar with solid fill">
            <a:extLst>
              <a:ext uri="{FF2B5EF4-FFF2-40B4-BE49-F238E27FC236}">
                <a16:creationId xmlns:a16="http://schemas.microsoft.com/office/drawing/2014/main" id="{4C98EC1A-30C5-FF6A-83C2-874AB1C69B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19683" y="3176419"/>
            <a:ext cx="2069129" cy="2069129"/>
          </a:xfrm>
          <a:prstGeom prst="rect">
            <a:avLst/>
          </a:prstGeom>
        </p:spPr>
      </p:pic>
      <p:pic>
        <p:nvPicPr>
          <p:cNvPr id="7" name="Graphic 6" descr="Music note with solid fill">
            <a:extLst>
              <a:ext uri="{FF2B5EF4-FFF2-40B4-BE49-F238E27FC236}">
                <a16:creationId xmlns:a16="http://schemas.microsoft.com/office/drawing/2014/main" id="{8DADA903-4AAE-7D6A-CFDC-348C8696798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1600000">
            <a:off x="8203981" y="2842309"/>
            <a:ext cx="3217333" cy="3217333"/>
          </a:xfrm>
          <a:prstGeom prst="rect">
            <a:avLst/>
          </a:prstGeom>
        </p:spPr>
      </p:pic>
      <p:pic>
        <p:nvPicPr>
          <p:cNvPr id="12" name="Graphic 11" descr="Music with solid fill">
            <a:extLst>
              <a:ext uri="{FF2B5EF4-FFF2-40B4-BE49-F238E27FC236}">
                <a16:creationId xmlns:a16="http://schemas.microsoft.com/office/drawing/2014/main" id="{A2B6FE87-7CFB-93C5-A5EF-F270745EBE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321347">
            <a:off x="10111287" y="96827"/>
            <a:ext cx="1408626" cy="1408626"/>
          </a:xfrm>
          <a:prstGeom prst="rect">
            <a:avLst/>
          </a:prstGeom>
        </p:spPr>
      </p:pic>
      <p:pic>
        <p:nvPicPr>
          <p:cNvPr id="14" name="Graphic 13" descr="Stars with solid fill">
            <a:extLst>
              <a:ext uri="{FF2B5EF4-FFF2-40B4-BE49-F238E27FC236}">
                <a16:creationId xmlns:a16="http://schemas.microsoft.com/office/drawing/2014/main" id="{FFDC80B4-B7DF-BD2E-C413-E9E959AD53E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61523" y="2422765"/>
            <a:ext cx="914400" cy="914400"/>
          </a:xfrm>
          <a:prstGeom prst="rect">
            <a:avLst/>
          </a:prstGeom>
        </p:spPr>
      </p:pic>
      <p:pic>
        <p:nvPicPr>
          <p:cNvPr id="17" name="Graphic 16" descr="Stars outline">
            <a:extLst>
              <a:ext uri="{FF2B5EF4-FFF2-40B4-BE49-F238E27FC236}">
                <a16:creationId xmlns:a16="http://schemas.microsoft.com/office/drawing/2014/main" id="{B3FBF91B-5336-A3BF-8576-7C0DFBF797D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83855" y="939486"/>
            <a:ext cx="914400" cy="914400"/>
          </a:xfrm>
          <a:prstGeom prst="rect">
            <a:avLst/>
          </a:prstGeom>
        </p:spPr>
      </p:pic>
      <p:pic>
        <p:nvPicPr>
          <p:cNvPr id="19" name="Graphic 18" descr="Stars with solid fill">
            <a:extLst>
              <a:ext uri="{FF2B5EF4-FFF2-40B4-BE49-F238E27FC236}">
                <a16:creationId xmlns:a16="http://schemas.microsoft.com/office/drawing/2014/main" id="{0DDF834A-7C3F-E74E-4DF3-E264608F9EE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749371" y="5245549"/>
            <a:ext cx="914400" cy="906018"/>
          </a:xfrm>
          <a:prstGeom prst="rect">
            <a:avLst/>
          </a:prstGeom>
        </p:spPr>
      </p:pic>
      <p:pic>
        <p:nvPicPr>
          <p:cNvPr id="21" name="Graphic 20" descr="Stars with solid fill">
            <a:extLst>
              <a:ext uri="{FF2B5EF4-FFF2-40B4-BE49-F238E27FC236}">
                <a16:creationId xmlns:a16="http://schemas.microsoft.com/office/drawing/2014/main" id="{3D80F917-64A3-79FE-2080-A86B2BD35F9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19487110">
            <a:off x="2822884" y="5495888"/>
            <a:ext cx="914400" cy="906018"/>
          </a:xfrm>
          <a:prstGeom prst="rect">
            <a:avLst/>
          </a:prstGeom>
        </p:spPr>
      </p:pic>
      <p:pic>
        <p:nvPicPr>
          <p:cNvPr id="23" name="Graphic 22" descr="Stars outline">
            <a:extLst>
              <a:ext uri="{FF2B5EF4-FFF2-40B4-BE49-F238E27FC236}">
                <a16:creationId xmlns:a16="http://schemas.microsoft.com/office/drawing/2014/main" id="{794EB823-D1B9-1D3F-3900-46C020A532E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3390874">
            <a:off x="7289579" y="5574485"/>
            <a:ext cx="914400" cy="914400"/>
          </a:xfrm>
          <a:prstGeom prst="rect">
            <a:avLst/>
          </a:prstGeom>
        </p:spPr>
      </p:pic>
      <p:pic>
        <p:nvPicPr>
          <p:cNvPr id="25" name="Graphic 24" descr="Stars outline">
            <a:extLst>
              <a:ext uri="{FF2B5EF4-FFF2-40B4-BE49-F238E27FC236}">
                <a16:creationId xmlns:a16="http://schemas.microsoft.com/office/drawing/2014/main" id="{CDE3779B-3E44-CD74-F829-A7F65383769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418723" y="349464"/>
            <a:ext cx="914400" cy="914400"/>
          </a:xfrm>
          <a:prstGeom prst="rect">
            <a:avLst/>
          </a:prstGeom>
        </p:spPr>
      </p:pic>
      <p:pic>
        <p:nvPicPr>
          <p:cNvPr id="27" name="Graphic 26" descr="Stars with solid fill">
            <a:extLst>
              <a:ext uri="{FF2B5EF4-FFF2-40B4-BE49-F238E27FC236}">
                <a16:creationId xmlns:a16="http://schemas.microsoft.com/office/drawing/2014/main" id="{818A0F12-F991-1351-63C6-DE4DEB65AF3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4898861">
            <a:off x="386386" y="211852"/>
            <a:ext cx="914400" cy="906018"/>
          </a:xfrm>
          <a:prstGeom prst="rect">
            <a:avLst/>
          </a:prstGeom>
        </p:spPr>
      </p:pic>
    </p:spTree>
    <p:extLst>
      <p:ext uri="{BB962C8B-B14F-4D97-AF65-F5344CB8AC3E}">
        <p14:creationId xmlns:p14="http://schemas.microsoft.com/office/powerpoint/2010/main" val="32727187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52EFF"/>
        </a:solidFill>
        <a:effectLst/>
      </p:bgPr>
    </p:bg>
    <p:spTree>
      <p:nvGrpSpPr>
        <p:cNvPr id="1" name=""/>
        <p:cNvGrpSpPr/>
        <p:nvPr/>
      </p:nvGrpSpPr>
      <p:grpSpPr>
        <a:xfrm>
          <a:off x="0" y="0"/>
          <a:ext cx="0" cy="0"/>
          <a:chOff x="0" y="0"/>
          <a:chExt cx="0" cy="0"/>
        </a:xfrm>
      </p:grpSpPr>
      <p:sp>
        <p:nvSpPr>
          <p:cNvPr id="4" name="TextBox 3"/>
          <p:cNvSpPr txBox="1"/>
          <p:nvPr/>
        </p:nvSpPr>
        <p:spPr>
          <a:xfrm>
            <a:off x="3733212" y="52403"/>
            <a:ext cx="5156793" cy="923330"/>
          </a:xfrm>
          <a:prstGeom prst="rect">
            <a:avLst/>
          </a:prstGeom>
          <a:noFill/>
        </p:spPr>
        <p:txBody>
          <a:bodyPr wrap="square" rtlCol="0">
            <a:spAutoFit/>
          </a:bodyPr>
          <a:lstStyle/>
          <a:p>
            <a:r>
              <a:rPr lang="en-US" sz="5400" b="1" dirty="0">
                <a:solidFill>
                  <a:srgbClr val="DCE6F2"/>
                </a:solidFill>
                <a:latin typeface="Cambria"/>
                <a:cs typeface="Cambria"/>
              </a:rPr>
              <a:t>3. Construction</a:t>
            </a:r>
            <a:endParaRPr lang="en-US" sz="4400" b="1" dirty="0">
              <a:solidFill>
                <a:srgbClr val="DCE6F2"/>
              </a:solidFill>
              <a:latin typeface="Cambria"/>
              <a:cs typeface="Cambria"/>
            </a:endParaRPr>
          </a:p>
        </p:txBody>
      </p:sp>
      <p:sp>
        <p:nvSpPr>
          <p:cNvPr id="9" name="TextBox 8"/>
          <p:cNvSpPr txBox="1"/>
          <p:nvPr/>
        </p:nvSpPr>
        <p:spPr>
          <a:xfrm>
            <a:off x="2342678" y="5209868"/>
            <a:ext cx="1963991" cy="923330"/>
          </a:xfrm>
          <a:prstGeom prst="rect">
            <a:avLst/>
          </a:prstGeom>
          <a:noFill/>
        </p:spPr>
        <p:txBody>
          <a:bodyPr wrap="square" rtlCol="0">
            <a:spAutoFit/>
          </a:bodyPr>
          <a:lstStyle/>
          <a:p>
            <a:r>
              <a:rPr lang="en-US" sz="5400" dirty="0">
                <a:solidFill>
                  <a:schemeClr val="accent1">
                    <a:lumMod val="20000"/>
                    <a:lumOff val="80000"/>
                  </a:schemeClr>
                </a:solidFill>
                <a:latin typeface="Cambria"/>
                <a:cs typeface="Cambria"/>
              </a:rPr>
              <a:t>Enter</a:t>
            </a:r>
          </a:p>
        </p:txBody>
      </p:sp>
      <p:sp>
        <p:nvSpPr>
          <p:cNvPr id="11" name="TextBox 10"/>
          <p:cNvSpPr txBox="1"/>
          <p:nvPr/>
        </p:nvSpPr>
        <p:spPr>
          <a:xfrm>
            <a:off x="4547750" y="5231873"/>
            <a:ext cx="3232479" cy="923330"/>
          </a:xfrm>
          <a:prstGeom prst="rect">
            <a:avLst/>
          </a:prstGeom>
          <a:noFill/>
        </p:spPr>
        <p:txBody>
          <a:bodyPr wrap="square" rtlCol="0">
            <a:spAutoFit/>
          </a:bodyPr>
          <a:lstStyle/>
          <a:p>
            <a:r>
              <a:rPr lang="en-US" sz="5400" b="1" dirty="0">
                <a:solidFill>
                  <a:schemeClr val="bg1"/>
                </a:solidFill>
                <a:latin typeface="Cambria"/>
                <a:cs typeface="Cambria"/>
              </a:rPr>
              <a:t>Enlighten</a:t>
            </a:r>
          </a:p>
        </p:txBody>
      </p:sp>
      <p:pic>
        <p:nvPicPr>
          <p:cNvPr id="7" name="Picture 6"/>
          <p:cNvPicPr>
            <a:picLocks noChangeAspect="1"/>
          </p:cNvPicPr>
          <p:nvPr/>
        </p:nvPicPr>
        <p:blipFill>
          <a:blip r:embed="rId2"/>
          <a:stretch>
            <a:fillRect/>
          </a:stretch>
        </p:blipFill>
        <p:spPr>
          <a:xfrm>
            <a:off x="4136877" y="1141141"/>
            <a:ext cx="4141536" cy="4141536"/>
          </a:xfrm>
          <a:prstGeom prst="rect">
            <a:avLst/>
          </a:prstGeom>
        </p:spPr>
      </p:pic>
      <p:sp>
        <p:nvSpPr>
          <p:cNvPr id="8" name="TextBox 7"/>
          <p:cNvSpPr txBox="1"/>
          <p:nvPr/>
        </p:nvSpPr>
        <p:spPr>
          <a:xfrm>
            <a:off x="4190633" y="6316125"/>
            <a:ext cx="4533478" cy="461665"/>
          </a:xfrm>
          <a:prstGeom prst="rect">
            <a:avLst/>
          </a:prstGeom>
          <a:noFill/>
        </p:spPr>
        <p:txBody>
          <a:bodyPr wrap="square" rtlCol="0">
            <a:spAutoFit/>
          </a:bodyPr>
          <a:lstStyle/>
          <a:p>
            <a:r>
              <a:rPr lang="en-US" sz="2400" dirty="0">
                <a:solidFill>
                  <a:schemeClr val="accent4">
                    <a:lumMod val="20000"/>
                    <a:lumOff val="80000"/>
                  </a:schemeClr>
                </a:solidFill>
              </a:rPr>
              <a:t>Distinguished Communications®</a:t>
            </a:r>
          </a:p>
        </p:txBody>
      </p:sp>
      <p:sp>
        <p:nvSpPr>
          <p:cNvPr id="2" name="TextBox 1">
            <a:extLst>
              <a:ext uri="{FF2B5EF4-FFF2-40B4-BE49-F238E27FC236}">
                <a16:creationId xmlns:a16="http://schemas.microsoft.com/office/drawing/2014/main" id="{0F1619C9-23DB-14BA-C53B-79B2F7329253}"/>
              </a:ext>
            </a:extLst>
          </p:cNvPr>
          <p:cNvSpPr txBox="1"/>
          <p:nvPr/>
        </p:nvSpPr>
        <p:spPr>
          <a:xfrm>
            <a:off x="8952023" y="2673300"/>
            <a:ext cx="2241177" cy="107721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3200" dirty="0">
                <a:solidFill>
                  <a:schemeClr val="tx2"/>
                </a:solidFill>
                <a:latin typeface="Arial" panose="020B0604020202020204" pitchFamily="34" charset="0"/>
                <a:ea typeface="Silom" pitchFamily="2" charset="-34"/>
                <a:cs typeface="Arial" panose="020B0604020202020204" pitchFamily="34" charset="0"/>
              </a:rPr>
              <a:t>Use the rule of 3</a:t>
            </a:r>
          </a:p>
        </p:txBody>
      </p:sp>
    </p:spTree>
    <p:extLst>
      <p:ext uri="{BB962C8B-B14F-4D97-AF65-F5344CB8AC3E}">
        <p14:creationId xmlns:p14="http://schemas.microsoft.com/office/powerpoint/2010/main" val="271443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4B956A-B957-78AB-92E1-0206A568AACF}"/>
              </a:ext>
            </a:extLst>
          </p:cNvPr>
          <p:cNvSpPr txBox="1"/>
          <p:nvPr/>
        </p:nvSpPr>
        <p:spPr>
          <a:xfrm>
            <a:off x="2512870" y="179249"/>
            <a:ext cx="9548503" cy="6678751"/>
          </a:xfrm>
          <a:prstGeom prst="rect">
            <a:avLst/>
          </a:prstGeom>
          <a:noFill/>
        </p:spPr>
        <p:txBody>
          <a:bodyPr wrap="square">
            <a:spAutoFit/>
          </a:bodyPr>
          <a:lstStyle/>
          <a:p>
            <a:r>
              <a:rPr lang="en-US" sz="3600" b="1" dirty="0"/>
              <a:t>Eligible Activity</a:t>
            </a:r>
          </a:p>
          <a:p>
            <a:r>
              <a:rPr lang="en-US" sz="2800" dirty="0"/>
              <a:t>Assisting persons who are experiencing or At risk of homelessness, including, but not limited to:</a:t>
            </a:r>
          </a:p>
          <a:p>
            <a:r>
              <a:rPr lang="en-US" sz="2800" dirty="0"/>
              <a:t>–Rapid rehousing or rental assistance</a:t>
            </a:r>
          </a:p>
          <a:p>
            <a:r>
              <a:rPr lang="en-US" sz="2800" dirty="0"/>
              <a:t>–Supportive services and case management services that allow people to obtain and retain housing</a:t>
            </a:r>
          </a:p>
          <a:p>
            <a:r>
              <a:rPr lang="en-US" sz="2800" dirty="0"/>
              <a:t>–Operating costs for navigation centers</a:t>
            </a:r>
          </a:p>
          <a:p>
            <a:r>
              <a:rPr lang="en-US" sz="2800" dirty="0"/>
              <a:t>–Development of navigation centers</a:t>
            </a:r>
          </a:p>
          <a:p>
            <a:r>
              <a:rPr lang="en-US" sz="2800" dirty="0"/>
              <a:t>–Construction, rehabilitation, or preservation of permanent or transitional rental housing </a:t>
            </a:r>
          </a:p>
          <a:p>
            <a:r>
              <a:rPr lang="en-US" sz="2800" dirty="0"/>
              <a:t>Note: </a:t>
            </a:r>
          </a:p>
          <a:p>
            <a:r>
              <a:rPr lang="en-US" sz="2800" dirty="0"/>
              <a:t>At least 10% of the units in the project have to be restricted to tenants who are homeless or at risk of homelessness</a:t>
            </a:r>
          </a:p>
          <a:p>
            <a:r>
              <a:rPr lang="en-US" sz="2800" dirty="0"/>
              <a:t>homeless providers are not required to be a co-applicant, but they are permitted to be</a:t>
            </a:r>
            <a:endParaRPr lang="en-US" sz="4000" dirty="0"/>
          </a:p>
        </p:txBody>
      </p:sp>
      <p:pic>
        <p:nvPicPr>
          <p:cNvPr id="1026" name="Picture 2" descr="Circle Logo PNG Transparent Images Free Download | Vector Files | Pngtree">
            <a:extLst>
              <a:ext uri="{FF2B5EF4-FFF2-40B4-BE49-F238E27FC236}">
                <a16:creationId xmlns:a16="http://schemas.microsoft.com/office/drawing/2014/main" id="{3424FB6B-F53E-C8CF-18AB-03F7FCD18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5016"/>
            <a:ext cx="2512870" cy="2512870"/>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Renovation (House With Sparkles) with solid fill">
            <a:extLst>
              <a:ext uri="{FF2B5EF4-FFF2-40B4-BE49-F238E27FC236}">
                <a16:creationId xmlns:a16="http://schemas.microsoft.com/office/drawing/2014/main" id="{C98A2D8B-DCDC-CF28-C4A7-AB1383245B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0624" y="1111700"/>
            <a:ext cx="633735" cy="633735"/>
          </a:xfrm>
          <a:prstGeom prst="rect">
            <a:avLst/>
          </a:prstGeom>
        </p:spPr>
      </p:pic>
      <p:sp>
        <p:nvSpPr>
          <p:cNvPr id="6" name="TextBox 5">
            <a:extLst>
              <a:ext uri="{FF2B5EF4-FFF2-40B4-BE49-F238E27FC236}">
                <a16:creationId xmlns:a16="http://schemas.microsoft.com/office/drawing/2014/main" id="{B8C0F267-AFCB-ADD7-B8AC-72759D4760F5}"/>
              </a:ext>
            </a:extLst>
          </p:cNvPr>
          <p:cNvSpPr txBox="1"/>
          <p:nvPr/>
        </p:nvSpPr>
        <p:spPr>
          <a:xfrm>
            <a:off x="-58186" y="2322787"/>
            <a:ext cx="2707820" cy="369332"/>
          </a:xfrm>
          <a:prstGeom prst="rect">
            <a:avLst/>
          </a:prstGeom>
          <a:noFill/>
        </p:spPr>
        <p:txBody>
          <a:bodyPr wrap="square" rtlCol="0">
            <a:spAutoFit/>
          </a:bodyPr>
          <a:lstStyle/>
          <a:p>
            <a:pPr algn="ctr"/>
            <a:r>
              <a:rPr lang="en-US" dirty="0">
                <a:solidFill>
                  <a:schemeClr val="tx2">
                    <a:lumMod val="50000"/>
                  </a:schemeClr>
                </a:solidFill>
                <a:latin typeface="Chakra Petch" pitchFamily="2" charset="-34"/>
                <a:cs typeface="Chakra Petch" pitchFamily="2" charset="-34"/>
              </a:rPr>
              <a:t>Housing Department</a:t>
            </a:r>
          </a:p>
        </p:txBody>
      </p:sp>
    </p:spTree>
    <p:extLst>
      <p:ext uri="{BB962C8B-B14F-4D97-AF65-F5344CB8AC3E}">
        <p14:creationId xmlns:p14="http://schemas.microsoft.com/office/powerpoint/2010/main" val="1239075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4B956A-B957-78AB-92E1-0206A568AACF}"/>
              </a:ext>
            </a:extLst>
          </p:cNvPr>
          <p:cNvSpPr txBox="1"/>
          <p:nvPr/>
        </p:nvSpPr>
        <p:spPr>
          <a:xfrm>
            <a:off x="2512870" y="179249"/>
            <a:ext cx="9548503" cy="6678751"/>
          </a:xfrm>
          <a:prstGeom prst="rect">
            <a:avLst/>
          </a:prstGeom>
          <a:noFill/>
        </p:spPr>
        <p:txBody>
          <a:bodyPr wrap="square">
            <a:spAutoFit/>
          </a:bodyPr>
          <a:lstStyle/>
          <a:p>
            <a:r>
              <a:rPr lang="en-US" sz="3600" b="1" dirty="0"/>
              <a:t>Eligible Activity</a:t>
            </a:r>
          </a:p>
          <a:p>
            <a:r>
              <a:rPr lang="en-US" sz="2800" dirty="0"/>
              <a:t>Assisting persons who are </a:t>
            </a:r>
            <a:r>
              <a:rPr lang="en-US" sz="2800" u="sng" dirty="0"/>
              <a:t>experiencing or At risk of homelessness</a:t>
            </a:r>
            <a:r>
              <a:rPr lang="en-US" sz="2800" dirty="0"/>
              <a:t>, including, but not limited to:</a:t>
            </a:r>
          </a:p>
          <a:p>
            <a:r>
              <a:rPr lang="en-US" sz="2800" dirty="0"/>
              <a:t>–Rapid rehousing or rental assistance</a:t>
            </a:r>
          </a:p>
          <a:p>
            <a:r>
              <a:rPr lang="en-US" sz="2800" dirty="0"/>
              <a:t>–Supportive services and case management </a:t>
            </a:r>
            <a:r>
              <a:rPr lang="en-US" sz="2800" u="sng" dirty="0"/>
              <a:t>services that allow people to obtain and retain housing</a:t>
            </a:r>
          </a:p>
          <a:p>
            <a:r>
              <a:rPr lang="en-US" sz="2800" dirty="0"/>
              <a:t>–Operating costs for </a:t>
            </a:r>
            <a:r>
              <a:rPr lang="en-US" sz="2800" u="sng" dirty="0"/>
              <a:t>navigation centers</a:t>
            </a:r>
          </a:p>
          <a:p>
            <a:r>
              <a:rPr lang="en-US" sz="2800" dirty="0"/>
              <a:t>–Development of </a:t>
            </a:r>
            <a:r>
              <a:rPr lang="en-US" sz="2800" u="sng" dirty="0"/>
              <a:t>navigation centers</a:t>
            </a:r>
          </a:p>
          <a:p>
            <a:r>
              <a:rPr lang="en-US" sz="2800" dirty="0"/>
              <a:t>–Construction, rehabilitation, or preservation of </a:t>
            </a:r>
            <a:r>
              <a:rPr lang="en-US" sz="2800" u="sng" dirty="0"/>
              <a:t>permanent or transitional rental housing</a:t>
            </a:r>
            <a:r>
              <a:rPr lang="en-US" sz="2800" dirty="0"/>
              <a:t> </a:t>
            </a:r>
          </a:p>
          <a:p>
            <a:r>
              <a:rPr lang="en-US" sz="2800" dirty="0"/>
              <a:t>Note: </a:t>
            </a:r>
          </a:p>
          <a:p>
            <a:r>
              <a:rPr lang="en-US" sz="2800" dirty="0"/>
              <a:t>At least </a:t>
            </a:r>
            <a:r>
              <a:rPr lang="en-US" sz="2800" u="sng" dirty="0"/>
              <a:t>10% of the units </a:t>
            </a:r>
            <a:r>
              <a:rPr lang="en-US" sz="2800" dirty="0"/>
              <a:t>in the project have to be restricted to tenants who are homeless or at risk of homelessness</a:t>
            </a:r>
          </a:p>
          <a:p>
            <a:r>
              <a:rPr lang="en-US" sz="2800" dirty="0"/>
              <a:t>Homeless providers are </a:t>
            </a:r>
            <a:r>
              <a:rPr lang="en-US" sz="2800" u="sng" dirty="0"/>
              <a:t>not required to be a co-applicant</a:t>
            </a:r>
            <a:r>
              <a:rPr lang="en-US" sz="2800" dirty="0"/>
              <a:t>, but they are permitted to be</a:t>
            </a:r>
            <a:endParaRPr lang="en-US" sz="4000" dirty="0"/>
          </a:p>
        </p:txBody>
      </p:sp>
      <p:pic>
        <p:nvPicPr>
          <p:cNvPr id="1026" name="Picture 2" descr="Circle Logo PNG Transparent Images Free Download | Vector Files | Pngtree">
            <a:extLst>
              <a:ext uri="{FF2B5EF4-FFF2-40B4-BE49-F238E27FC236}">
                <a16:creationId xmlns:a16="http://schemas.microsoft.com/office/drawing/2014/main" id="{3424FB6B-F53E-C8CF-18AB-03F7FCD18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5016"/>
            <a:ext cx="2512870" cy="2512870"/>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Renovation (House With Sparkles) with solid fill">
            <a:extLst>
              <a:ext uri="{FF2B5EF4-FFF2-40B4-BE49-F238E27FC236}">
                <a16:creationId xmlns:a16="http://schemas.microsoft.com/office/drawing/2014/main" id="{C98A2D8B-DCDC-CF28-C4A7-AB1383245B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0624" y="1111700"/>
            <a:ext cx="633735" cy="633735"/>
          </a:xfrm>
          <a:prstGeom prst="rect">
            <a:avLst/>
          </a:prstGeom>
        </p:spPr>
      </p:pic>
      <p:sp>
        <p:nvSpPr>
          <p:cNvPr id="6" name="TextBox 5">
            <a:extLst>
              <a:ext uri="{FF2B5EF4-FFF2-40B4-BE49-F238E27FC236}">
                <a16:creationId xmlns:a16="http://schemas.microsoft.com/office/drawing/2014/main" id="{B8C0F267-AFCB-ADD7-B8AC-72759D4760F5}"/>
              </a:ext>
            </a:extLst>
          </p:cNvPr>
          <p:cNvSpPr txBox="1"/>
          <p:nvPr/>
        </p:nvSpPr>
        <p:spPr>
          <a:xfrm>
            <a:off x="-58186" y="2322787"/>
            <a:ext cx="2707820" cy="369332"/>
          </a:xfrm>
          <a:prstGeom prst="rect">
            <a:avLst/>
          </a:prstGeom>
          <a:noFill/>
        </p:spPr>
        <p:txBody>
          <a:bodyPr wrap="square" rtlCol="0">
            <a:spAutoFit/>
          </a:bodyPr>
          <a:lstStyle/>
          <a:p>
            <a:pPr algn="ctr"/>
            <a:r>
              <a:rPr lang="en-US" dirty="0">
                <a:solidFill>
                  <a:schemeClr val="tx2">
                    <a:lumMod val="50000"/>
                  </a:schemeClr>
                </a:solidFill>
                <a:latin typeface="Chakra Petch" pitchFamily="2" charset="-34"/>
                <a:cs typeface="Chakra Petch" pitchFamily="2" charset="-34"/>
              </a:rPr>
              <a:t>Housing Department</a:t>
            </a:r>
          </a:p>
        </p:txBody>
      </p:sp>
    </p:spTree>
    <p:extLst>
      <p:ext uri="{BB962C8B-B14F-4D97-AF65-F5344CB8AC3E}">
        <p14:creationId xmlns:p14="http://schemas.microsoft.com/office/powerpoint/2010/main" val="3126345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4B956A-B957-78AB-92E1-0206A568AACF}"/>
              </a:ext>
            </a:extLst>
          </p:cNvPr>
          <p:cNvSpPr txBox="1"/>
          <p:nvPr/>
        </p:nvSpPr>
        <p:spPr>
          <a:xfrm>
            <a:off x="2512870" y="179249"/>
            <a:ext cx="9548503" cy="5078313"/>
          </a:xfrm>
          <a:prstGeom prst="rect">
            <a:avLst/>
          </a:prstGeom>
          <a:noFill/>
        </p:spPr>
        <p:txBody>
          <a:bodyPr wrap="square">
            <a:spAutoFit/>
          </a:bodyPr>
          <a:lstStyle/>
          <a:p>
            <a:r>
              <a:rPr lang="en-US" sz="4400" b="1" dirty="0"/>
              <a:t>Eligible Activity</a:t>
            </a:r>
          </a:p>
          <a:p>
            <a:endParaRPr lang="en-US" sz="2800" dirty="0"/>
          </a:p>
          <a:p>
            <a:r>
              <a:rPr lang="en-US" sz="2800" dirty="0"/>
              <a:t>For people currently or at risk of homelessness: </a:t>
            </a:r>
          </a:p>
          <a:p>
            <a:pPr marL="457200" indent="-457200">
              <a:buFont typeface="Arial" panose="020B0604020202020204" pitchFamily="34" charset="0"/>
              <a:buChar char="•"/>
            </a:pPr>
            <a:r>
              <a:rPr lang="en-US" sz="2800" dirty="0"/>
              <a:t>Rapid rehousing or rental assistance</a:t>
            </a:r>
          </a:p>
          <a:p>
            <a:pPr marL="457200" indent="-457200">
              <a:buFont typeface="Arial" panose="020B0604020202020204" pitchFamily="34" charset="0"/>
              <a:buChar char="•"/>
            </a:pPr>
            <a:r>
              <a:rPr lang="en-US" sz="2800" dirty="0"/>
              <a:t>Services to obtain and retain housing</a:t>
            </a:r>
          </a:p>
          <a:p>
            <a:pPr marL="457200" indent="-457200">
              <a:buFont typeface="Arial" panose="020B0604020202020204" pitchFamily="34" charset="0"/>
              <a:buChar char="•"/>
            </a:pPr>
            <a:r>
              <a:rPr lang="en-US" sz="2800" dirty="0"/>
              <a:t>Ops and </a:t>
            </a:r>
            <a:r>
              <a:rPr lang="en-US" sz="2800" dirty="0" err="1"/>
              <a:t>devel</a:t>
            </a:r>
            <a:r>
              <a:rPr lang="en-US" sz="2800" dirty="0"/>
              <a:t>. costs for nav centers</a:t>
            </a:r>
          </a:p>
          <a:p>
            <a:pPr marL="457200" indent="-457200">
              <a:buFont typeface="Arial" panose="020B0604020202020204" pitchFamily="34" charset="0"/>
              <a:buChar char="•"/>
            </a:pPr>
            <a:r>
              <a:rPr lang="en-US" sz="2800" dirty="0"/>
              <a:t>Construction, rehab., preservation of permanent or transitional rental housing </a:t>
            </a:r>
          </a:p>
          <a:p>
            <a:endParaRPr lang="en-US" sz="2800" dirty="0"/>
          </a:p>
          <a:p>
            <a:r>
              <a:rPr lang="en-US" sz="2800" i="1" dirty="0"/>
              <a:t>10% homeless or at risk of homelessness</a:t>
            </a:r>
          </a:p>
          <a:p>
            <a:r>
              <a:rPr lang="en-US" sz="2800" i="1" dirty="0"/>
              <a:t>Providers not required to be co-applicant </a:t>
            </a:r>
            <a:endParaRPr lang="en-US" sz="4000" i="1" dirty="0"/>
          </a:p>
        </p:txBody>
      </p:sp>
      <p:pic>
        <p:nvPicPr>
          <p:cNvPr id="1026" name="Picture 2" descr="Circle Logo PNG Transparent Images Free Download | Vector Files | Pngtree">
            <a:extLst>
              <a:ext uri="{FF2B5EF4-FFF2-40B4-BE49-F238E27FC236}">
                <a16:creationId xmlns:a16="http://schemas.microsoft.com/office/drawing/2014/main" id="{3424FB6B-F53E-C8CF-18AB-03F7FCD18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127" y="-106875"/>
            <a:ext cx="1460665" cy="1460665"/>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Renovation (House With Sparkles) with solid fill">
            <a:extLst>
              <a:ext uri="{FF2B5EF4-FFF2-40B4-BE49-F238E27FC236}">
                <a16:creationId xmlns:a16="http://schemas.microsoft.com/office/drawing/2014/main" id="{C98A2D8B-DCDC-CF28-C4A7-AB1383245B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4272" y="439270"/>
            <a:ext cx="368373" cy="368373"/>
          </a:xfrm>
          <a:prstGeom prst="rect">
            <a:avLst/>
          </a:prstGeom>
        </p:spPr>
      </p:pic>
      <p:sp>
        <p:nvSpPr>
          <p:cNvPr id="6" name="TextBox 5">
            <a:extLst>
              <a:ext uri="{FF2B5EF4-FFF2-40B4-BE49-F238E27FC236}">
                <a16:creationId xmlns:a16="http://schemas.microsoft.com/office/drawing/2014/main" id="{B8C0F267-AFCB-ADD7-B8AC-72759D4760F5}"/>
              </a:ext>
            </a:extLst>
          </p:cNvPr>
          <p:cNvSpPr txBox="1"/>
          <p:nvPr/>
        </p:nvSpPr>
        <p:spPr>
          <a:xfrm>
            <a:off x="-441775" y="1176149"/>
            <a:ext cx="2707820" cy="307777"/>
          </a:xfrm>
          <a:prstGeom prst="rect">
            <a:avLst/>
          </a:prstGeom>
          <a:noFill/>
        </p:spPr>
        <p:txBody>
          <a:bodyPr wrap="square" rtlCol="0">
            <a:spAutoFit/>
          </a:bodyPr>
          <a:lstStyle/>
          <a:p>
            <a:pPr algn="ctr"/>
            <a:r>
              <a:rPr lang="en-US" sz="1400" dirty="0">
                <a:solidFill>
                  <a:schemeClr val="tx2">
                    <a:lumMod val="50000"/>
                  </a:schemeClr>
                </a:solidFill>
                <a:latin typeface="Chakra Petch" pitchFamily="2" charset="-34"/>
                <a:cs typeface="Chakra Petch" pitchFamily="2" charset="-34"/>
              </a:rPr>
              <a:t>Housing Department</a:t>
            </a:r>
          </a:p>
        </p:txBody>
      </p:sp>
    </p:spTree>
    <p:extLst>
      <p:ext uri="{BB962C8B-B14F-4D97-AF65-F5344CB8AC3E}">
        <p14:creationId xmlns:p14="http://schemas.microsoft.com/office/powerpoint/2010/main" val="27269938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4B956A-B957-78AB-92E1-0206A568AACF}"/>
              </a:ext>
            </a:extLst>
          </p:cNvPr>
          <p:cNvSpPr txBox="1"/>
          <p:nvPr/>
        </p:nvSpPr>
        <p:spPr>
          <a:xfrm>
            <a:off x="3792590" y="115145"/>
            <a:ext cx="5580165" cy="1384995"/>
          </a:xfrm>
          <a:prstGeom prst="rect">
            <a:avLst/>
          </a:prstGeom>
          <a:noFill/>
        </p:spPr>
        <p:txBody>
          <a:bodyPr wrap="square">
            <a:spAutoFit/>
          </a:bodyPr>
          <a:lstStyle/>
          <a:p>
            <a:r>
              <a:rPr lang="en-US" sz="6000" b="1" dirty="0">
                <a:solidFill>
                  <a:srgbClr val="CF001E"/>
                </a:solidFill>
              </a:rPr>
              <a:t>Eligible Activity</a:t>
            </a:r>
          </a:p>
          <a:p>
            <a:endParaRPr lang="en-US" sz="2400" dirty="0">
              <a:solidFill>
                <a:srgbClr val="CF001E"/>
              </a:solidFill>
            </a:endParaRPr>
          </a:p>
        </p:txBody>
      </p:sp>
      <p:pic>
        <p:nvPicPr>
          <p:cNvPr id="1026" name="Picture 2" descr="Circle Logo PNG Transparent Images Free Download | Vector Files | Pngtree">
            <a:extLst>
              <a:ext uri="{FF2B5EF4-FFF2-40B4-BE49-F238E27FC236}">
                <a16:creationId xmlns:a16="http://schemas.microsoft.com/office/drawing/2014/main" id="{3424FB6B-F53E-C8CF-18AB-03F7FCD18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127" y="-106875"/>
            <a:ext cx="1460665" cy="1460665"/>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Renovation (House With Sparkles) with solid fill">
            <a:extLst>
              <a:ext uri="{FF2B5EF4-FFF2-40B4-BE49-F238E27FC236}">
                <a16:creationId xmlns:a16="http://schemas.microsoft.com/office/drawing/2014/main" id="{C98A2D8B-DCDC-CF28-C4A7-AB1383245B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4272" y="439270"/>
            <a:ext cx="368373" cy="368373"/>
          </a:xfrm>
          <a:prstGeom prst="rect">
            <a:avLst/>
          </a:prstGeom>
        </p:spPr>
      </p:pic>
      <p:sp>
        <p:nvSpPr>
          <p:cNvPr id="6" name="TextBox 5">
            <a:extLst>
              <a:ext uri="{FF2B5EF4-FFF2-40B4-BE49-F238E27FC236}">
                <a16:creationId xmlns:a16="http://schemas.microsoft.com/office/drawing/2014/main" id="{B8C0F267-AFCB-ADD7-B8AC-72759D4760F5}"/>
              </a:ext>
            </a:extLst>
          </p:cNvPr>
          <p:cNvSpPr txBox="1"/>
          <p:nvPr/>
        </p:nvSpPr>
        <p:spPr>
          <a:xfrm>
            <a:off x="-441775" y="1176149"/>
            <a:ext cx="2707820" cy="307777"/>
          </a:xfrm>
          <a:prstGeom prst="rect">
            <a:avLst/>
          </a:prstGeom>
          <a:noFill/>
        </p:spPr>
        <p:txBody>
          <a:bodyPr wrap="square" rtlCol="0">
            <a:spAutoFit/>
          </a:bodyPr>
          <a:lstStyle/>
          <a:p>
            <a:pPr algn="ctr"/>
            <a:r>
              <a:rPr lang="en-US" sz="1400" dirty="0">
                <a:solidFill>
                  <a:schemeClr val="tx2">
                    <a:lumMod val="50000"/>
                  </a:schemeClr>
                </a:solidFill>
                <a:latin typeface="Chakra Petch" pitchFamily="2" charset="-34"/>
                <a:cs typeface="Chakra Petch" pitchFamily="2" charset="-34"/>
              </a:rPr>
              <a:t>Housing Department</a:t>
            </a:r>
          </a:p>
        </p:txBody>
      </p:sp>
      <p:sp>
        <p:nvSpPr>
          <p:cNvPr id="2" name="TextBox 1">
            <a:extLst>
              <a:ext uri="{FF2B5EF4-FFF2-40B4-BE49-F238E27FC236}">
                <a16:creationId xmlns:a16="http://schemas.microsoft.com/office/drawing/2014/main" id="{F01FD3BC-9379-22AC-1C54-68F04B5FEE88}"/>
              </a:ext>
            </a:extLst>
          </p:cNvPr>
          <p:cNvSpPr txBox="1"/>
          <p:nvPr/>
        </p:nvSpPr>
        <p:spPr>
          <a:xfrm>
            <a:off x="46494" y="3578635"/>
            <a:ext cx="2725648" cy="1200329"/>
          </a:xfrm>
          <a:prstGeom prst="rect">
            <a:avLst/>
          </a:prstGeom>
          <a:noFill/>
        </p:spPr>
        <p:txBody>
          <a:bodyPr wrap="square" rtlCol="0">
            <a:spAutoFit/>
          </a:bodyPr>
          <a:lstStyle/>
          <a:p>
            <a:pPr algn="ctr"/>
            <a:r>
              <a:rPr lang="en-US" sz="3600" dirty="0"/>
              <a:t>Rehousing</a:t>
            </a:r>
          </a:p>
          <a:p>
            <a:pPr algn="ctr"/>
            <a:r>
              <a:rPr lang="en-US" sz="3600" dirty="0"/>
              <a:t>Rental</a:t>
            </a:r>
          </a:p>
        </p:txBody>
      </p:sp>
      <p:sp>
        <p:nvSpPr>
          <p:cNvPr id="4" name="TextBox 3">
            <a:extLst>
              <a:ext uri="{FF2B5EF4-FFF2-40B4-BE49-F238E27FC236}">
                <a16:creationId xmlns:a16="http://schemas.microsoft.com/office/drawing/2014/main" id="{EDC9B0A5-4BD5-50A8-4E47-DD7926138C41}"/>
              </a:ext>
            </a:extLst>
          </p:cNvPr>
          <p:cNvSpPr txBox="1"/>
          <p:nvPr/>
        </p:nvSpPr>
        <p:spPr>
          <a:xfrm>
            <a:off x="2814897" y="4901239"/>
            <a:ext cx="3016703" cy="1200329"/>
          </a:xfrm>
          <a:prstGeom prst="rect">
            <a:avLst/>
          </a:prstGeom>
          <a:noFill/>
        </p:spPr>
        <p:txBody>
          <a:bodyPr wrap="square" rtlCol="0">
            <a:spAutoFit/>
          </a:bodyPr>
          <a:lstStyle/>
          <a:p>
            <a:pPr algn="ctr"/>
            <a:r>
              <a:rPr lang="en-US" sz="3600" dirty="0"/>
              <a:t>Services: </a:t>
            </a:r>
          </a:p>
          <a:p>
            <a:pPr algn="ctr"/>
            <a:r>
              <a:rPr lang="en-US" sz="3600" dirty="0"/>
              <a:t>Obtain/Retain</a:t>
            </a:r>
          </a:p>
        </p:txBody>
      </p:sp>
      <p:sp>
        <p:nvSpPr>
          <p:cNvPr id="7" name="TextBox 6">
            <a:extLst>
              <a:ext uri="{FF2B5EF4-FFF2-40B4-BE49-F238E27FC236}">
                <a16:creationId xmlns:a16="http://schemas.microsoft.com/office/drawing/2014/main" id="{20E383BB-80D9-CA7D-A6F5-16BBE3E8E2A7}"/>
              </a:ext>
            </a:extLst>
          </p:cNvPr>
          <p:cNvSpPr txBox="1"/>
          <p:nvPr/>
        </p:nvSpPr>
        <p:spPr>
          <a:xfrm>
            <a:off x="5855391" y="3526210"/>
            <a:ext cx="2866984" cy="1200329"/>
          </a:xfrm>
          <a:prstGeom prst="rect">
            <a:avLst/>
          </a:prstGeom>
          <a:noFill/>
        </p:spPr>
        <p:txBody>
          <a:bodyPr wrap="square" rtlCol="0">
            <a:spAutoFit/>
          </a:bodyPr>
          <a:lstStyle/>
          <a:p>
            <a:pPr algn="ctr"/>
            <a:r>
              <a:rPr lang="en-US" sz="3600" dirty="0"/>
              <a:t>Nav. Ops. </a:t>
            </a:r>
          </a:p>
          <a:p>
            <a:pPr algn="ctr"/>
            <a:r>
              <a:rPr lang="en-US" sz="3600" dirty="0"/>
              <a:t>&amp; </a:t>
            </a:r>
            <a:r>
              <a:rPr lang="en-US" sz="3600" dirty="0" err="1"/>
              <a:t>Devel</a:t>
            </a:r>
            <a:r>
              <a:rPr lang="en-US" sz="3600" dirty="0"/>
              <a:t>.</a:t>
            </a:r>
          </a:p>
        </p:txBody>
      </p:sp>
      <p:sp>
        <p:nvSpPr>
          <p:cNvPr id="8" name="TextBox 7">
            <a:extLst>
              <a:ext uri="{FF2B5EF4-FFF2-40B4-BE49-F238E27FC236}">
                <a16:creationId xmlns:a16="http://schemas.microsoft.com/office/drawing/2014/main" id="{3030F36A-25FC-27ED-9C43-A54D0A6B0E83}"/>
              </a:ext>
            </a:extLst>
          </p:cNvPr>
          <p:cNvSpPr txBox="1"/>
          <p:nvPr/>
        </p:nvSpPr>
        <p:spPr>
          <a:xfrm>
            <a:off x="8896026" y="4467288"/>
            <a:ext cx="3243292" cy="1200329"/>
          </a:xfrm>
          <a:prstGeom prst="rect">
            <a:avLst/>
          </a:prstGeom>
          <a:noFill/>
        </p:spPr>
        <p:txBody>
          <a:bodyPr wrap="square" rtlCol="0">
            <a:spAutoFit/>
          </a:bodyPr>
          <a:lstStyle/>
          <a:p>
            <a:pPr algn="ctr"/>
            <a:r>
              <a:rPr lang="en-US" sz="3600" dirty="0"/>
              <a:t>Const. Rehab. </a:t>
            </a:r>
          </a:p>
          <a:p>
            <a:pPr algn="ctr"/>
            <a:r>
              <a:rPr lang="en-US" sz="3600" dirty="0"/>
              <a:t>Preserve</a:t>
            </a:r>
          </a:p>
        </p:txBody>
      </p:sp>
      <p:pic>
        <p:nvPicPr>
          <p:cNvPr id="10" name="Graphic 9" descr="House with solid fill">
            <a:extLst>
              <a:ext uri="{FF2B5EF4-FFF2-40B4-BE49-F238E27FC236}">
                <a16:creationId xmlns:a16="http://schemas.microsoft.com/office/drawing/2014/main" id="{C423F5E8-6CCE-5E17-F8C9-15C760D789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9809" y="1968636"/>
            <a:ext cx="1928531" cy="1928531"/>
          </a:xfrm>
          <a:prstGeom prst="rect">
            <a:avLst/>
          </a:prstGeom>
        </p:spPr>
      </p:pic>
      <p:pic>
        <p:nvPicPr>
          <p:cNvPr id="12" name="Graphic 11" descr="Family with boy with solid fill">
            <a:extLst>
              <a:ext uri="{FF2B5EF4-FFF2-40B4-BE49-F238E27FC236}">
                <a16:creationId xmlns:a16="http://schemas.microsoft.com/office/drawing/2014/main" id="{1A395F0C-7685-A812-5C68-ACF1F584FB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36636" y="3195179"/>
            <a:ext cx="1928531" cy="1928531"/>
          </a:xfrm>
          <a:prstGeom prst="rect">
            <a:avLst/>
          </a:prstGeom>
        </p:spPr>
      </p:pic>
      <p:pic>
        <p:nvPicPr>
          <p:cNvPr id="14" name="Graphic 13" descr="Modern architecture with solid fill">
            <a:extLst>
              <a:ext uri="{FF2B5EF4-FFF2-40B4-BE49-F238E27FC236}">
                <a16:creationId xmlns:a16="http://schemas.microsoft.com/office/drawing/2014/main" id="{79EB96BC-32F3-67D1-7B8C-4911873D60E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01232" y="1940841"/>
            <a:ext cx="1928531" cy="1928531"/>
          </a:xfrm>
          <a:prstGeom prst="rect">
            <a:avLst/>
          </a:prstGeom>
        </p:spPr>
      </p:pic>
      <p:pic>
        <p:nvPicPr>
          <p:cNvPr id="16" name="Graphic 15" descr="Hammer with solid fill">
            <a:extLst>
              <a:ext uri="{FF2B5EF4-FFF2-40B4-BE49-F238E27FC236}">
                <a16:creationId xmlns:a16="http://schemas.microsoft.com/office/drawing/2014/main" id="{53200291-5E04-0CEF-1CBF-6556BE20231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660120" y="2768593"/>
            <a:ext cx="1928531" cy="1928531"/>
          </a:xfrm>
          <a:prstGeom prst="rect">
            <a:avLst/>
          </a:prstGeom>
        </p:spPr>
      </p:pic>
    </p:spTree>
    <p:extLst>
      <p:ext uri="{BB962C8B-B14F-4D97-AF65-F5344CB8AC3E}">
        <p14:creationId xmlns:p14="http://schemas.microsoft.com/office/powerpoint/2010/main" val="9998082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4B956A-B957-78AB-92E1-0206A568AACF}"/>
              </a:ext>
            </a:extLst>
          </p:cNvPr>
          <p:cNvSpPr txBox="1"/>
          <p:nvPr/>
        </p:nvSpPr>
        <p:spPr>
          <a:xfrm>
            <a:off x="2512870" y="179249"/>
            <a:ext cx="9548503" cy="6678751"/>
          </a:xfrm>
          <a:prstGeom prst="rect">
            <a:avLst/>
          </a:prstGeom>
          <a:noFill/>
        </p:spPr>
        <p:txBody>
          <a:bodyPr wrap="square">
            <a:spAutoFit/>
          </a:bodyPr>
          <a:lstStyle/>
          <a:p>
            <a:r>
              <a:rPr lang="en-US" sz="3600" b="1" dirty="0"/>
              <a:t>Eligible Activity</a:t>
            </a:r>
          </a:p>
          <a:p>
            <a:r>
              <a:rPr lang="en-US" sz="2800" dirty="0"/>
              <a:t>Assisting persons who are experiencing or At risk of homelessness, including, but not limited to:</a:t>
            </a:r>
          </a:p>
          <a:p>
            <a:r>
              <a:rPr lang="en-US" sz="2800" dirty="0"/>
              <a:t>–Rapid rehousing or rental assistance</a:t>
            </a:r>
          </a:p>
          <a:p>
            <a:r>
              <a:rPr lang="en-US" sz="2800" dirty="0"/>
              <a:t>–Supportive services and case management services that allow people to obtain and retain housing</a:t>
            </a:r>
          </a:p>
          <a:p>
            <a:r>
              <a:rPr lang="en-US" sz="2800" dirty="0"/>
              <a:t>–Operating costs for navigation centers</a:t>
            </a:r>
          </a:p>
          <a:p>
            <a:r>
              <a:rPr lang="en-US" sz="2800" dirty="0"/>
              <a:t>–Development of navigation centers</a:t>
            </a:r>
          </a:p>
          <a:p>
            <a:r>
              <a:rPr lang="en-US" sz="2800" dirty="0"/>
              <a:t>–Construction, rehabilitation, or preservation of permanent or transitional rental housing </a:t>
            </a:r>
          </a:p>
          <a:p>
            <a:r>
              <a:rPr lang="en-US" sz="2800" dirty="0"/>
              <a:t>Note: </a:t>
            </a:r>
          </a:p>
          <a:p>
            <a:r>
              <a:rPr lang="en-US" sz="2800" dirty="0"/>
              <a:t>At least 10% of the units in the project have to be restricted to tenants who are homeless or at risk of homelessness</a:t>
            </a:r>
          </a:p>
          <a:p>
            <a:r>
              <a:rPr lang="en-US" sz="2800" dirty="0"/>
              <a:t>homeless providers are not required to be a co-applicant, but they are permitted to be</a:t>
            </a:r>
            <a:endParaRPr lang="en-US" sz="4000" dirty="0"/>
          </a:p>
        </p:txBody>
      </p:sp>
      <p:pic>
        <p:nvPicPr>
          <p:cNvPr id="1026" name="Picture 2" descr="Circle Logo PNG Transparent Images Free Download | Vector Files | Pngtree">
            <a:extLst>
              <a:ext uri="{FF2B5EF4-FFF2-40B4-BE49-F238E27FC236}">
                <a16:creationId xmlns:a16="http://schemas.microsoft.com/office/drawing/2014/main" id="{3424FB6B-F53E-C8CF-18AB-03F7FCD18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5016"/>
            <a:ext cx="2512870" cy="2512870"/>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Renovation (House With Sparkles) with solid fill">
            <a:extLst>
              <a:ext uri="{FF2B5EF4-FFF2-40B4-BE49-F238E27FC236}">
                <a16:creationId xmlns:a16="http://schemas.microsoft.com/office/drawing/2014/main" id="{C98A2D8B-DCDC-CF28-C4A7-AB1383245B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0624" y="1111700"/>
            <a:ext cx="633735" cy="633735"/>
          </a:xfrm>
          <a:prstGeom prst="rect">
            <a:avLst/>
          </a:prstGeom>
        </p:spPr>
      </p:pic>
      <p:sp>
        <p:nvSpPr>
          <p:cNvPr id="6" name="TextBox 5">
            <a:extLst>
              <a:ext uri="{FF2B5EF4-FFF2-40B4-BE49-F238E27FC236}">
                <a16:creationId xmlns:a16="http://schemas.microsoft.com/office/drawing/2014/main" id="{B8C0F267-AFCB-ADD7-B8AC-72759D4760F5}"/>
              </a:ext>
            </a:extLst>
          </p:cNvPr>
          <p:cNvSpPr txBox="1"/>
          <p:nvPr/>
        </p:nvSpPr>
        <p:spPr>
          <a:xfrm>
            <a:off x="-58186" y="2322787"/>
            <a:ext cx="2707820" cy="369332"/>
          </a:xfrm>
          <a:prstGeom prst="rect">
            <a:avLst/>
          </a:prstGeom>
          <a:noFill/>
        </p:spPr>
        <p:txBody>
          <a:bodyPr wrap="square" rtlCol="0">
            <a:spAutoFit/>
          </a:bodyPr>
          <a:lstStyle/>
          <a:p>
            <a:pPr algn="ctr"/>
            <a:r>
              <a:rPr lang="en-US" dirty="0">
                <a:solidFill>
                  <a:schemeClr val="tx2">
                    <a:lumMod val="50000"/>
                  </a:schemeClr>
                </a:solidFill>
                <a:latin typeface="Chakra Petch" pitchFamily="2" charset="-34"/>
                <a:cs typeface="Chakra Petch" pitchFamily="2" charset="-34"/>
              </a:rPr>
              <a:t>Housing Department</a:t>
            </a:r>
          </a:p>
        </p:txBody>
      </p:sp>
    </p:spTree>
    <p:extLst>
      <p:ext uri="{BB962C8B-B14F-4D97-AF65-F5344CB8AC3E}">
        <p14:creationId xmlns:p14="http://schemas.microsoft.com/office/powerpoint/2010/main" val="23730258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52EFF"/>
        </a:solidFill>
        <a:effectLst/>
      </p:bgPr>
    </p:bg>
    <p:spTree>
      <p:nvGrpSpPr>
        <p:cNvPr id="1" name=""/>
        <p:cNvGrpSpPr/>
        <p:nvPr/>
      </p:nvGrpSpPr>
      <p:grpSpPr>
        <a:xfrm>
          <a:off x="0" y="0"/>
          <a:ext cx="0" cy="0"/>
          <a:chOff x="0" y="0"/>
          <a:chExt cx="0" cy="0"/>
        </a:xfrm>
      </p:grpSpPr>
      <p:sp>
        <p:nvSpPr>
          <p:cNvPr id="4" name="TextBox 3"/>
          <p:cNvSpPr txBox="1"/>
          <p:nvPr/>
        </p:nvSpPr>
        <p:spPr>
          <a:xfrm>
            <a:off x="3733212" y="52403"/>
            <a:ext cx="5156793" cy="923330"/>
          </a:xfrm>
          <a:prstGeom prst="rect">
            <a:avLst/>
          </a:prstGeom>
          <a:noFill/>
        </p:spPr>
        <p:txBody>
          <a:bodyPr wrap="square" rtlCol="0">
            <a:spAutoFit/>
          </a:bodyPr>
          <a:lstStyle/>
          <a:p>
            <a:r>
              <a:rPr lang="en-US" sz="5400" b="1" dirty="0">
                <a:solidFill>
                  <a:srgbClr val="DCE6F2"/>
                </a:solidFill>
                <a:latin typeface="Cambria"/>
                <a:cs typeface="Cambria"/>
              </a:rPr>
              <a:t>3. Construction</a:t>
            </a:r>
            <a:endParaRPr lang="en-US" sz="4400" b="1" dirty="0">
              <a:solidFill>
                <a:srgbClr val="DCE6F2"/>
              </a:solidFill>
              <a:latin typeface="Cambria"/>
              <a:cs typeface="Cambria"/>
            </a:endParaRPr>
          </a:p>
        </p:txBody>
      </p:sp>
      <p:sp>
        <p:nvSpPr>
          <p:cNvPr id="9" name="TextBox 8"/>
          <p:cNvSpPr txBox="1"/>
          <p:nvPr/>
        </p:nvSpPr>
        <p:spPr>
          <a:xfrm>
            <a:off x="2342678" y="5209868"/>
            <a:ext cx="1963991" cy="923330"/>
          </a:xfrm>
          <a:prstGeom prst="rect">
            <a:avLst/>
          </a:prstGeom>
          <a:noFill/>
        </p:spPr>
        <p:txBody>
          <a:bodyPr wrap="square" rtlCol="0">
            <a:spAutoFit/>
          </a:bodyPr>
          <a:lstStyle/>
          <a:p>
            <a:r>
              <a:rPr lang="en-US" sz="5400" dirty="0">
                <a:solidFill>
                  <a:schemeClr val="accent1">
                    <a:lumMod val="20000"/>
                    <a:lumOff val="80000"/>
                  </a:schemeClr>
                </a:solidFill>
                <a:latin typeface="Cambria"/>
                <a:cs typeface="Cambria"/>
              </a:rPr>
              <a:t>Enter</a:t>
            </a:r>
          </a:p>
        </p:txBody>
      </p:sp>
      <p:sp>
        <p:nvSpPr>
          <p:cNvPr id="11" name="TextBox 10"/>
          <p:cNvSpPr txBox="1"/>
          <p:nvPr/>
        </p:nvSpPr>
        <p:spPr>
          <a:xfrm>
            <a:off x="4547750" y="5231873"/>
            <a:ext cx="3232479" cy="923330"/>
          </a:xfrm>
          <a:prstGeom prst="rect">
            <a:avLst/>
          </a:prstGeom>
          <a:noFill/>
        </p:spPr>
        <p:txBody>
          <a:bodyPr wrap="square" rtlCol="0">
            <a:spAutoFit/>
          </a:bodyPr>
          <a:lstStyle/>
          <a:p>
            <a:r>
              <a:rPr lang="en-US" sz="5400" dirty="0">
                <a:solidFill>
                  <a:schemeClr val="accent1">
                    <a:lumMod val="20000"/>
                    <a:lumOff val="80000"/>
                  </a:schemeClr>
                </a:solidFill>
                <a:latin typeface="Cambria"/>
                <a:cs typeface="Cambria"/>
              </a:rPr>
              <a:t>Enlighten</a:t>
            </a:r>
          </a:p>
        </p:txBody>
      </p:sp>
      <p:sp>
        <p:nvSpPr>
          <p:cNvPr id="13" name="TextBox 12"/>
          <p:cNvSpPr txBox="1"/>
          <p:nvPr/>
        </p:nvSpPr>
        <p:spPr>
          <a:xfrm>
            <a:off x="7966991" y="5228890"/>
            <a:ext cx="1475427" cy="923330"/>
          </a:xfrm>
          <a:prstGeom prst="rect">
            <a:avLst/>
          </a:prstGeom>
          <a:noFill/>
        </p:spPr>
        <p:txBody>
          <a:bodyPr wrap="square" rtlCol="0">
            <a:spAutoFit/>
          </a:bodyPr>
          <a:lstStyle/>
          <a:p>
            <a:r>
              <a:rPr lang="en-US" sz="5400" dirty="0">
                <a:solidFill>
                  <a:schemeClr val="accent1">
                    <a:lumMod val="20000"/>
                    <a:lumOff val="80000"/>
                  </a:schemeClr>
                </a:solidFill>
                <a:latin typeface="Cambria"/>
                <a:cs typeface="Cambria"/>
              </a:rPr>
              <a:t>Exit</a:t>
            </a:r>
          </a:p>
        </p:txBody>
      </p:sp>
      <p:pic>
        <p:nvPicPr>
          <p:cNvPr id="7" name="Picture 6"/>
          <p:cNvPicPr>
            <a:picLocks noChangeAspect="1"/>
          </p:cNvPicPr>
          <p:nvPr/>
        </p:nvPicPr>
        <p:blipFill>
          <a:blip r:embed="rId2"/>
          <a:stretch>
            <a:fillRect/>
          </a:stretch>
        </p:blipFill>
        <p:spPr>
          <a:xfrm>
            <a:off x="4136877" y="1141141"/>
            <a:ext cx="4141536" cy="4141536"/>
          </a:xfrm>
          <a:prstGeom prst="rect">
            <a:avLst/>
          </a:prstGeom>
        </p:spPr>
      </p:pic>
      <p:sp>
        <p:nvSpPr>
          <p:cNvPr id="8" name="TextBox 7"/>
          <p:cNvSpPr txBox="1"/>
          <p:nvPr/>
        </p:nvSpPr>
        <p:spPr>
          <a:xfrm>
            <a:off x="4190633" y="6316125"/>
            <a:ext cx="4533478" cy="461665"/>
          </a:xfrm>
          <a:prstGeom prst="rect">
            <a:avLst/>
          </a:prstGeom>
          <a:noFill/>
        </p:spPr>
        <p:txBody>
          <a:bodyPr wrap="square" rtlCol="0">
            <a:spAutoFit/>
          </a:bodyPr>
          <a:lstStyle/>
          <a:p>
            <a:r>
              <a:rPr lang="en-US" sz="2400" dirty="0">
                <a:solidFill>
                  <a:schemeClr val="accent4">
                    <a:lumMod val="20000"/>
                    <a:lumOff val="80000"/>
                  </a:schemeClr>
                </a:solidFill>
              </a:rPr>
              <a:t>Distinguished Communications®</a:t>
            </a:r>
          </a:p>
        </p:txBody>
      </p:sp>
    </p:spTree>
    <p:extLst>
      <p:ext uri="{BB962C8B-B14F-4D97-AF65-F5344CB8AC3E}">
        <p14:creationId xmlns:p14="http://schemas.microsoft.com/office/powerpoint/2010/main" val="1203860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2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3763" y="156331"/>
            <a:ext cx="8229600" cy="1143000"/>
          </a:xfrm>
        </p:spPr>
        <p:txBody>
          <a:bodyPr>
            <a:normAutofit/>
          </a:bodyPr>
          <a:lstStyle/>
          <a:p>
            <a:r>
              <a:rPr lang="en-US" sz="5400" b="1" dirty="0">
                <a:solidFill>
                  <a:srgbClr val="CF0807"/>
                </a:solidFill>
              </a:rPr>
              <a:t>Questions?</a:t>
            </a:r>
          </a:p>
        </p:txBody>
      </p:sp>
      <p:pic>
        <p:nvPicPr>
          <p:cNvPr id="9" name="Picture 8"/>
          <p:cNvPicPr>
            <a:picLocks noChangeAspect="1"/>
          </p:cNvPicPr>
          <p:nvPr/>
        </p:nvPicPr>
        <p:blipFill>
          <a:blip r:embed="rId2"/>
          <a:stretch>
            <a:fillRect/>
          </a:stretch>
        </p:blipFill>
        <p:spPr>
          <a:xfrm>
            <a:off x="5110282" y="1296143"/>
            <a:ext cx="2035599" cy="3650531"/>
          </a:xfrm>
          <a:prstGeom prst="rect">
            <a:avLst/>
          </a:prstGeom>
        </p:spPr>
      </p:pic>
    </p:spTree>
    <p:extLst>
      <p:ext uri="{BB962C8B-B14F-4D97-AF65-F5344CB8AC3E}">
        <p14:creationId xmlns:p14="http://schemas.microsoft.com/office/powerpoint/2010/main" val="259853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 calcmode="lin" valueType="num">
                                      <p:cBhvr>
                                        <p:cTn id="9" dur="1500" fill="hold"/>
                                        <p:tgtEl>
                                          <p:spTgt spid="9"/>
                                        </p:tgtEl>
                                        <p:attrNameLst>
                                          <p:attrName>style.rotation</p:attrName>
                                        </p:attrNameLst>
                                      </p:cBhvr>
                                      <p:tavLst>
                                        <p:tav tm="0">
                                          <p:val>
                                            <p:fltVal val="90"/>
                                          </p:val>
                                        </p:tav>
                                        <p:tav tm="100000">
                                          <p:val>
                                            <p:fltVal val="0"/>
                                          </p:val>
                                        </p:tav>
                                      </p:tavLst>
                                    </p:anim>
                                    <p:animEffect transition="in" filter="fade">
                                      <p:cBhvr>
                                        <p:cTn id="10"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52EFF"/>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9386" y="3050365"/>
            <a:ext cx="6294747" cy="3816328"/>
          </a:xfrm>
          <a:prstGeom prst="rect">
            <a:avLst/>
          </a:prstGeom>
        </p:spPr>
      </p:pic>
      <p:sp>
        <p:nvSpPr>
          <p:cNvPr id="4" name="TextBox 3"/>
          <p:cNvSpPr txBox="1"/>
          <p:nvPr/>
        </p:nvSpPr>
        <p:spPr>
          <a:xfrm>
            <a:off x="401314" y="5995946"/>
            <a:ext cx="4470983" cy="830997"/>
          </a:xfrm>
          <a:prstGeom prst="rect">
            <a:avLst/>
          </a:prstGeom>
          <a:noFill/>
        </p:spPr>
        <p:txBody>
          <a:bodyPr wrap="square" rtlCol="0">
            <a:spAutoFit/>
          </a:bodyPr>
          <a:lstStyle/>
          <a:p>
            <a:r>
              <a:rPr lang="en-US" sz="4800" b="1" dirty="0">
                <a:solidFill>
                  <a:srgbClr val="DCE6F2"/>
                </a:solidFill>
                <a:latin typeface="Cambria"/>
                <a:cs typeface="Cambria"/>
              </a:rPr>
              <a:t>2. Connection</a:t>
            </a:r>
            <a:endParaRPr lang="en-US" sz="4000" b="1" dirty="0">
              <a:solidFill>
                <a:srgbClr val="DCE6F2"/>
              </a:solidFill>
              <a:latin typeface="Cambria"/>
              <a:cs typeface="Cambria"/>
            </a:endParaRPr>
          </a:p>
        </p:txBody>
      </p:sp>
      <p:pic>
        <p:nvPicPr>
          <p:cNvPr id="12" name="Picture 11"/>
          <p:cNvPicPr>
            <a:picLocks noChangeAspect="1"/>
          </p:cNvPicPr>
          <p:nvPr/>
        </p:nvPicPr>
        <p:blipFill>
          <a:blip r:embed="rId3"/>
          <a:stretch>
            <a:fillRect/>
          </a:stretch>
        </p:blipFill>
        <p:spPr>
          <a:xfrm>
            <a:off x="8351276" y="3200773"/>
            <a:ext cx="2918495" cy="2918495"/>
          </a:xfrm>
          <a:prstGeom prst="rect">
            <a:avLst/>
          </a:prstGeom>
        </p:spPr>
      </p:pic>
      <p:sp>
        <p:nvSpPr>
          <p:cNvPr id="5" name="TextBox 4"/>
          <p:cNvSpPr txBox="1"/>
          <p:nvPr/>
        </p:nvSpPr>
        <p:spPr>
          <a:xfrm>
            <a:off x="7474226" y="5977272"/>
            <a:ext cx="4558748" cy="830997"/>
          </a:xfrm>
          <a:prstGeom prst="rect">
            <a:avLst/>
          </a:prstGeom>
          <a:noFill/>
        </p:spPr>
        <p:txBody>
          <a:bodyPr wrap="square" rtlCol="0">
            <a:spAutoFit/>
          </a:bodyPr>
          <a:lstStyle/>
          <a:p>
            <a:r>
              <a:rPr lang="en-US" sz="4800" b="1" dirty="0">
                <a:solidFill>
                  <a:srgbClr val="DCE6F2"/>
                </a:solidFill>
                <a:latin typeface="Cambria"/>
                <a:cs typeface="Cambria"/>
              </a:rPr>
              <a:t>3. Construction</a:t>
            </a:r>
            <a:endParaRPr lang="en-US" sz="4000" b="1" dirty="0">
              <a:solidFill>
                <a:srgbClr val="DCE6F2"/>
              </a:solidFill>
              <a:latin typeface="Cambria"/>
              <a:cs typeface="Cambria"/>
            </a:endParaRPr>
          </a:p>
        </p:txBody>
      </p:sp>
      <p:sp>
        <p:nvSpPr>
          <p:cNvPr id="8" name="TextBox 7"/>
          <p:cNvSpPr txBox="1"/>
          <p:nvPr/>
        </p:nvSpPr>
        <p:spPr>
          <a:xfrm>
            <a:off x="179750" y="335856"/>
            <a:ext cx="5612596" cy="1569660"/>
          </a:xfrm>
          <a:prstGeom prst="rect">
            <a:avLst/>
          </a:prstGeom>
          <a:noFill/>
        </p:spPr>
        <p:txBody>
          <a:bodyPr wrap="square" rtlCol="0">
            <a:spAutoFit/>
          </a:bodyPr>
          <a:lstStyle/>
          <a:p>
            <a:pPr algn="ctr"/>
            <a:r>
              <a:rPr lang="en-US" sz="4800" b="1" dirty="0">
                <a:solidFill>
                  <a:schemeClr val="bg1"/>
                </a:solidFill>
              </a:rPr>
              <a:t>3 Keys to</a:t>
            </a:r>
          </a:p>
          <a:p>
            <a:pPr algn="ctr"/>
            <a:r>
              <a:rPr lang="en-US" sz="4800" b="1" dirty="0">
                <a:solidFill>
                  <a:schemeClr val="bg1"/>
                </a:solidFill>
              </a:rPr>
              <a:t>Effective Presenting</a:t>
            </a:r>
          </a:p>
        </p:txBody>
      </p:sp>
      <p:pic>
        <p:nvPicPr>
          <p:cNvPr id="9" name="Picture 8"/>
          <p:cNvPicPr>
            <a:picLocks noChangeAspect="1"/>
          </p:cNvPicPr>
          <p:nvPr/>
        </p:nvPicPr>
        <p:blipFill>
          <a:blip r:embed="rId4"/>
          <a:stretch>
            <a:fillRect/>
          </a:stretch>
        </p:blipFill>
        <p:spPr>
          <a:xfrm>
            <a:off x="5806148" y="-1566806"/>
            <a:ext cx="6226826" cy="6226826"/>
          </a:xfrm>
          <a:prstGeom prst="rect">
            <a:avLst/>
          </a:prstGeom>
        </p:spPr>
      </p:pic>
      <p:sp>
        <p:nvSpPr>
          <p:cNvPr id="11" name="TextBox 10"/>
          <p:cNvSpPr txBox="1"/>
          <p:nvPr/>
        </p:nvSpPr>
        <p:spPr>
          <a:xfrm>
            <a:off x="7111066" y="2144696"/>
            <a:ext cx="4016552" cy="830997"/>
          </a:xfrm>
          <a:prstGeom prst="rect">
            <a:avLst/>
          </a:prstGeom>
          <a:solidFill>
            <a:schemeClr val="accent1">
              <a:lumMod val="75000"/>
              <a:alpha val="70000"/>
            </a:schemeClr>
          </a:solidFill>
        </p:spPr>
        <p:txBody>
          <a:bodyPr wrap="square" rtlCol="0">
            <a:spAutoFit/>
          </a:bodyPr>
          <a:lstStyle/>
          <a:p>
            <a:r>
              <a:rPr lang="en-US" sz="4800" b="1" dirty="0">
                <a:solidFill>
                  <a:schemeClr val="accent1">
                    <a:lumMod val="20000"/>
                    <a:lumOff val="80000"/>
                  </a:schemeClr>
                </a:solidFill>
                <a:latin typeface="Cambria"/>
                <a:cs typeface="Cambria"/>
              </a:rPr>
              <a:t>1. Credibility</a:t>
            </a:r>
          </a:p>
        </p:txBody>
      </p:sp>
    </p:spTree>
    <p:extLst>
      <p:ext uri="{BB962C8B-B14F-4D97-AF65-F5344CB8AC3E}">
        <p14:creationId xmlns:p14="http://schemas.microsoft.com/office/powerpoint/2010/main" val="320409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9"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dissolv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5"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heckerboard(across)">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760737-36A4-AA40-BDFA-D89E68488DC5}"/>
              </a:ext>
            </a:extLst>
          </p:cNvPr>
          <p:cNvPicPr>
            <a:picLocks noChangeAspect="1"/>
          </p:cNvPicPr>
          <p:nvPr/>
        </p:nvPicPr>
        <p:blipFill>
          <a:blip r:embed="rId2"/>
          <a:stretch>
            <a:fillRect/>
          </a:stretch>
        </p:blipFill>
        <p:spPr>
          <a:xfrm>
            <a:off x="1223658" y="204947"/>
            <a:ext cx="9744683" cy="6483963"/>
          </a:xfrm>
          <a:prstGeom prst="rect">
            <a:avLst/>
          </a:prstGeom>
        </p:spPr>
      </p:pic>
    </p:spTree>
    <p:extLst>
      <p:ext uri="{BB962C8B-B14F-4D97-AF65-F5344CB8AC3E}">
        <p14:creationId xmlns:p14="http://schemas.microsoft.com/office/powerpoint/2010/main" val="3282072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6" name="Freeform: Shape 5135">
            <a:extLst>
              <a:ext uri="{FF2B5EF4-FFF2-40B4-BE49-F238E27FC236}">
                <a16:creationId xmlns:a16="http://schemas.microsoft.com/office/drawing/2014/main" id="{8DAAB828-02C8-4111-AC14-FF5ACEDDF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0"/>
            <a:ext cx="8797955" cy="6858000"/>
          </a:xfrm>
          <a:custGeom>
            <a:avLst/>
            <a:gdLst>
              <a:gd name="connsiteX0" fmla="*/ 1951386 w 8751613"/>
              <a:gd name="connsiteY0" fmla="*/ 0 h 6858000"/>
              <a:gd name="connsiteX1" fmla="*/ 6808636 w 8751613"/>
              <a:gd name="connsiteY1" fmla="*/ 0 h 6858000"/>
              <a:gd name="connsiteX2" fmla="*/ 6972292 w 8751613"/>
              <a:gd name="connsiteY2" fmla="*/ 272824 h 6858000"/>
              <a:gd name="connsiteX3" fmla="*/ 8684358 w 8751613"/>
              <a:gd name="connsiteY3" fmla="*/ 3126935 h 6858000"/>
              <a:gd name="connsiteX4" fmla="*/ 8684358 w 8751613"/>
              <a:gd name="connsiteY4" fmla="*/ 3731065 h 6858000"/>
              <a:gd name="connsiteX5" fmla="*/ 6813619 w 8751613"/>
              <a:gd name="connsiteY5" fmla="*/ 6849692 h 6858000"/>
              <a:gd name="connsiteX6" fmla="*/ 6808636 w 8751613"/>
              <a:gd name="connsiteY6" fmla="*/ 6858000 h 6858000"/>
              <a:gd name="connsiteX7" fmla="*/ 1951386 w 8751613"/>
              <a:gd name="connsiteY7" fmla="*/ 6858000 h 6858000"/>
              <a:gd name="connsiteX8" fmla="*/ 1787729 w 8751613"/>
              <a:gd name="connsiteY8" fmla="*/ 6585176 h 6858000"/>
              <a:gd name="connsiteX9" fmla="*/ 75663 w 8751613"/>
              <a:gd name="connsiteY9" fmla="*/ 3731065 h 6858000"/>
              <a:gd name="connsiteX10" fmla="*/ 75663 w 8751613"/>
              <a:gd name="connsiteY10" fmla="*/ 3126935 h 6858000"/>
              <a:gd name="connsiteX11" fmla="*/ 1946402 w 8751613"/>
              <a:gd name="connsiteY11" fmla="*/ 830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51613" h="6858000">
                <a:moveTo>
                  <a:pt x="1951386" y="0"/>
                </a:moveTo>
                <a:lnTo>
                  <a:pt x="6808636" y="0"/>
                </a:lnTo>
                <a:lnTo>
                  <a:pt x="6972292" y="272824"/>
                </a:lnTo>
                <a:cubicBezTo>
                  <a:pt x="8684358" y="3126935"/>
                  <a:pt x="8684358" y="3126935"/>
                  <a:pt x="8684358" y="3126935"/>
                </a:cubicBezTo>
                <a:cubicBezTo>
                  <a:pt x="8774032" y="3299544"/>
                  <a:pt x="8774032" y="3558457"/>
                  <a:pt x="8684358" y="3731065"/>
                </a:cubicBezTo>
                <a:cubicBezTo>
                  <a:pt x="7154297" y="6281764"/>
                  <a:pt x="6867411" y="6760019"/>
                  <a:pt x="6813619" y="6849692"/>
                </a:cubicBezTo>
                <a:lnTo>
                  <a:pt x="6808636" y="6858000"/>
                </a:lnTo>
                <a:lnTo>
                  <a:pt x="1951386" y="6858000"/>
                </a:lnTo>
                <a:lnTo>
                  <a:pt x="1787729" y="6585176"/>
                </a:lnTo>
                <a:cubicBezTo>
                  <a:pt x="75663" y="3731065"/>
                  <a:pt x="75663" y="3731065"/>
                  <a:pt x="75663" y="3731065"/>
                </a:cubicBezTo>
                <a:cubicBezTo>
                  <a:pt x="-25220" y="3558457"/>
                  <a:pt x="-25220" y="3299544"/>
                  <a:pt x="75663" y="3126935"/>
                </a:cubicBezTo>
                <a:cubicBezTo>
                  <a:pt x="1605724" y="576237"/>
                  <a:pt x="1892611" y="97981"/>
                  <a:pt x="1946402" y="83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26" name="Picture 6" descr="Airplane Take Off During Sunset Stock Image - Image of rapid, sailplane:  24584417 | Airplane wallpaper, Taking off wallpaper, Airplane">
            <a:extLst>
              <a:ext uri="{FF2B5EF4-FFF2-40B4-BE49-F238E27FC236}">
                <a16:creationId xmlns:a16="http://schemas.microsoft.com/office/drawing/2014/main" id="{B354D2B2-E5D3-D3A8-1C48-63C318A083E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37593" y="383886"/>
            <a:ext cx="5009702" cy="6090227"/>
          </a:xfrm>
          <a:prstGeom prst="rect">
            <a:avLst/>
          </a:prstGeom>
          <a:noFill/>
          <a:extLst>
            <a:ext uri="{909E8E84-426E-40DD-AFC4-6F175D3DCCD1}">
              <a14:hiddenFill xmlns:a14="http://schemas.microsoft.com/office/drawing/2010/main">
                <a:solidFill>
                  <a:srgbClr val="FFFFFF"/>
                </a:solidFill>
              </a14:hiddenFill>
            </a:ext>
          </a:extLst>
        </p:spPr>
      </p:pic>
      <p:grpSp>
        <p:nvGrpSpPr>
          <p:cNvPr id="5138" name="Group 5137">
            <a:extLst>
              <a:ext uri="{FF2B5EF4-FFF2-40B4-BE49-F238E27FC236}">
                <a16:creationId xmlns:a16="http://schemas.microsoft.com/office/drawing/2014/main" id="{C32D4553-E775-4F16-9A6F-FED8D166A5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5139"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5140"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93494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st comm 32 jp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867" y="110910"/>
            <a:ext cx="8400968" cy="5684948"/>
          </a:xfrm>
          <a:prstGeom prst="rect">
            <a:avLst/>
          </a:prstGeom>
        </p:spPr>
      </p:pic>
      <p:sp>
        <p:nvSpPr>
          <p:cNvPr id="3" name="TextBox 2"/>
          <p:cNvSpPr txBox="1"/>
          <p:nvPr/>
        </p:nvSpPr>
        <p:spPr>
          <a:xfrm>
            <a:off x="4083085" y="5914647"/>
            <a:ext cx="5288782" cy="430887"/>
          </a:xfrm>
          <a:prstGeom prst="rect">
            <a:avLst/>
          </a:prstGeom>
          <a:noFill/>
        </p:spPr>
        <p:txBody>
          <a:bodyPr wrap="square" rtlCol="0">
            <a:spAutoFit/>
          </a:bodyPr>
          <a:lstStyle/>
          <a:p>
            <a:r>
              <a:rPr lang="en-US" sz="2200" b="1" dirty="0" err="1">
                <a:solidFill>
                  <a:srgbClr val="660066"/>
                </a:solidFill>
                <a:latin typeface="Cambria"/>
                <a:cs typeface="Cambria"/>
              </a:rPr>
              <a:t>www.DistinguishedComm.com</a:t>
            </a:r>
            <a:endParaRPr lang="en-US" sz="2200" b="1" dirty="0">
              <a:solidFill>
                <a:srgbClr val="660066"/>
              </a:solidFill>
              <a:latin typeface="Cambria"/>
              <a:cs typeface="Cambria"/>
            </a:endParaRPr>
          </a:p>
        </p:txBody>
      </p:sp>
    </p:spTree>
    <p:extLst>
      <p:ext uri="{BB962C8B-B14F-4D97-AF65-F5344CB8AC3E}">
        <p14:creationId xmlns:p14="http://schemas.microsoft.com/office/powerpoint/2010/main" val="10793698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863C53-4D88-C041-AE01-0EF49748ADA6}"/>
              </a:ext>
            </a:extLst>
          </p:cNvPr>
          <p:cNvPicPr>
            <a:picLocks noChangeAspect="1"/>
          </p:cNvPicPr>
          <p:nvPr/>
        </p:nvPicPr>
        <p:blipFill>
          <a:blip r:embed="rId2"/>
          <a:stretch>
            <a:fillRect/>
          </a:stretch>
        </p:blipFill>
        <p:spPr>
          <a:xfrm>
            <a:off x="3684571" y="0"/>
            <a:ext cx="4572000" cy="6858000"/>
          </a:xfrm>
          <a:prstGeom prst="rect">
            <a:avLst/>
          </a:prstGeom>
          <a:effectLst>
            <a:glow rad="152400">
              <a:schemeClr val="accent3">
                <a:lumMod val="75000"/>
              </a:schemeClr>
            </a:glow>
          </a:effectLst>
        </p:spPr>
      </p:pic>
      <p:sp>
        <p:nvSpPr>
          <p:cNvPr id="8" name="TextBox 7">
            <a:extLst>
              <a:ext uri="{FF2B5EF4-FFF2-40B4-BE49-F238E27FC236}">
                <a16:creationId xmlns:a16="http://schemas.microsoft.com/office/drawing/2014/main" id="{932ADABB-DFDD-4245-898B-6F4FDBD8511D}"/>
              </a:ext>
            </a:extLst>
          </p:cNvPr>
          <p:cNvSpPr txBox="1"/>
          <p:nvPr/>
        </p:nvSpPr>
        <p:spPr>
          <a:xfrm>
            <a:off x="8421664" y="1934207"/>
            <a:ext cx="3388659" cy="153888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sngStrike" kern="1200" cap="none" spc="0" normalizeH="0" baseline="0" noProof="0" dirty="0">
                <a:ln>
                  <a:noFill/>
                </a:ln>
                <a:solidFill>
                  <a:srgbClr val="9BBB59">
                    <a:lumMod val="50000"/>
                  </a:srgbClr>
                </a:solidFill>
                <a:effectLst/>
                <a:uLnTx/>
                <a:uFillTx/>
                <a:latin typeface="Calibri"/>
                <a:ea typeface="+mn-ea"/>
                <a:cs typeface="+mn-cs"/>
              </a:rPr>
              <a:t>$</a:t>
            </a:r>
            <a:r>
              <a:rPr kumimoji="0" lang="en-US" sz="4000" b="1" i="0" u="none" strike="sngStrike" kern="1200" cap="none" spc="0" normalizeH="0" baseline="0" noProof="0" dirty="0">
                <a:ln>
                  <a:noFill/>
                </a:ln>
                <a:solidFill>
                  <a:srgbClr val="9BBB59">
                    <a:lumMod val="50000"/>
                  </a:srgbClr>
                </a:solidFill>
                <a:effectLst/>
                <a:uLnTx/>
                <a:uFillTx/>
                <a:latin typeface="Calibri"/>
                <a:ea typeface="+mn-ea"/>
                <a:cs typeface="+mn-cs"/>
              </a:rPr>
              <a:t>30</a:t>
            </a:r>
            <a:r>
              <a:rPr kumimoji="0" lang="en-US" sz="4000" b="0" i="0" u="none" strike="sngStrike" kern="1200" cap="none" spc="0" normalizeH="0" baseline="0" noProof="0" dirty="0">
                <a:ln>
                  <a:noFill/>
                </a:ln>
                <a:solidFill>
                  <a:srgbClr val="9BBB59">
                    <a:lumMod val="50000"/>
                  </a:srgbClr>
                </a:solidFill>
                <a:effectLst/>
                <a:uLnTx/>
                <a:uFillTx/>
                <a:latin typeface="Calibri"/>
                <a:ea typeface="+mn-ea"/>
                <a:cs typeface="+mn-cs"/>
              </a:rPr>
              <a:t> </a:t>
            </a:r>
            <a:r>
              <a:rPr kumimoji="0" lang="en-US" sz="3600" b="0" i="0" u="none" strike="sngStrike" kern="1200" cap="none" spc="0" normalizeH="0" baseline="0" noProof="0" dirty="0">
                <a:ln>
                  <a:noFill/>
                </a:ln>
                <a:solidFill>
                  <a:srgbClr val="9BBB59">
                    <a:lumMod val="50000"/>
                  </a:srgbClr>
                </a:solidFill>
                <a:effectLst/>
                <a:uLnTx/>
                <a:uFillTx/>
                <a:latin typeface="Calibri"/>
                <a:ea typeface="+mn-ea"/>
                <a:cs typeface="+mn-cs"/>
              </a:rPr>
              <a:t>in stores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9BBB59">
                  <a:lumMod val="5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9BBB59">
                    <a:lumMod val="50000"/>
                  </a:srgbClr>
                </a:solidFill>
                <a:effectLst/>
                <a:uLnTx/>
                <a:uFillTx/>
                <a:latin typeface="Calibri"/>
                <a:ea typeface="+mn-ea"/>
                <a:cs typeface="+mn-cs"/>
              </a:rPr>
              <a:t>$</a:t>
            </a:r>
            <a:r>
              <a:rPr kumimoji="0" lang="en-US" sz="4000" b="1" i="0" u="none" strike="noStrike" kern="1200" cap="none" spc="0" normalizeH="0" baseline="0" noProof="0" dirty="0">
                <a:ln>
                  <a:noFill/>
                </a:ln>
                <a:solidFill>
                  <a:srgbClr val="9BBB59">
                    <a:lumMod val="50000"/>
                  </a:srgbClr>
                </a:solidFill>
                <a:effectLst/>
                <a:uLnTx/>
                <a:uFillTx/>
                <a:latin typeface="Calibri"/>
                <a:ea typeface="+mn-ea"/>
                <a:cs typeface="+mn-cs"/>
              </a:rPr>
              <a:t>15</a:t>
            </a:r>
            <a:r>
              <a:rPr kumimoji="0" lang="en-US" sz="3600" b="0" i="0" u="none" strike="noStrike" kern="1200" cap="none" spc="0" normalizeH="0" baseline="0" noProof="0" dirty="0">
                <a:ln>
                  <a:noFill/>
                </a:ln>
                <a:solidFill>
                  <a:srgbClr val="9BBB59">
                    <a:lumMod val="50000"/>
                  </a:srgbClr>
                </a:solidFill>
                <a:effectLst/>
                <a:uLnTx/>
                <a:uFillTx/>
                <a:latin typeface="Calibri"/>
                <a:ea typeface="+mn-ea"/>
                <a:cs typeface="+mn-cs"/>
              </a:rPr>
              <a:t> here today!</a:t>
            </a:r>
          </a:p>
        </p:txBody>
      </p:sp>
      <p:pic>
        <p:nvPicPr>
          <p:cNvPr id="6" name="Picture 5">
            <a:extLst>
              <a:ext uri="{FF2B5EF4-FFF2-40B4-BE49-F238E27FC236}">
                <a16:creationId xmlns:a16="http://schemas.microsoft.com/office/drawing/2014/main" id="{6BC35E17-A11D-7A4D-921A-7BAB0CE829E1}"/>
              </a:ext>
            </a:extLst>
          </p:cNvPr>
          <p:cNvPicPr>
            <a:picLocks noChangeAspect="1"/>
          </p:cNvPicPr>
          <p:nvPr/>
        </p:nvPicPr>
        <p:blipFill>
          <a:blip r:embed="rId3"/>
          <a:stretch>
            <a:fillRect/>
          </a:stretch>
        </p:blipFill>
        <p:spPr>
          <a:xfrm>
            <a:off x="-766239" y="-356326"/>
            <a:ext cx="6063067" cy="8079422"/>
          </a:xfrm>
          <a:prstGeom prst="rect">
            <a:avLst/>
          </a:prstGeom>
        </p:spPr>
      </p:pic>
      <p:sp>
        <p:nvSpPr>
          <p:cNvPr id="7" name="TextBox 6">
            <a:extLst>
              <a:ext uri="{FF2B5EF4-FFF2-40B4-BE49-F238E27FC236}">
                <a16:creationId xmlns:a16="http://schemas.microsoft.com/office/drawing/2014/main" id="{2637CD0E-5211-A947-82D6-8482CC7CC884}"/>
              </a:ext>
            </a:extLst>
          </p:cNvPr>
          <p:cNvSpPr txBox="1"/>
          <p:nvPr/>
        </p:nvSpPr>
        <p:spPr>
          <a:xfrm>
            <a:off x="8256571" y="3683385"/>
            <a:ext cx="3935429" cy="14157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9BBB59">
                  <a:lumMod val="5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9BBB59">
                    <a:lumMod val="50000"/>
                  </a:srgbClr>
                </a:solidFill>
                <a:effectLst/>
                <a:uLnTx/>
                <a:uFillTx/>
                <a:latin typeface="Calibri"/>
                <a:ea typeface="+mn-ea"/>
                <a:cs typeface="+mn-cs"/>
              </a:rPr>
              <a:t>Venmo: @</a:t>
            </a:r>
            <a:r>
              <a:rPr kumimoji="0" lang="en-US" sz="3200" b="0" i="0" u="none" strike="noStrike" kern="1200" cap="none" spc="0" normalizeH="0" baseline="0" noProof="0" dirty="0" err="1">
                <a:ln>
                  <a:noFill/>
                </a:ln>
                <a:solidFill>
                  <a:srgbClr val="9BBB59">
                    <a:lumMod val="50000"/>
                  </a:srgbClr>
                </a:solidFill>
                <a:effectLst/>
                <a:uLnTx/>
                <a:uFillTx/>
                <a:latin typeface="Calibri"/>
                <a:ea typeface="+mn-ea"/>
                <a:cs typeface="+mn-cs"/>
              </a:rPr>
              <a:t>DistinguishedComm</a:t>
            </a:r>
            <a:endParaRPr kumimoji="0" lang="en-US" sz="3600" b="0"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Tree>
    <p:extLst>
      <p:ext uri="{BB962C8B-B14F-4D97-AF65-F5344CB8AC3E}">
        <p14:creationId xmlns:p14="http://schemas.microsoft.com/office/powerpoint/2010/main" val="30783787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CB6FFAAC-8A48-4FBF-BAFE-BAD367694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3728" y="1699214"/>
            <a:ext cx="5908273" cy="5158786"/>
          </a:xfrm>
          <a:custGeom>
            <a:avLst/>
            <a:gdLst>
              <a:gd name="connsiteX0" fmla="*/ 3465576 w 5908273"/>
              <a:gd name="connsiteY0" fmla="*/ 0 h 5158786"/>
              <a:gd name="connsiteX1" fmla="*/ 5670004 w 5908273"/>
              <a:gd name="connsiteY1" fmla="*/ 791369 h 5158786"/>
              <a:gd name="connsiteX2" fmla="*/ 5908273 w 5908273"/>
              <a:gd name="connsiteY2" fmla="*/ 1007923 h 5158786"/>
              <a:gd name="connsiteX3" fmla="*/ 5908273 w 5908273"/>
              <a:gd name="connsiteY3" fmla="*/ 5158786 h 5158786"/>
              <a:gd name="connsiteX4" fmla="*/ 443374 w 5908273"/>
              <a:gd name="connsiteY4" fmla="*/ 5158786 h 5158786"/>
              <a:gd name="connsiteX5" fmla="*/ 418277 w 5908273"/>
              <a:gd name="connsiteY5" fmla="*/ 5117476 h 5158786"/>
              <a:gd name="connsiteX6" fmla="*/ 0 w 5908273"/>
              <a:gd name="connsiteY6" fmla="*/ 3465576 h 5158786"/>
              <a:gd name="connsiteX7" fmla="*/ 3465576 w 5908273"/>
              <a:gd name="connsiteY7" fmla="*/ 0 h 5158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Oval 19">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0534" y="1716727"/>
            <a:ext cx="4572000" cy="45720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440EF577-B6F8-4C57-B956-AB860B388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87694" y="1853886"/>
            <a:ext cx="4297680" cy="4297680"/>
          </a:xfrm>
          <a:custGeom>
            <a:avLst/>
            <a:gdLst>
              <a:gd name="connsiteX0" fmla="*/ 2148840 w 4297680"/>
              <a:gd name="connsiteY0" fmla="*/ 0 h 4297680"/>
              <a:gd name="connsiteX1" fmla="*/ 4297680 w 4297680"/>
              <a:gd name="connsiteY1" fmla="*/ 2148840 h 4297680"/>
              <a:gd name="connsiteX2" fmla="*/ 2148840 w 4297680"/>
              <a:gd name="connsiteY2" fmla="*/ 4297680 h 4297680"/>
              <a:gd name="connsiteX3" fmla="*/ 0 w 4297680"/>
              <a:gd name="connsiteY3" fmla="*/ 2148840 h 4297680"/>
              <a:gd name="connsiteX4" fmla="*/ 2148840 w 4297680"/>
              <a:gd name="connsiteY4" fmla="*/ 0 h 429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Freeform: Shape 25">
            <a:extLst>
              <a:ext uri="{FF2B5EF4-FFF2-40B4-BE49-F238E27FC236}">
                <a16:creationId xmlns:a16="http://schemas.microsoft.com/office/drawing/2014/main" id="{5E6FAE32-AB12-4E77-A677-F6BD5D71A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17099" cy="4718647"/>
          </a:xfrm>
          <a:custGeom>
            <a:avLst/>
            <a:gdLst>
              <a:gd name="connsiteX0" fmla="*/ 0 w 5017099"/>
              <a:gd name="connsiteY0" fmla="*/ 0 h 4718647"/>
              <a:gd name="connsiteX1" fmla="*/ 4599738 w 5017099"/>
              <a:gd name="connsiteY1" fmla="*/ 0 h 4718647"/>
              <a:gd name="connsiteX2" fmla="*/ 4636346 w 5017099"/>
              <a:gd name="connsiteY2" fmla="*/ 60259 h 4718647"/>
              <a:gd name="connsiteX3" fmla="*/ 5017099 w 5017099"/>
              <a:gd name="connsiteY3" fmla="*/ 1563967 h 4718647"/>
              <a:gd name="connsiteX4" fmla="*/ 1862419 w 5017099"/>
              <a:gd name="connsiteY4" fmla="*/ 4718647 h 4718647"/>
              <a:gd name="connsiteX5" fmla="*/ 98607 w 5017099"/>
              <a:gd name="connsiteY5" fmla="*/ 4179877 h 4718647"/>
              <a:gd name="connsiteX6" fmla="*/ 0 w 5017099"/>
              <a:gd name="connsiteY6" fmla="*/ 4106140 h 471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Graphic 4" descr="Music with solid fill">
            <a:extLst>
              <a:ext uri="{FF2B5EF4-FFF2-40B4-BE49-F238E27FC236}">
                <a16:creationId xmlns:a16="http://schemas.microsoft.com/office/drawing/2014/main" id="{EACF38C7-94D9-7A23-8BE2-BD12D576DF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664300">
            <a:off x="489705" y="463674"/>
            <a:ext cx="3217333" cy="3217333"/>
          </a:xfrm>
          <a:prstGeom prst="rect">
            <a:avLst/>
          </a:prstGeom>
        </p:spPr>
      </p:pic>
      <p:pic>
        <p:nvPicPr>
          <p:cNvPr id="11" name="Graphic 10" descr="Piano with solid fill">
            <a:extLst>
              <a:ext uri="{FF2B5EF4-FFF2-40B4-BE49-F238E27FC236}">
                <a16:creationId xmlns:a16="http://schemas.microsoft.com/office/drawing/2014/main" id="{AD764D31-992E-DC41-6B25-61B22624FA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160605">
            <a:off x="6190254" y="43967"/>
            <a:ext cx="2091454" cy="2091454"/>
          </a:xfrm>
          <a:prstGeom prst="rect">
            <a:avLst/>
          </a:prstGeom>
        </p:spPr>
      </p:pic>
      <p:pic>
        <p:nvPicPr>
          <p:cNvPr id="9" name="Graphic 8" descr="Piano keys with solid fill">
            <a:extLst>
              <a:ext uri="{FF2B5EF4-FFF2-40B4-BE49-F238E27FC236}">
                <a16:creationId xmlns:a16="http://schemas.microsoft.com/office/drawing/2014/main" id="{2FDB6D38-D252-AB37-0B74-33F01B44A8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8752" y="4895053"/>
            <a:ext cx="1962947" cy="1962947"/>
          </a:xfrm>
          <a:prstGeom prst="rect">
            <a:avLst/>
          </a:prstGeom>
        </p:spPr>
      </p:pic>
      <p:pic>
        <p:nvPicPr>
          <p:cNvPr id="3" name="Graphic 2" descr="Guitar with solid fill">
            <a:extLst>
              <a:ext uri="{FF2B5EF4-FFF2-40B4-BE49-F238E27FC236}">
                <a16:creationId xmlns:a16="http://schemas.microsoft.com/office/drawing/2014/main" id="{4C98EC1A-30C5-FF6A-83C2-874AB1C69B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19683" y="3176419"/>
            <a:ext cx="2069129" cy="2069129"/>
          </a:xfrm>
          <a:prstGeom prst="rect">
            <a:avLst/>
          </a:prstGeom>
        </p:spPr>
      </p:pic>
      <p:pic>
        <p:nvPicPr>
          <p:cNvPr id="7" name="Graphic 6" descr="Music note with solid fill">
            <a:extLst>
              <a:ext uri="{FF2B5EF4-FFF2-40B4-BE49-F238E27FC236}">
                <a16:creationId xmlns:a16="http://schemas.microsoft.com/office/drawing/2014/main" id="{8DADA903-4AAE-7D6A-CFDC-348C8696798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1600000">
            <a:off x="8203981" y="2842309"/>
            <a:ext cx="3217333" cy="3217333"/>
          </a:xfrm>
          <a:prstGeom prst="rect">
            <a:avLst/>
          </a:prstGeom>
        </p:spPr>
      </p:pic>
      <p:pic>
        <p:nvPicPr>
          <p:cNvPr id="12" name="Graphic 11" descr="Music with solid fill">
            <a:extLst>
              <a:ext uri="{FF2B5EF4-FFF2-40B4-BE49-F238E27FC236}">
                <a16:creationId xmlns:a16="http://schemas.microsoft.com/office/drawing/2014/main" id="{A2B6FE87-7CFB-93C5-A5EF-F270745EBE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321347">
            <a:off x="10111287" y="96827"/>
            <a:ext cx="1408626" cy="1408626"/>
          </a:xfrm>
          <a:prstGeom prst="rect">
            <a:avLst/>
          </a:prstGeom>
        </p:spPr>
      </p:pic>
      <p:pic>
        <p:nvPicPr>
          <p:cNvPr id="14" name="Graphic 13" descr="Stars with solid fill">
            <a:extLst>
              <a:ext uri="{FF2B5EF4-FFF2-40B4-BE49-F238E27FC236}">
                <a16:creationId xmlns:a16="http://schemas.microsoft.com/office/drawing/2014/main" id="{FFDC80B4-B7DF-BD2E-C413-E9E959AD53E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61523" y="2422765"/>
            <a:ext cx="914400" cy="914400"/>
          </a:xfrm>
          <a:prstGeom prst="rect">
            <a:avLst/>
          </a:prstGeom>
        </p:spPr>
      </p:pic>
      <p:pic>
        <p:nvPicPr>
          <p:cNvPr id="17" name="Graphic 16" descr="Stars outline">
            <a:extLst>
              <a:ext uri="{FF2B5EF4-FFF2-40B4-BE49-F238E27FC236}">
                <a16:creationId xmlns:a16="http://schemas.microsoft.com/office/drawing/2014/main" id="{B3FBF91B-5336-A3BF-8576-7C0DFBF797D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83855" y="939486"/>
            <a:ext cx="914400" cy="914400"/>
          </a:xfrm>
          <a:prstGeom prst="rect">
            <a:avLst/>
          </a:prstGeom>
        </p:spPr>
      </p:pic>
      <p:pic>
        <p:nvPicPr>
          <p:cNvPr id="19" name="Graphic 18" descr="Stars with solid fill">
            <a:extLst>
              <a:ext uri="{FF2B5EF4-FFF2-40B4-BE49-F238E27FC236}">
                <a16:creationId xmlns:a16="http://schemas.microsoft.com/office/drawing/2014/main" id="{0DDF834A-7C3F-E74E-4DF3-E264608F9EE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749371" y="5245549"/>
            <a:ext cx="914400" cy="906018"/>
          </a:xfrm>
          <a:prstGeom prst="rect">
            <a:avLst/>
          </a:prstGeom>
        </p:spPr>
      </p:pic>
      <p:pic>
        <p:nvPicPr>
          <p:cNvPr id="21" name="Graphic 20" descr="Stars with solid fill">
            <a:extLst>
              <a:ext uri="{FF2B5EF4-FFF2-40B4-BE49-F238E27FC236}">
                <a16:creationId xmlns:a16="http://schemas.microsoft.com/office/drawing/2014/main" id="{3D80F917-64A3-79FE-2080-A86B2BD35F9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19487110">
            <a:off x="2822884" y="5495888"/>
            <a:ext cx="914400" cy="906018"/>
          </a:xfrm>
          <a:prstGeom prst="rect">
            <a:avLst/>
          </a:prstGeom>
        </p:spPr>
      </p:pic>
      <p:pic>
        <p:nvPicPr>
          <p:cNvPr id="23" name="Graphic 22" descr="Stars outline">
            <a:extLst>
              <a:ext uri="{FF2B5EF4-FFF2-40B4-BE49-F238E27FC236}">
                <a16:creationId xmlns:a16="http://schemas.microsoft.com/office/drawing/2014/main" id="{794EB823-D1B9-1D3F-3900-46C020A532E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3390874">
            <a:off x="7289579" y="5574485"/>
            <a:ext cx="914400" cy="914400"/>
          </a:xfrm>
          <a:prstGeom prst="rect">
            <a:avLst/>
          </a:prstGeom>
        </p:spPr>
      </p:pic>
      <p:pic>
        <p:nvPicPr>
          <p:cNvPr id="25" name="Graphic 24" descr="Stars outline">
            <a:extLst>
              <a:ext uri="{FF2B5EF4-FFF2-40B4-BE49-F238E27FC236}">
                <a16:creationId xmlns:a16="http://schemas.microsoft.com/office/drawing/2014/main" id="{CDE3779B-3E44-CD74-F829-A7F653837695}"/>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418723" y="649568"/>
            <a:ext cx="614295" cy="614295"/>
          </a:xfrm>
          <a:prstGeom prst="rect">
            <a:avLst/>
          </a:prstGeom>
        </p:spPr>
      </p:pic>
      <p:pic>
        <p:nvPicPr>
          <p:cNvPr id="27" name="Graphic 26" descr="Stars with solid fill">
            <a:extLst>
              <a:ext uri="{FF2B5EF4-FFF2-40B4-BE49-F238E27FC236}">
                <a16:creationId xmlns:a16="http://schemas.microsoft.com/office/drawing/2014/main" id="{818A0F12-F991-1351-63C6-DE4DEB65AF3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4898861">
            <a:off x="412943" y="553867"/>
            <a:ext cx="592375" cy="586945"/>
          </a:xfrm>
          <a:prstGeom prst="rect">
            <a:avLst/>
          </a:prstGeom>
        </p:spPr>
      </p:pic>
      <p:pic>
        <p:nvPicPr>
          <p:cNvPr id="28" name="Graphic 27" descr="Stars with solid fill">
            <a:extLst>
              <a:ext uri="{FF2B5EF4-FFF2-40B4-BE49-F238E27FC236}">
                <a16:creationId xmlns:a16="http://schemas.microsoft.com/office/drawing/2014/main" id="{24B230EF-917C-CB28-FC70-5742291DAFB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088588" y="3039257"/>
            <a:ext cx="518544" cy="513791"/>
          </a:xfrm>
          <a:prstGeom prst="rect">
            <a:avLst/>
          </a:prstGeom>
        </p:spPr>
      </p:pic>
    </p:spTree>
    <p:extLst>
      <p:ext uri="{BB962C8B-B14F-4D97-AF65-F5344CB8AC3E}">
        <p14:creationId xmlns:p14="http://schemas.microsoft.com/office/powerpoint/2010/main" val="225033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5"/>
                                        </p:tgtEl>
                                      </p:cBhvr>
                                      <p:by x="150000" y="150000"/>
                                    </p:animScale>
                                  </p:childTnLst>
                                </p:cTn>
                              </p:par>
                            </p:childTnLst>
                          </p:cTn>
                        </p:par>
                        <p:par>
                          <p:cTn id="7" fill="hold">
                            <p:stCondLst>
                              <p:cond delay="2000"/>
                            </p:stCondLst>
                            <p:childTnLst>
                              <p:par>
                                <p:cTn id="8" presetID="26" presetClass="emph" presetSubtype="0" fill="hold" nodeType="afterEffect">
                                  <p:stCondLst>
                                    <p:cond delay="0"/>
                                  </p:stCondLst>
                                  <p:childTnLst>
                                    <p:animEffect transition="out" filter="fade">
                                      <p:cBhvr>
                                        <p:cTn id="9" dur="4000" tmFilter="0, 0; .2, .5; .8, .5; 1, 0"/>
                                        <p:tgtEl>
                                          <p:spTgt spid="3"/>
                                        </p:tgtEl>
                                      </p:cBhvr>
                                    </p:animEffect>
                                    <p:animScale>
                                      <p:cBhvr>
                                        <p:cTn id="10" dur="2000" autoRev="1" fill="hold"/>
                                        <p:tgtEl>
                                          <p:spTgt spid="3"/>
                                        </p:tgtEl>
                                      </p:cBhvr>
                                      <p:by x="105000" y="105000"/>
                                    </p:animScale>
                                  </p:childTnLst>
                                </p:cTn>
                              </p:par>
                            </p:childTnLst>
                          </p:cTn>
                        </p:par>
                        <p:par>
                          <p:cTn id="11" fill="hold">
                            <p:stCondLst>
                              <p:cond delay="6000"/>
                            </p:stCondLst>
                            <p:childTnLst>
                              <p:par>
                                <p:cTn id="12" presetID="8" presetClass="emph" presetSubtype="0" fill="remove" nodeType="afterEffect">
                                  <p:stCondLst>
                                    <p:cond delay="0"/>
                                  </p:stCondLst>
                                  <p:childTnLst>
                                    <p:animRot by="21600000">
                                      <p:cBhvr>
                                        <p:cTn id="13" dur="2000" fill="hold"/>
                                        <p:tgtEl>
                                          <p:spTgt spid="7"/>
                                        </p:tgtEl>
                                        <p:attrNameLst>
                                          <p:attrName>r</p:attrName>
                                        </p:attrNameLst>
                                      </p:cBhvr>
                                    </p:animRot>
                                  </p:childTnLst>
                                </p:cTn>
                              </p:par>
                            </p:childTnLst>
                          </p:cTn>
                        </p:par>
                        <p:par>
                          <p:cTn id="14" fill="hold">
                            <p:stCondLst>
                              <p:cond delay="8000"/>
                            </p:stCondLst>
                            <p:childTnLst>
                              <p:par>
                                <p:cTn id="15" presetID="32" presetClass="emph" presetSubtype="0" fill="hold" nodeType="afterEffect">
                                  <p:stCondLst>
                                    <p:cond delay="0"/>
                                  </p:stCondLst>
                                  <p:childTnLst>
                                    <p:animRot by="120000">
                                      <p:cBhvr>
                                        <p:cTn id="16" dur="200" fill="hold">
                                          <p:stCondLst>
                                            <p:cond delay="0"/>
                                          </p:stCondLst>
                                        </p:cTn>
                                        <p:tgtEl>
                                          <p:spTgt spid="21"/>
                                        </p:tgtEl>
                                        <p:attrNameLst>
                                          <p:attrName>r</p:attrName>
                                        </p:attrNameLst>
                                      </p:cBhvr>
                                    </p:animRot>
                                    <p:animRot by="-240000">
                                      <p:cBhvr>
                                        <p:cTn id="17" dur="400" fill="hold">
                                          <p:stCondLst>
                                            <p:cond delay="400"/>
                                          </p:stCondLst>
                                        </p:cTn>
                                        <p:tgtEl>
                                          <p:spTgt spid="21"/>
                                        </p:tgtEl>
                                        <p:attrNameLst>
                                          <p:attrName>r</p:attrName>
                                        </p:attrNameLst>
                                      </p:cBhvr>
                                    </p:animRot>
                                    <p:animRot by="240000">
                                      <p:cBhvr>
                                        <p:cTn id="18" dur="400" fill="hold">
                                          <p:stCondLst>
                                            <p:cond delay="800"/>
                                          </p:stCondLst>
                                        </p:cTn>
                                        <p:tgtEl>
                                          <p:spTgt spid="21"/>
                                        </p:tgtEl>
                                        <p:attrNameLst>
                                          <p:attrName>r</p:attrName>
                                        </p:attrNameLst>
                                      </p:cBhvr>
                                    </p:animRot>
                                    <p:animRot by="-240000">
                                      <p:cBhvr>
                                        <p:cTn id="19" dur="400" fill="hold">
                                          <p:stCondLst>
                                            <p:cond delay="1200"/>
                                          </p:stCondLst>
                                        </p:cTn>
                                        <p:tgtEl>
                                          <p:spTgt spid="21"/>
                                        </p:tgtEl>
                                        <p:attrNameLst>
                                          <p:attrName>r</p:attrName>
                                        </p:attrNameLst>
                                      </p:cBhvr>
                                    </p:animRot>
                                    <p:animRot by="120000">
                                      <p:cBhvr>
                                        <p:cTn id="20" dur="400" fill="hold">
                                          <p:stCondLst>
                                            <p:cond delay="1600"/>
                                          </p:stCondLst>
                                        </p:cTn>
                                        <p:tgtEl>
                                          <p:spTgt spid="21"/>
                                        </p:tgtEl>
                                        <p:attrNameLst>
                                          <p:attrName>r</p:attrName>
                                        </p:attrNameLst>
                                      </p:cBhvr>
                                    </p:animRot>
                                  </p:childTnLst>
                                </p:cTn>
                              </p:par>
                            </p:childTnLst>
                          </p:cTn>
                        </p:par>
                        <p:par>
                          <p:cTn id="21" fill="hold">
                            <p:stCondLst>
                              <p:cond delay="10000"/>
                            </p:stCondLst>
                            <p:childTnLst>
                              <p:par>
                                <p:cTn id="22" presetID="26" presetClass="emph" presetSubtype="0" fill="hold" nodeType="afterEffect">
                                  <p:stCondLst>
                                    <p:cond delay="0"/>
                                  </p:stCondLst>
                                  <p:childTnLst>
                                    <p:animEffect transition="out" filter="fade">
                                      <p:cBhvr>
                                        <p:cTn id="23" dur="500" tmFilter="0, 0; .2, .5; .8, .5; 1, 0"/>
                                        <p:tgtEl>
                                          <p:spTgt spid="19"/>
                                        </p:tgtEl>
                                      </p:cBhvr>
                                    </p:animEffect>
                                    <p:animScale>
                                      <p:cBhvr>
                                        <p:cTn id="24"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24551532-21B3-4FAF-1FBE-A5F6E024AA7E}"/>
              </a:ext>
            </a:extLst>
          </p:cNvPr>
          <p:cNvCxnSpPr>
            <a:cxnSpLocks/>
          </p:cNvCxnSpPr>
          <p:nvPr/>
        </p:nvCxnSpPr>
        <p:spPr>
          <a:xfrm flipH="1">
            <a:off x="3262222" y="5190560"/>
            <a:ext cx="1448949" cy="5293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6DE75B8D-3CC3-2F3D-414E-93679833F596}"/>
              </a:ext>
            </a:extLst>
          </p:cNvPr>
          <p:cNvPicPr>
            <a:picLocks noChangeAspect="1"/>
          </p:cNvPicPr>
          <p:nvPr/>
        </p:nvPicPr>
        <p:blipFill>
          <a:blip r:embed="rId3"/>
          <a:stretch>
            <a:fillRect/>
          </a:stretch>
        </p:blipFill>
        <p:spPr>
          <a:xfrm>
            <a:off x="615461" y="-403108"/>
            <a:ext cx="10961077" cy="8220808"/>
          </a:xfrm>
          <a:prstGeom prst="rect">
            <a:avLst/>
          </a:prstGeom>
        </p:spPr>
      </p:pic>
      <p:sp>
        <p:nvSpPr>
          <p:cNvPr id="14" name="TextBox 13">
            <a:extLst>
              <a:ext uri="{FF2B5EF4-FFF2-40B4-BE49-F238E27FC236}">
                <a16:creationId xmlns:a16="http://schemas.microsoft.com/office/drawing/2014/main" id="{10FD4047-61E4-1DF3-0316-34AAECF7585B}"/>
              </a:ext>
            </a:extLst>
          </p:cNvPr>
          <p:cNvSpPr txBox="1"/>
          <p:nvPr/>
        </p:nvSpPr>
        <p:spPr>
          <a:xfrm>
            <a:off x="1806355" y="205607"/>
            <a:ext cx="8514802" cy="707886"/>
          </a:xfrm>
          <a:prstGeom prst="rect">
            <a:avLst/>
          </a:prstGeom>
          <a:solidFill>
            <a:schemeClr val="bg2">
              <a:lumMod val="25000"/>
              <a:alpha val="57932"/>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Presentation Boot Camp ~ Phoenix</a:t>
            </a:r>
          </a:p>
        </p:txBody>
      </p:sp>
      <p:sp>
        <p:nvSpPr>
          <p:cNvPr id="15" name="TextBox 14">
            <a:extLst>
              <a:ext uri="{FF2B5EF4-FFF2-40B4-BE49-F238E27FC236}">
                <a16:creationId xmlns:a16="http://schemas.microsoft.com/office/drawing/2014/main" id="{0CE1EF57-A7C5-8C96-E1F8-46CAAF574B36}"/>
              </a:ext>
            </a:extLst>
          </p:cNvPr>
          <p:cNvSpPr txBox="1"/>
          <p:nvPr/>
        </p:nvSpPr>
        <p:spPr>
          <a:xfrm>
            <a:off x="6714608" y="5173016"/>
            <a:ext cx="4861930" cy="1569660"/>
          </a:xfrm>
          <a:prstGeom prst="rect">
            <a:avLst/>
          </a:prstGeom>
          <a:solidFill>
            <a:schemeClr val="accent2">
              <a:lumMod val="50000"/>
              <a:alpha val="61969"/>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Sept. 14-15, 2023</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Calibri"/>
              </a:rPr>
              <a:t>Or in your office,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Calibri"/>
              </a:rPr>
              <a:t>at your convenience!</a:t>
            </a:r>
          </a:p>
        </p:txBody>
      </p:sp>
      <p:pic>
        <p:nvPicPr>
          <p:cNvPr id="3" name="Picture 2" descr="A qr code on a white background&#10;&#10;Description automatically generated">
            <a:extLst>
              <a:ext uri="{FF2B5EF4-FFF2-40B4-BE49-F238E27FC236}">
                <a16:creationId xmlns:a16="http://schemas.microsoft.com/office/drawing/2014/main" id="{F7BD863D-ADF0-7E87-E49F-8616502138A0}"/>
              </a:ext>
            </a:extLst>
          </p:cNvPr>
          <p:cNvPicPr>
            <a:picLocks noChangeAspect="1"/>
          </p:cNvPicPr>
          <p:nvPr/>
        </p:nvPicPr>
        <p:blipFill>
          <a:blip r:embed="rId4"/>
          <a:stretch>
            <a:fillRect/>
          </a:stretch>
        </p:blipFill>
        <p:spPr>
          <a:xfrm>
            <a:off x="4711171" y="5190560"/>
            <a:ext cx="1587500" cy="1587500"/>
          </a:xfrm>
          <a:prstGeom prst="rect">
            <a:avLst/>
          </a:prstGeom>
        </p:spPr>
      </p:pic>
    </p:spTree>
    <p:extLst>
      <p:ext uri="{BB962C8B-B14F-4D97-AF65-F5344CB8AC3E}">
        <p14:creationId xmlns:p14="http://schemas.microsoft.com/office/powerpoint/2010/main" val="3936105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st comm 32 jp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4867" y="110910"/>
            <a:ext cx="8400968" cy="5684948"/>
          </a:xfrm>
          <a:prstGeom prst="rect">
            <a:avLst/>
          </a:prstGeom>
        </p:spPr>
      </p:pic>
      <p:sp>
        <p:nvSpPr>
          <p:cNvPr id="3" name="TextBox 2"/>
          <p:cNvSpPr txBox="1"/>
          <p:nvPr/>
        </p:nvSpPr>
        <p:spPr>
          <a:xfrm>
            <a:off x="4083085" y="5914647"/>
            <a:ext cx="5288782" cy="430887"/>
          </a:xfrm>
          <a:prstGeom prst="rect">
            <a:avLst/>
          </a:prstGeom>
          <a:noFill/>
        </p:spPr>
        <p:txBody>
          <a:bodyPr wrap="square" rtlCol="0">
            <a:spAutoFit/>
          </a:bodyPr>
          <a:lstStyle/>
          <a:p>
            <a:r>
              <a:rPr lang="en-US" sz="2200" b="1" dirty="0" err="1">
                <a:solidFill>
                  <a:srgbClr val="660066"/>
                </a:solidFill>
                <a:latin typeface="Cambria"/>
                <a:cs typeface="Cambria"/>
              </a:rPr>
              <a:t>www.DistinguishedComm.com</a:t>
            </a:r>
            <a:endParaRPr lang="en-US" sz="2200" b="1" dirty="0">
              <a:solidFill>
                <a:srgbClr val="660066"/>
              </a:solidFill>
              <a:latin typeface="Cambria"/>
              <a:cs typeface="Cambria"/>
            </a:endParaRPr>
          </a:p>
        </p:txBody>
      </p:sp>
    </p:spTree>
    <p:extLst>
      <p:ext uri="{BB962C8B-B14F-4D97-AF65-F5344CB8AC3E}">
        <p14:creationId xmlns:p14="http://schemas.microsoft.com/office/powerpoint/2010/main" val="24409775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194A6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863C53-4D88-C041-AE01-0EF49748ADA6}"/>
              </a:ext>
            </a:extLst>
          </p:cNvPr>
          <p:cNvPicPr>
            <a:picLocks noChangeAspect="1"/>
          </p:cNvPicPr>
          <p:nvPr/>
        </p:nvPicPr>
        <p:blipFill>
          <a:blip r:embed="rId3"/>
          <a:stretch>
            <a:fillRect/>
          </a:stretch>
        </p:blipFill>
        <p:spPr>
          <a:xfrm>
            <a:off x="3717449" y="-277653"/>
            <a:ext cx="4757102" cy="7135653"/>
          </a:xfrm>
          <a:prstGeom prst="rect">
            <a:avLst/>
          </a:prstGeom>
        </p:spPr>
      </p:pic>
    </p:spTree>
    <p:extLst>
      <p:ext uri="{BB962C8B-B14F-4D97-AF65-F5344CB8AC3E}">
        <p14:creationId xmlns:p14="http://schemas.microsoft.com/office/powerpoint/2010/main" val="3235313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52EFF"/>
        </a:solidFill>
        <a:effectLst/>
      </p:bgPr>
    </p:bg>
    <p:spTree>
      <p:nvGrpSpPr>
        <p:cNvPr id="1" name=""/>
        <p:cNvGrpSpPr/>
        <p:nvPr/>
      </p:nvGrpSpPr>
      <p:grpSpPr>
        <a:xfrm>
          <a:off x="0" y="0"/>
          <a:ext cx="0" cy="0"/>
          <a:chOff x="0" y="0"/>
          <a:chExt cx="0" cy="0"/>
        </a:xfrm>
      </p:grpSpPr>
      <p:sp>
        <p:nvSpPr>
          <p:cNvPr id="3" name="TextBox 2"/>
          <p:cNvSpPr txBox="1"/>
          <p:nvPr/>
        </p:nvSpPr>
        <p:spPr>
          <a:xfrm>
            <a:off x="4300541" y="1"/>
            <a:ext cx="3945991" cy="830997"/>
          </a:xfrm>
          <a:prstGeom prst="rect">
            <a:avLst/>
          </a:prstGeom>
          <a:noFill/>
        </p:spPr>
        <p:txBody>
          <a:bodyPr wrap="square" rtlCol="0">
            <a:spAutoFit/>
          </a:bodyPr>
          <a:lstStyle/>
          <a:p>
            <a:r>
              <a:rPr lang="en-US" sz="4800" b="1" dirty="0">
                <a:solidFill>
                  <a:schemeClr val="accent1">
                    <a:lumMod val="20000"/>
                    <a:lumOff val="80000"/>
                  </a:schemeClr>
                </a:solidFill>
                <a:latin typeface="Cambria"/>
                <a:cs typeface="Cambria"/>
              </a:rPr>
              <a:t>1. Credibility</a:t>
            </a:r>
          </a:p>
        </p:txBody>
      </p:sp>
      <p:sp>
        <p:nvSpPr>
          <p:cNvPr id="4" name="TextBox 3"/>
          <p:cNvSpPr txBox="1"/>
          <p:nvPr/>
        </p:nvSpPr>
        <p:spPr>
          <a:xfrm>
            <a:off x="2865549" y="4391382"/>
            <a:ext cx="3797220" cy="830997"/>
          </a:xfrm>
          <a:prstGeom prst="rect">
            <a:avLst/>
          </a:prstGeom>
          <a:noFill/>
        </p:spPr>
        <p:txBody>
          <a:bodyPr wrap="square" rtlCol="0">
            <a:spAutoFit/>
          </a:bodyPr>
          <a:lstStyle/>
          <a:p>
            <a:r>
              <a:rPr lang="en-US" sz="4800" dirty="0">
                <a:solidFill>
                  <a:schemeClr val="accent1">
                    <a:lumMod val="20000"/>
                    <a:lumOff val="80000"/>
                  </a:schemeClr>
                </a:solidFill>
                <a:latin typeface="Cambria"/>
                <a:cs typeface="Cambria"/>
              </a:rPr>
              <a:t>Appearance</a:t>
            </a:r>
          </a:p>
        </p:txBody>
      </p:sp>
      <p:sp>
        <p:nvSpPr>
          <p:cNvPr id="5" name="TextBox 4"/>
          <p:cNvSpPr txBox="1"/>
          <p:nvPr/>
        </p:nvSpPr>
        <p:spPr>
          <a:xfrm>
            <a:off x="4542660" y="5068316"/>
            <a:ext cx="4675675" cy="830997"/>
          </a:xfrm>
          <a:prstGeom prst="rect">
            <a:avLst/>
          </a:prstGeom>
          <a:noFill/>
        </p:spPr>
        <p:txBody>
          <a:bodyPr wrap="square" rtlCol="0">
            <a:spAutoFit/>
          </a:bodyPr>
          <a:lstStyle/>
          <a:p>
            <a:r>
              <a:rPr lang="en-US" sz="4800" dirty="0">
                <a:solidFill>
                  <a:schemeClr val="accent1">
                    <a:lumMod val="20000"/>
                    <a:lumOff val="80000"/>
                  </a:schemeClr>
                </a:solidFill>
                <a:latin typeface="Cambria"/>
                <a:cs typeface="Cambria"/>
              </a:rPr>
              <a:t>Body Language</a:t>
            </a:r>
          </a:p>
        </p:txBody>
      </p:sp>
      <p:sp>
        <p:nvSpPr>
          <p:cNvPr id="6" name="TextBox 5"/>
          <p:cNvSpPr txBox="1"/>
          <p:nvPr/>
        </p:nvSpPr>
        <p:spPr>
          <a:xfrm>
            <a:off x="7844959" y="5923439"/>
            <a:ext cx="3797220" cy="830997"/>
          </a:xfrm>
          <a:prstGeom prst="rect">
            <a:avLst/>
          </a:prstGeom>
          <a:noFill/>
        </p:spPr>
        <p:txBody>
          <a:bodyPr wrap="square" rtlCol="0">
            <a:spAutoFit/>
          </a:bodyPr>
          <a:lstStyle/>
          <a:p>
            <a:r>
              <a:rPr lang="en-US" sz="4800" dirty="0">
                <a:solidFill>
                  <a:schemeClr val="accent1">
                    <a:lumMod val="20000"/>
                    <a:lumOff val="80000"/>
                  </a:schemeClr>
                </a:solidFill>
                <a:latin typeface="Cambria"/>
                <a:cs typeface="Cambria"/>
              </a:rPr>
              <a:t>Voice</a:t>
            </a:r>
          </a:p>
        </p:txBody>
      </p:sp>
      <p:pic>
        <p:nvPicPr>
          <p:cNvPr id="7" name="Picture 6"/>
          <p:cNvPicPr>
            <a:picLocks noChangeAspect="1"/>
          </p:cNvPicPr>
          <p:nvPr/>
        </p:nvPicPr>
        <p:blipFill>
          <a:blip r:embed="rId2"/>
          <a:stretch>
            <a:fillRect/>
          </a:stretch>
        </p:blipFill>
        <p:spPr>
          <a:xfrm>
            <a:off x="2692633" y="-599175"/>
            <a:ext cx="7077902" cy="7077902"/>
          </a:xfrm>
          <a:prstGeom prst="rect">
            <a:avLst/>
          </a:prstGeom>
        </p:spPr>
      </p:pic>
    </p:spTree>
    <p:extLst>
      <p:ext uri="{BB962C8B-B14F-4D97-AF65-F5344CB8AC3E}">
        <p14:creationId xmlns:p14="http://schemas.microsoft.com/office/powerpoint/2010/main" val="318406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There's Spinach in Your Teeth:&quot; A Call to Contemplate Your Conversations">
            <a:extLst>
              <a:ext uri="{FF2B5EF4-FFF2-40B4-BE49-F238E27FC236}">
                <a16:creationId xmlns:a16="http://schemas.microsoft.com/office/drawing/2014/main" id="{12A553A3-8605-815B-6D70-DEBB0FB90E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402" r="-1" b="4485"/>
          <a:stretch/>
        </p:blipFill>
        <p:spPr bwMode="auto">
          <a:xfrm>
            <a:off x="321734" y="321733"/>
            <a:ext cx="5674894" cy="30308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s Even Worse than Leaving Your Fly Down in Worship… | Jason Micheli">
            <a:extLst>
              <a:ext uri="{FF2B5EF4-FFF2-40B4-BE49-F238E27FC236}">
                <a16:creationId xmlns:a16="http://schemas.microsoft.com/office/drawing/2014/main" id="{E51C0FFF-8D45-424B-3B34-6570AB7630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168" b="-1"/>
          <a:stretch/>
        </p:blipFill>
        <p:spPr bwMode="auto">
          <a:xfrm>
            <a:off x="321735" y="3524289"/>
            <a:ext cx="2676579" cy="27765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raffiti Sticker - Hello my name is on the App Store">
            <a:extLst>
              <a:ext uri="{FF2B5EF4-FFF2-40B4-BE49-F238E27FC236}">
                <a16:creationId xmlns:a16="http://schemas.microsoft.com/office/drawing/2014/main" id="{CC1ECC5B-746B-E7B4-6BFC-F64ACC3ABFB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216" r="23502"/>
          <a:stretch/>
        </p:blipFill>
        <p:spPr bwMode="auto">
          <a:xfrm rot="10800000">
            <a:off x="3159553" y="3514855"/>
            <a:ext cx="2837076" cy="27859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Big on top and sick of your blouses popping open? Could this M&amp;S shirt be  the answer to every busty woman's prayers? | Daily Mail Online">
            <a:extLst>
              <a:ext uri="{FF2B5EF4-FFF2-40B4-BE49-F238E27FC236}">
                <a16:creationId xmlns:a16="http://schemas.microsoft.com/office/drawing/2014/main" id="{FB0090C9-B4C1-CF00-C4EC-85B66B9770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86" r="6087" b="1"/>
          <a:stretch/>
        </p:blipFill>
        <p:spPr bwMode="auto">
          <a:xfrm>
            <a:off x="6195373" y="321733"/>
            <a:ext cx="5674892" cy="5979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901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52EFF"/>
        </a:solidFill>
        <a:effectLst/>
      </p:bgPr>
    </p:bg>
    <p:spTree>
      <p:nvGrpSpPr>
        <p:cNvPr id="1" name=""/>
        <p:cNvGrpSpPr/>
        <p:nvPr/>
      </p:nvGrpSpPr>
      <p:grpSpPr>
        <a:xfrm>
          <a:off x="0" y="0"/>
          <a:ext cx="0" cy="0"/>
          <a:chOff x="0" y="0"/>
          <a:chExt cx="0" cy="0"/>
        </a:xfrm>
      </p:grpSpPr>
      <p:sp>
        <p:nvSpPr>
          <p:cNvPr id="3" name="TextBox 2"/>
          <p:cNvSpPr txBox="1"/>
          <p:nvPr/>
        </p:nvSpPr>
        <p:spPr>
          <a:xfrm>
            <a:off x="4300541" y="1"/>
            <a:ext cx="3945991" cy="830997"/>
          </a:xfrm>
          <a:prstGeom prst="rect">
            <a:avLst/>
          </a:prstGeom>
          <a:noFill/>
        </p:spPr>
        <p:txBody>
          <a:bodyPr wrap="square" rtlCol="0">
            <a:spAutoFit/>
          </a:bodyPr>
          <a:lstStyle/>
          <a:p>
            <a:r>
              <a:rPr lang="en-US" sz="4800" b="1" dirty="0">
                <a:solidFill>
                  <a:schemeClr val="accent1">
                    <a:lumMod val="20000"/>
                    <a:lumOff val="80000"/>
                  </a:schemeClr>
                </a:solidFill>
                <a:latin typeface="Cambria"/>
                <a:cs typeface="Cambria"/>
              </a:rPr>
              <a:t>1. Credibility</a:t>
            </a:r>
          </a:p>
        </p:txBody>
      </p:sp>
      <p:sp>
        <p:nvSpPr>
          <p:cNvPr id="4" name="TextBox 3"/>
          <p:cNvSpPr txBox="1"/>
          <p:nvPr/>
        </p:nvSpPr>
        <p:spPr>
          <a:xfrm>
            <a:off x="2865549" y="4391382"/>
            <a:ext cx="3797220" cy="830997"/>
          </a:xfrm>
          <a:prstGeom prst="rect">
            <a:avLst/>
          </a:prstGeom>
          <a:noFill/>
        </p:spPr>
        <p:txBody>
          <a:bodyPr wrap="square" rtlCol="0">
            <a:spAutoFit/>
          </a:bodyPr>
          <a:lstStyle/>
          <a:p>
            <a:r>
              <a:rPr lang="en-US" sz="4800" dirty="0">
                <a:solidFill>
                  <a:schemeClr val="accent1">
                    <a:lumMod val="20000"/>
                    <a:lumOff val="80000"/>
                  </a:schemeClr>
                </a:solidFill>
                <a:latin typeface="Cambria"/>
                <a:cs typeface="Cambria"/>
              </a:rPr>
              <a:t>Appearance</a:t>
            </a:r>
          </a:p>
        </p:txBody>
      </p:sp>
      <p:sp>
        <p:nvSpPr>
          <p:cNvPr id="5" name="TextBox 4"/>
          <p:cNvSpPr txBox="1"/>
          <p:nvPr/>
        </p:nvSpPr>
        <p:spPr>
          <a:xfrm>
            <a:off x="4542660" y="5068316"/>
            <a:ext cx="4675675" cy="830997"/>
          </a:xfrm>
          <a:prstGeom prst="rect">
            <a:avLst/>
          </a:prstGeom>
          <a:noFill/>
        </p:spPr>
        <p:txBody>
          <a:bodyPr wrap="square" rtlCol="0">
            <a:spAutoFit/>
          </a:bodyPr>
          <a:lstStyle/>
          <a:p>
            <a:r>
              <a:rPr lang="en-US" sz="4800" dirty="0">
                <a:solidFill>
                  <a:schemeClr val="bg1"/>
                </a:solidFill>
                <a:latin typeface="Cambria"/>
                <a:cs typeface="Cambria"/>
              </a:rPr>
              <a:t>Body Language</a:t>
            </a:r>
          </a:p>
        </p:txBody>
      </p:sp>
      <p:sp>
        <p:nvSpPr>
          <p:cNvPr id="6" name="TextBox 5"/>
          <p:cNvSpPr txBox="1"/>
          <p:nvPr/>
        </p:nvSpPr>
        <p:spPr>
          <a:xfrm>
            <a:off x="7844959" y="5923439"/>
            <a:ext cx="3797220" cy="830997"/>
          </a:xfrm>
          <a:prstGeom prst="rect">
            <a:avLst/>
          </a:prstGeom>
          <a:noFill/>
        </p:spPr>
        <p:txBody>
          <a:bodyPr wrap="square" rtlCol="0">
            <a:spAutoFit/>
          </a:bodyPr>
          <a:lstStyle/>
          <a:p>
            <a:r>
              <a:rPr lang="en-US" sz="4800" dirty="0">
                <a:solidFill>
                  <a:schemeClr val="accent1">
                    <a:lumMod val="20000"/>
                    <a:lumOff val="80000"/>
                  </a:schemeClr>
                </a:solidFill>
                <a:latin typeface="Cambria"/>
                <a:cs typeface="Cambria"/>
              </a:rPr>
              <a:t>Voice</a:t>
            </a:r>
          </a:p>
        </p:txBody>
      </p:sp>
      <p:pic>
        <p:nvPicPr>
          <p:cNvPr id="7" name="Picture 6"/>
          <p:cNvPicPr>
            <a:picLocks noChangeAspect="1"/>
          </p:cNvPicPr>
          <p:nvPr/>
        </p:nvPicPr>
        <p:blipFill>
          <a:blip r:embed="rId2"/>
          <a:stretch>
            <a:fillRect/>
          </a:stretch>
        </p:blipFill>
        <p:spPr>
          <a:xfrm>
            <a:off x="2665667" y="-880441"/>
            <a:ext cx="7077902" cy="7077902"/>
          </a:xfrm>
          <a:prstGeom prst="rect">
            <a:avLst/>
          </a:prstGeom>
        </p:spPr>
      </p:pic>
    </p:spTree>
    <p:extLst>
      <p:ext uri="{BB962C8B-B14F-4D97-AF65-F5344CB8AC3E}">
        <p14:creationId xmlns:p14="http://schemas.microsoft.com/office/powerpoint/2010/main" val="268208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52EFF"/>
        </a:solidFill>
        <a:effectLst/>
      </p:bgPr>
    </p:bg>
    <p:spTree>
      <p:nvGrpSpPr>
        <p:cNvPr id="1" name=""/>
        <p:cNvGrpSpPr/>
        <p:nvPr/>
      </p:nvGrpSpPr>
      <p:grpSpPr>
        <a:xfrm>
          <a:off x="0" y="0"/>
          <a:ext cx="0" cy="0"/>
          <a:chOff x="0" y="0"/>
          <a:chExt cx="0" cy="0"/>
        </a:xfrm>
      </p:grpSpPr>
      <p:pic>
        <p:nvPicPr>
          <p:cNvPr id="2" name="Picture 1" descr="IMG_5200.jpg">
            <a:extLst>
              <a:ext uri="{FF2B5EF4-FFF2-40B4-BE49-F238E27FC236}">
                <a16:creationId xmlns:a16="http://schemas.microsoft.com/office/drawing/2014/main" id="{4C00EFA0-1585-CB5E-C95C-405574C41115}"/>
              </a:ext>
            </a:extLst>
          </p:cNvPr>
          <p:cNvPicPr>
            <a:picLocks noChangeAspect="1"/>
          </p:cNvPicPr>
          <p:nvPr/>
        </p:nvPicPr>
        <p:blipFill rotWithShape="1">
          <a:blip r:embed="rId2">
            <a:extLst>
              <a:ext uri="{28A0092B-C50C-407E-A947-70E740481C1C}">
                <a14:useLocalDpi xmlns:a14="http://schemas.microsoft.com/office/drawing/2010/main" val="0"/>
              </a:ext>
            </a:extLst>
          </a:blip>
          <a:srcRect t="211" b="211"/>
          <a:stretch/>
        </p:blipFill>
        <p:spPr>
          <a:xfrm>
            <a:off x="0" y="-357235"/>
            <a:ext cx="12590143" cy="7842915"/>
          </a:xfrm>
          <a:prstGeom prst="rect">
            <a:avLst/>
          </a:prstGeom>
        </p:spPr>
      </p:pic>
    </p:spTree>
    <p:extLst>
      <p:ext uri="{BB962C8B-B14F-4D97-AF65-F5344CB8AC3E}">
        <p14:creationId xmlns:p14="http://schemas.microsoft.com/office/powerpoint/2010/main" val="2535021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4542A4F8-0EBD-9FA9-45C8-FE87020A79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7257"/>
            <a:ext cx="12192000" cy="8133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8059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57C9C3CE48AB43807A2B2BBC021B68" ma:contentTypeVersion="14" ma:contentTypeDescription="Create a new document." ma:contentTypeScope="" ma:versionID="a65cc7ded679f6dc08f2c4c1f66fdc62">
  <xsd:schema xmlns:xsd="http://www.w3.org/2001/XMLSchema" xmlns:xs="http://www.w3.org/2001/XMLSchema" xmlns:p="http://schemas.microsoft.com/office/2006/metadata/properties" xmlns:ns2="7275c497-f9ee-4928-92bc-548289b37429" xmlns:ns3="0bfe741e-9eca-4f01-90f2-939183f19d24" targetNamespace="http://schemas.microsoft.com/office/2006/metadata/properties" ma:root="true" ma:fieldsID="721c69968232289ce8d3e448171a3044" ns2:_="" ns3:_="">
    <xsd:import namespace="7275c497-f9ee-4928-92bc-548289b37429"/>
    <xsd:import namespace="0bfe741e-9eca-4f01-90f2-939183f19d2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75c497-f9ee-4928-92bc-548289b374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ab8afe34-2bfd-4bac-9813-93dbf9691d0d"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bfe741e-9eca-4f01-90f2-939183f19d2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f37b32d1-9ec4-4c82-9f5d-60c5422df62a}" ma:internalName="TaxCatchAll" ma:showField="CatchAllData" ma:web="0bfe741e-9eca-4f01-90f2-939183f19d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bfe741e-9eca-4f01-90f2-939183f19d24" xsi:nil="true"/>
    <lcf76f155ced4ddcb4097134ff3c332f xmlns="7275c497-f9ee-4928-92bc-548289b3742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F007CCE-B58D-4C57-8468-6FFE556D4156}"/>
</file>

<file path=customXml/itemProps2.xml><?xml version="1.0" encoding="utf-8"?>
<ds:datastoreItem xmlns:ds="http://schemas.openxmlformats.org/officeDocument/2006/customXml" ds:itemID="{CC6CF258-BC38-4175-909F-07409A5D71C4}"/>
</file>

<file path=customXml/itemProps3.xml><?xml version="1.0" encoding="utf-8"?>
<ds:datastoreItem xmlns:ds="http://schemas.openxmlformats.org/officeDocument/2006/customXml" ds:itemID="{D19EFDBF-B49F-420B-B050-492F5422F6C3}"/>
</file>

<file path=docProps/app.xml><?xml version="1.0" encoding="utf-8"?>
<Properties xmlns="http://schemas.openxmlformats.org/officeDocument/2006/extended-properties" xmlns:vt="http://schemas.openxmlformats.org/officeDocument/2006/docPropsVTypes">
  <TotalTime>48873</TotalTime>
  <Words>1287</Words>
  <Application>Microsoft Macintosh PowerPoint</Application>
  <PresentationFormat>Widescreen</PresentationFormat>
  <Paragraphs>167</Paragraphs>
  <Slides>47</Slides>
  <Notes>10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47</vt:i4>
      </vt:variant>
    </vt:vector>
  </HeadingPairs>
  <TitlesOfParts>
    <vt:vector size="55" baseType="lpstr">
      <vt:lpstr>Faktum</vt:lpstr>
      <vt:lpstr>Arial</vt:lpstr>
      <vt:lpstr>Calibri</vt:lpstr>
      <vt:lpstr>Calibri Light</vt:lpstr>
      <vt:lpstr>Cambria</vt:lpstr>
      <vt:lpstr>Chakra Petch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in a Message?</vt:lpstr>
      <vt:lpstr>What’s in a Message?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Maryland Alumni Association- Goals</dc:title>
  <dc:creator>Deborah Ostreicher</dc:creator>
  <cp:lastModifiedBy>Deborah Ostreicher</cp:lastModifiedBy>
  <cp:revision>120</cp:revision>
  <cp:lastPrinted>2023-08-23T20:31:09Z</cp:lastPrinted>
  <dcterms:created xsi:type="dcterms:W3CDTF">2018-11-04T14:06:06Z</dcterms:created>
  <dcterms:modified xsi:type="dcterms:W3CDTF">2023-08-24T16:03:40Z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0x010100AE57C9C3CE48AB43807A2B2BBC021B68</vt:lpwstr>
  </property>
</Properties>
</file>