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58" r:id="rId6"/>
    <p:sldId id="259" r:id="rId7"/>
    <p:sldId id="260" r:id="rId8"/>
    <p:sldId id="264" r:id="rId9"/>
    <p:sldId id="271" r:id="rId10"/>
    <p:sldId id="263" r:id="rId11"/>
    <p:sldId id="261" r:id="rId12"/>
    <p:sldId id="265" r:id="rId13"/>
    <p:sldId id="266" r:id="rId14"/>
    <p:sldId id="262" r:id="rId15"/>
    <p:sldId id="267" r:id="rId16"/>
    <p:sldId id="268" r:id="rId17"/>
    <p:sldId id="273"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0E0D1-388B-4C5F-9573-77C78BB1CC60}" v="32" dt="2024-02-28T15:07:18.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73305" autoAdjust="0"/>
  </p:normalViewPr>
  <p:slideViewPr>
    <p:cSldViewPr snapToGrid="0">
      <p:cViewPr varScale="1">
        <p:scale>
          <a:sx n="56" d="100"/>
          <a:sy n="56" d="100"/>
        </p:scale>
        <p:origin x="46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Janich" userId="864f7d3b-dd83-48bb-81d4-cabf9bc02fb4" providerId="ADAL" clId="{F120E0D1-388B-4C5F-9573-77C78BB1CC60}"/>
    <pc:docChg chg="undo custSel addSld delSld modSld sldOrd">
      <pc:chgData name="Nicole Janich" userId="864f7d3b-dd83-48bb-81d4-cabf9bc02fb4" providerId="ADAL" clId="{F120E0D1-388B-4C5F-9573-77C78BB1CC60}" dt="2024-02-28T15:07:41.707" v="748" actId="20577"/>
      <pc:docMkLst>
        <pc:docMk/>
      </pc:docMkLst>
      <pc:sldChg chg="addSp delSp modSp mod delAnim modAnim modNotesTx">
        <pc:chgData name="Nicole Janich" userId="864f7d3b-dd83-48bb-81d4-cabf9bc02fb4" providerId="ADAL" clId="{F120E0D1-388B-4C5F-9573-77C78BB1CC60}" dt="2024-02-28T15:07:41.707" v="748" actId="20577"/>
        <pc:sldMkLst>
          <pc:docMk/>
          <pc:sldMk cId="816587485" sldId="260"/>
        </pc:sldMkLst>
        <pc:picChg chg="del">
          <ac:chgData name="Nicole Janich" userId="864f7d3b-dd83-48bb-81d4-cabf9bc02fb4" providerId="ADAL" clId="{F120E0D1-388B-4C5F-9573-77C78BB1CC60}" dt="2024-02-28T15:05:22.851" v="745" actId="478"/>
          <ac:picMkLst>
            <pc:docMk/>
            <pc:sldMk cId="816587485" sldId="260"/>
            <ac:picMk id="2" creationId="{B1B875EE-56F7-ED42-6A22-83EE0D1379F0}"/>
          </ac:picMkLst>
        </pc:picChg>
        <pc:picChg chg="add mod">
          <ac:chgData name="Nicole Janich" userId="864f7d3b-dd83-48bb-81d4-cabf9bc02fb4" providerId="ADAL" clId="{F120E0D1-388B-4C5F-9573-77C78BB1CC60}" dt="2024-02-28T15:07:18.776" v="746"/>
          <ac:picMkLst>
            <pc:docMk/>
            <pc:sldMk cId="816587485" sldId="260"/>
            <ac:picMk id="3" creationId="{A9E0E1F2-2883-E262-2A70-A8A33FF34087}"/>
          </ac:picMkLst>
        </pc:picChg>
      </pc:sldChg>
      <pc:sldChg chg="modNotesTx">
        <pc:chgData name="Nicole Janich" userId="864f7d3b-dd83-48bb-81d4-cabf9bc02fb4" providerId="ADAL" clId="{F120E0D1-388B-4C5F-9573-77C78BB1CC60}" dt="2024-02-05T17:19:50.198" v="58" actId="20577"/>
        <pc:sldMkLst>
          <pc:docMk/>
          <pc:sldMk cId="1575763493" sldId="262"/>
        </pc:sldMkLst>
      </pc:sldChg>
      <pc:sldChg chg="addSp delSp modSp mod">
        <pc:chgData name="Nicole Janich" userId="864f7d3b-dd83-48bb-81d4-cabf9bc02fb4" providerId="ADAL" clId="{F120E0D1-388B-4C5F-9573-77C78BB1CC60}" dt="2024-02-05T17:41:09.097" v="130" actId="1076"/>
        <pc:sldMkLst>
          <pc:docMk/>
          <pc:sldMk cId="2436080688" sldId="264"/>
        </pc:sldMkLst>
        <pc:spChg chg="mod">
          <ac:chgData name="Nicole Janich" userId="864f7d3b-dd83-48bb-81d4-cabf9bc02fb4" providerId="ADAL" clId="{F120E0D1-388B-4C5F-9573-77C78BB1CC60}" dt="2024-02-05T17:41:09.097" v="130" actId="1076"/>
          <ac:spMkLst>
            <pc:docMk/>
            <pc:sldMk cId="2436080688" sldId="264"/>
            <ac:spMk id="2" creationId="{692135A2-96DC-2EDF-1EA1-9969F363C51F}"/>
          </ac:spMkLst>
        </pc:spChg>
        <pc:spChg chg="mod">
          <ac:chgData name="Nicole Janich" userId="864f7d3b-dd83-48bb-81d4-cabf9bc02fb4" providerId="ADAL" clId="{F120E0D1-388B-4C5F-9573-77C78BB1CC60}" dt="2024-02-05T17:41:00.711" v="128" actId="1076"/>
          <ac:spMkLst>
            <pc:docMk/>
            <pc:sldMk cId="2436080688" sldId="264"/>
            <ac:spMk id="5" creationId="{83CB9B57-CF69-EABA-3C03-9553A1F575FD}"/>
          </ac:spMkLst>
        </pc:spChg>
        <pc:spChg chg="mod">
          <ac:chgData name="Nicole Janich" userId="864f7d3b-dd83-48bb-81d4-cabf9bc02fb4" providerId="ADAL" clId="{F120E0D1-388B-4C5F-9573-77C78BB1CC60}" dt="2024-02-05T17:40:57.339" v="127" actId="1076"/>
          <ac:spMkLst>
            <pc:docMk/>
            <pc:sldMk cId="2436080688" sldId="264"/>
            <ac:spMk id="6" creationId="{F72E5754-4E34-779A-C604-6B90138B6A0A}"/>
          </ac:spMkLst>
        </pc:spChg>
        <pc:graphicFrameChg chg="mod">
          <ac:chgData name="Nicole Janich" userId="864f7d3b-dd83-48bb-81d4-cabf9bc02fb4" providerId="ADAL" clId="{F120E0D1-388B-4C5F-9573-77C78BB1CC60}" dt="2024-02-05T17:40:42.117" v="125" actId="1076"/>
          <ac:graphicFrameMkLst>
            <pc:docMk/>
            <pc:sldMk cId="2436080688" sldId="264"/>
            <ac:graphicFrameMk id="4" creationId="{5FF3574E-E993-8484-E3D8-85D6880B0382}"/>
          </ac:graphicFrameMkLst>
        </pc:graphicFrameChg>
        <pc:picChg chg="add del mod">
          <ac:chgData name="Nicole Janich" userId="864f7d3b-dd83-48bb-81d4-cabf9bc02fb4" providerId="ADAL" clId="{F120E0D1-388B-4C5F-9573-77C78BB1CC60}" dt="2024-02-05T17:39:06.192" v="115" actId="478"/>
          <ac:picMkLst>
            <pc:docMk/>
            <pc:sldMk cId="2436080688" sldId="264"/>
            <ac:picMk id="3" creationId="{0253540E-E48E-4FB6-B869-FEC4AF986756}"/>
          </ac:picMkLst>
        </pc:picChg>
        <pc:picChg chg="add mod modCrop">
          <ac:chgData name="Nicole Janich" userId="864f7d3b-dd83-48bb-81d4-cabf9bc02fb4" providerId="ADAL" clId="{F120E0D1-388B-4C5F-9573-77C78BB1CC60}" dt="2024-02-05T17:40:34.048" v="124" actId="1582"/>
          <ac:picMkLst>
            <pc:docMk/>
            <pc:sldMk cId="2436080688" sldId="264"/>
            <ac:picMk id="7" creationId="{35C6813A-E2F9-9C10-5DD2-78B8CE2FE119}"/>
          </ac:picMkLst>
        </pc:picChg>
      </pc:sldChg>
      <pc:sldChg chg="modSp mod">
        <pc:chgData name="Nicole Janich" userId="864f7d3b-dd83-48bb-81d4-cabf9bc02fb4" providerId="ADAL" clId="{F120E0D1-388B-4C5F-9573-77C78BB1CC60}" dt="2024-02-22T16:53:35.847" v="466" actId="1076"/>
        <pc:sldMkLst>
          <pc:docMk/>
          <pc:sldMk cId="474700350" sldId="268"/>
        </pc:sldMkLst>
        <pc:spChg chg="mod">
          <ac:chgData name="Nicole Janich" userId="864f7d3b-dd83-48bb-81d4-cabf9bc02fb4" providerId="ADAL" clId="{F120E0D1-388B-4C5F-9573-77C78BB1CC60}" dt="2024-02-22T16:53:35.847" v="466" actId="1076"/>
          <ac:spMkLst>
            <pc:docMk/>
            <pc:sldMk cId="474700350" sldId="268"/>
            <ac:spMk id="2" creationId="{A6BD03B5-5D0B-2B04-83EB-0185A951A5E5}"/>
          </ac:spMkLst>
        </pc:spChg>
        <pc:spChg chg="mod">
          <ac:chgData name="Nicole Janich" userId="864f7d3b-dd83-48bb-81d4-cabf9bc02fb4" providerId="ADAL" clId="{F120E0D1-388B-4C5F-9573-77C78BB1CC60}" dt="2024-02-22T16:53:33.367" v="465" actId="1076"/>
          <ac:spMkLst>
            <pc:docMk/>
            <pc:sldMk cId="474700350" sldId="268"/>
            <ac:spMk id="3" creationId="{E8FC8FE3-15E2-F8A3-6013-7ED63B25268C}"/>
          </ac:spMkLst>
        </pc:spChg>
      </pc:sldChg>
      <pc:sldChg chg="modSp mod">
        <pc:chgData name="Nicole Janich" userId="864f7d3b-dd83-48bb-81d4-cabf9bc02fb4" providerId="ADAL" clId="{F120E0D1-388B-4C5F-9573-77C78BB1CC60}" dt="2024-02-22T17:04:16.293" v="735" actId="20577"/>
        <pc:sldMkLst>
          <pc:docMk/>
          <pc:sldMk cId="1469602812" sldId="269"/>
        </pc:sldMkLst>
        <pc:spChg chg="mod">
          <ac:chgData name="Nicole Janich" userId="864f7d3b-dd83-48bb-81d4-cabf9bc02fb4" providerId="ADAL" clId="{F120E0D1-388B-4C5F-9573-77C78BB1CC60}" dt="2024-02-22T17:04:16.293" v="735" actId="20577"/>
          <ac:spMkLst>
            <pc:docMk/>
            <pc:sldMk cId="1469602812" sldId="269"/>
            <ac:spMk id="3" creationId="{E44F1E63-C1C0-94E6-916E-380E8683C272}"/>
          </ac:spMkLst>
        </pc:spChg>
      </pc:sldChg>
      <pc:sldChg chg="addSp delSp modSp new del mod setBg">
        <pc:chgData name="Nicole Janich" userId="864f7d3b-dd83-48bb-81d4-cabf9bc02fb4" providerId="ADAL" clId="{F120E0D1-388B-4C5F-9573-77C78BB1CC60}" dt="2024-02-05T17:26:19.264" v="81" actId="2696"/>
        <pc:sldMkLst>
          <pc:docMk/>
          <pc:sldMk cId="1126584940" sldId="270"/>
        </pc:sldMkLst>
        <pc:spChg chg="mod">
          <ac:chgData name="Nicole Janich" userId="864f7d3b-dd83-48bb-81d4-cabf9bc02fb4" providerId="ADAL" clId="{F120E0D1-388B-4C5F-9573-77C78BB1CC60}" dt="2024-02-05T17:14:19.311" v="18" actId="26606"/>
          <ac:spMkLst>
            <pc:docMk/>
            <pc:sldMk cId="1126584940" sldId="270"/>
            <ac:spMk id="2" creationId="{F71CEAFC-C536-F13F-926C-32863F9C50D5}"/>
          </ac:spMkLst>
        </pc:spChg>
        <pc:spChg chg="del">
          <ac:chgData name="Nicole Janich" userId="864f7d3b-dd83-48bb-81d4-cabf9bc02fb4" providerId="ADAL" clId="{F120E0D1-388B-4C5F-9573-77C78BB1CC60}" dt="2024-02-05T17:12:58.727" v="1"/>
          <ac:spMkLst>
            <pc:docMk/>
            <pc:sldMk cId="1126584940" sldId="270"/>
            <ac:spMk id="3" creationId="{4D9E370D-DCE3-0E3A-5B27-0F61FEC91C8E}"/>
          </ac:spMkLst>
        </pc:spChg>
        <pc:spChg chg="add">
          <ac:chgData name="Nicole Janich" userId="864f7d3b-dd83-48bb-81d4-cabf9bc02fb4" providerId="ADAL" clId="{F120E0D1-388B-4C5F-9573-77C78BB1CC60}" dt="2024-02-05T17:14:19.311" v="18" actId="26606"/>
          <ac:spMkLst>
            <pc:docMk/>
            <pc:sldMk cId="1126584940" sldId="270"/>
            <ac:spMk id="8" creationId="{934D0F6D-0DE8-D87A-5539-D87B59540429}"/>
          </ac:spMkLst>
        </pc:spChg>
        <pc:spChg chg="add">
          <ac:chgData name="Nicole Janich" userId="864f7d3b-dd83-48bb-81d4-cabf9bc02fb4" providerId="ADAL" clId="{F120E0D1-388B-4C5F-9573-77C78BB1CC60}" dt="2024-02-05T17:14:19.311" v="18" actId="26606"/>
          <ac:spMkLst>
            <pc:docMk/>
            <pc:sldMk cId="1126584940" sldId="270"/>
            <ac:spMk id="11" creationId="{9F4444CE-BC8D-4D61-B303-4C05614E62AB}"/>
          </ac:spMkLst>
        </pc:spChg>
        <pc:spChg chg="add">
          <ac:chgData name="Nicole Janich" userId="864f7d3b-dd83-48bb-81d4-cabf9bc02fb4" providerId="ADAL" clId="{F120E0D1-388B-4C5F-9573-77C78BB1CC60}" dt="2024-02-05T17:14:19.311" v="18" actId="26606"/>
          <ac:spMkLst>
            <pc:docMk/>
            <pc:sldMk cId="1126584940" sldId="270"/>
            <ac:spMk id="13" creationId="{62423CA5-E2E1-4789-B759-9906C1C94063}"/>
          </ac:spMkLst>
        </pc:spChg>
        <pc:spChg chg="add">
          <ac:chgData name="Nicole Janich" userId="864f7d3b-dd83-48bb-81d4-cabf9bc02fb4" providerId="ADAL" clId="{F120E0D1-388B-4C5F-9573-77C78BB1CC60}" dt="2024-02-05T17:14:19.311" v="18" actId="26606"/>
          <ac:spMkLst>
            <pc:docMk/>
            <pc:sldMk cId="1126584940" sldId="270"/>
            <ac:spMk id="15" creationId="{73772B81-181F-48B7-8826-4D9686D15DF5}"/>
          </ac:spMkLst>
        </pc:spChg>
        <pc:spChg chg="add">
          <ac:chgData name="Nicole Janich" userId="864f7d3b-dd83-48bb-81d4-cabf9bc02fb4" providerId="ADAL" clId="{F120E0D1-388B-4C5F-9573-77C78BB1CC60}" dt="2024-02-05T17:14:19.311" v="18" actId="26606"/>
          <ac:spMkLst>
            <pc:docMk/>
            <pc:sldMk cId="1126584940" sldId="270"/>
            <ac:spMk id="17" creationId="{B2205F6E-03C6-4E92-877C-E2482F6599AA}"/>
          </ac:spMkLst>
        </pc:spChg>
        <pc:picChg chg="add mod ord">
          <ac:chgData name="Nicole Janich" userId="864f7d3b-dd83-48bb-81d4-cabf9bc02fb4" providerId="ADAL" clId="{F120E0D1-388B-4C5F-9573-77C78BB1CC60}" dt="2024-02-05T17:16:15.862" v="42" actId="14100"/>
          <ac:picMkLst>
            <pc:docMk/>
            <pc:sldMk cId="1126584940" sldId="270"/>
            <ac:picMk id="4" creationId="{BB17BCA6-4870-7C7D-B2A8-2AC71CDB26CC}"/>
          </ac:picMkLst>
        </pc:picChg>
      </pc:sldChg>
      <pc:sldChg chg="addSp delSp modSp new mod setBg modClrScheme delDesignElem chgLayout modNotesTx">
        <pc:chgData name="Nicole Janich" userId="864f7d3b-dd83-48bb-81d4-cabf9bc02fb4" providerId="ADAL" clId="{F120E0D1-388B-4C5F-9573-77C78BB1CC60}" dt="2024-02-22T17:03:28.079" v="729" actId="20577"/>
        <pc:sldMkLst>
          <pc:docMk/>
          <pc:sldMk cId="3492342873" sldId="271"/>
        </pc:sldMkLst>
        <pc:spChg chg="del">
          <ac:chgData name="Nicole Janich" userId="864f7d3b-dd83-48bb-81d4-cabf9bc02fb4" providerId="ADAL" clId="{F120E0D1-388B-4C5F-9573-77C78BB1CC60}" dt="2024-02-05T17:17:34.606" v="45" actId="26606"/>
          <ac:spMkLst>
            <pc:docMk/>
            <pc:sldMk cId="3492342873" sldId="271"/>
            <ac:spMk id="2" creationId="{48B7ABFD-2C99-BE8A-7F76-B4D67EC65197}"/>
          </ac:spMkLst>
        </pc:spChg>
        <pc:spChg chg="add mod ord">
          <ac:chgData name="Nicole Janich" userId="864f7d3b-dd83-48bb-81d4-cabf9bc02fb4" providerId="ADAL" clId="{F120E0D1-388B-4C5F-9573-77C78BB1CC60}" dt="2024-02-05T17:42:53.798" v="138" actId="1076"/>
          <ac:spMkLst>
            <pc:docMk/>
            <pc:sldMk cId="3492342873" sldId="271"/>
            <ac:spMk id="2" creationId="{872A7358-1778-6157-14F2-97BD4F2F1DA8}"/>
          </ac:spMkLst>
        </pc:spChg>
        <pc:spChg chg="add del mod ord">
          <ac:chgData name="Nicole Janich" userId="864f7d3b-dd83-48bb-81d4-cabf9bc02fb4" providerId="ADAL" clId="{F120E0D1-388B-4C5F-9573-77C78BB1CC60}" dt="2024-02-05T17:25:07.100" v="61"/>
          <ac:spMkLst>
            <pc:docMk/>
            <pc:sldMk cId="3492342873" sldId="271"/>
            <ac:spMk id="3" creationId="{070650CA-AFE5-763D-3A33-8C3B0E32EE3C}"/>
          </ac:spMkLst>
        </pc:spChg>
        <pc:spChg chg="del">
          <ac:chgData name="Nicole Janich" userId="864f7d3b-dd83-48bb-81d4-cabf9bc02fb4" providerId="ADAL" clId="{F120E0D1-388B-4C5F-9573-77C78BB1CC60}" dt="2024-02-05T17:17:05.338" v="44"/>
          <ac:spMkLst>
            <pc:docMk/>
            <pc:sldMk cId="3492342873" sldId="271"/>
            <ac:spMk id="3" creationId="{C65DC23B-8CC1-E650-E485-89D84EEE680A}"/>
          </ac:spMkLst>
        </pc:spChg>
        <pc:spChg chg="del">
          <ac:chgData name="Nicole Janich" userId="864f7d3b-dd83-48bb-81d4-cabf9bc02fb4" providerId="ADAL" clId="{F120E0D1-388B-4C5F-9573-77C78BB1CC60}" dt="2024-02-05T17:17:34.606" v="45" actId="26606"/>
          <ac:spMkLst>
            <pc:docMk/>
            <pc:sldMk cId="3492342873" sldId="271"/>
            <ac:spMk id="4" creationId="{696E94D6-228F-2F7C-EDB1-8D913E8E044E}"/>
          </ac:spMkLst>
        </pc:spChg>
        <pc:spChg chg="add del">
          <ac:chgData name="Nicole Janich" userId="864f7d3b-dd83-48bb-81d4-cabf9bc02fb4" providerId="ADAL" clId="{F120E0D1-388B-4C5F-9573-77C78BB1CC60}" dt="2024-02-05T17:24:45.652" v="60" actId="700"/>
          <ac:spMkLst>
            <pc:docMk/>
            <pc:sldMk cId="3492342873" sldId="271"/>
            <ac:spMk id="22" creationId="{35002F6C-0142-4BD1-B14C-B2A8BE2BC116}"/>
          </ac:spMkLst>
        </pc:spChg>
        <pc:spChg chg="add del">
          <ac:chgData name="Nicole Janich" userId="864f7d3b-dd83-48bb-81d4-cabf9bc02fb4" providerId="ADAL" clId="{F120E0D1-388B-4C5F-9573-77C78BB1CC60}" dt="2024-02-05T17:24:45.652" v="60" actId="700"/>
          <ac:spMkLst>
            <pc:docMk/>
            <pc:sldMk cId="3492342873" sldId="271"/>
            <ac:spMk id="24" creationId="{889F2A4C-8C64-4700-8689-78F603984665}"/>
          </ac:spMkLst>
        </pc:spChg>
        <pc:spChg chg="add">
          <ac:chgData name="Nicole Janich" userId="864f7d3b-dd83-48bb-81d4-cabf9bc02fb4" providerId="ADAL" clId="{F120E0D1-388B-4C5F-9573-77C78BB1CC60}" dt="2024-02-05T17:25:34.249" v="73" actId="26606"/>
          <ac:spMkLst>
            <pc:docMk/>
            <pc:sldMk cId="3492342873" sldId="271"/>
            <ac:spMk id="26" creationId="{B2205F6E-03C6-4E92-877C-E2482F6599AA}"/>
          </ac:spMkLst>
        </pc:spChg>
        <pc:spChg chg="add">
          <ac:chgData name="Nicole Janich" userId="864f7d3b-dd83-48bb-81d4-cabf9bc02fb4" providerId="ADAL" clId="{F120E0D1-388B-4C5F-9573-77C78BB1CC60}" dt="2024-02-05T17:25:34.249" v="73" actId="26606"/>
          <ac:spMkLst>
            <pc:docMk/>
            <pc:sldMk cId="3492342873" sldId="271"/>
            <ac:spMk id="30" creationId="{9F4444CE-BC8D-4D61-B303-4C05614E62AB}"/>
          </ac:spMkLst>
        </pc:spChg>
        <pc:spChg chg="add">
          <ac:chgData name="Nicole Janich" userId="864f7d3b-dd83-48bb-81d4-cabf9bc02fb4" providerId="ADAL" clId="{F120E0D1-388B-4C5F-9573-77C78BB1CC60}" dt="2024-02-05T17:25:34.249" v="73" actId="26606"/>
          <ac:spMkLst>
            <pc:docMk/>
            <pc:sldMk cId="3492342873" sldId="271"/>
            <ac:spMk id="31" creationId="{73772B81-181F-48B7-8826-4D9686D15DF5}"/>
          </ac:spMkLst>
        </pc:spChg>
        <pc:grpChg chg="add">
          <ac:chgData name="Nicole Janich" userId="864f7d3b-dd83-48bb-81d4-cabf9bc02fb4" providerId="ADAL" clId="{F120E0D1-388B-4C5F-9573-77C78BB1CC60}" dt="2024-02-05T17:25:34.249" v="73" actId="26606"/>
          <ac:grpSpMkLst>
            <pc:docMk/>
            <pc:sldMk cId="3492342873" sldId="271"/>
            <ac:grpSpMk id="7" creationId="{D920209C-E85B-4D6F-A56F-724F5ADA811C}"/>
          </ac:grpSpMkLst>
        </pc:grpChg>
        <pc:grpChg chg="add del">
          <ac:chgData name="Nicole Janich" userId="864f7d3b-dd83-48bb-81d4-cabf9bc02fb4" providerId="ADAL" clId="{F120E0D1-388B-4C5F-9573-77C78BB1CC60}" dt="2024-02-05T17:24:45.652" v="60" actId="700"/>
          <ac:grpSpMkLst>
            <pc:docMk/>
            <pc:sldMk cId="3492342873" sldId="271"/>
            <ac:grpSpMk id="10" creationId="{609316A9-990D-4EC3-A671-70EE5C1493A4}"/>
          </ac:grpSpMkLst>
        </pc:grpChg>
        <pc:picChg chg="add mod">
          <ac:chgData name="Nicole Janich" userId="864f7d3b-dd83-48bb-81d4-cabf9bc02fb4" providerId="ADAL" clId="{F120E0D1-388B-4C5F-9573-77C78BB1CC60}" dt="2024-02-05T17:43:01.395" v="140" actId="1076"/>
          <ac:picMkLst>
            <pc:docMk/>
            <pc:sldMk cId="3492342873" sldId="271"/>
            <ac:picMk id="4" creationId="{540527CE-33C8-32F8-68AA-9DBC46E415CA}"/>
          </ac:picMkLst>
        </pc:picChg>
        <pc:picChg chg="add mod ord">
          <ac:chgData name="Nicole Janich" userId="864f7d3b-dd83-48bb-81d4-cabf9bc02fb4" providerId="ADAL" clId="{F120E0D1-388B-4C5F-9573-77C78BB1CC60}" dt="2024-02-05T17:42:59.631" v="139" actId="1076"/>
          <ac:picMkLst>
            <pc:docMk/>
            <pc:sldMk cId="3492342873" sldId="271"/>
            <ac:picMk id="5" creationId="{91AFB5D5-8DD5-292A-B4C2-FD5A6610301A}"/>
          </ac:picMkLst>
        </pc:picChg>
      </pc:sldChg>
      <pc:sldChg chg="modSp new del mod">
        <pc:chgData name="Nicole Janich" userId="864f7d3b-dd83-48bb-81d4-cabf9bc02fb4" providerId="ADAL" clId="{F120E0D1-388B-4C5F-9573-77C78BB1CC60}" dt="2024-02-06T16:08:00.069" v="306" actId="2696"/>
        <pc:sldMkLst>
          <pc:docMk/>
          <pc:sldMk cId="2772449052" sldId="272"/>
        </pc:sldMkLst>
        <pc:spChg chg="mod">
          <ac:chgData name="Nicole Janich" userId="864f7d3b-dd83-48bb-81d4-cabf9bc02fb4" providerId="ADAL" clId="{F120E0D1-388B-4C5F-9573-77C78BB1CC60}" dt="2024-02-06T16:06:12.499" v="189" actId="20577"/>
          <ac:spMkLst>
            <pc:docMk/>
            <pc:sldMk cId="2772449052" sldId="272"/>
            <ac:spMk id="2" creationId="{C55FF775-80CD-8F53-AEDC-13F82CC9FF19}"/>
          </ac:spMkLst>
        </pc:spChg>
        <pc:spChg chg="mod">
          <ac:chgData name="Nicole Janich" userId="864f7d3b-dd83-48bb-81d4-cabf9bc02fb4" providerId="ADAL" clId="{F120E0D1-388B-4C5F-9573-77C78BB1CC60}" dt="2024-02-06T16:06:34.692" v="232" actId="20577"/>
          <ac:spMkLst>
            <pc:docMk/>
            <pc:sldMk cId="2772449052" sldId="272"/>
            <ac:spMk id="3" creationId="{10633718-DE4E-11CB-4191-DE43A69F859B}"/>
          </ac:spMkLst>
        </pc:spChg>
        <pc:spChg chg="mod">
          <ac:chgData name="Nicole Janich" userId="864f7d3b-dd83-48bb-81d4-cabf9bc02fb4" providerId="ADAL" clId="{F120E0D1-388B-4C5F-9573-77C78BB1CC60}" dt="2024-02-06T16:06:22.396" v="212" actId="20577"/>
          <ac:spMkLst>
            <pc:docMk/>
            <pc:sldMk cId="2772449052" sldId="272"/>
            <ac:spMk id="4" creationId="{E7B0D58B-1B35-BAA1-A3A7-1CBB8B50BCF7}"/>
          </ac:spMkLst>
        </pc:spChg>
      </pc:sldChg>
      <pc:sldChg chg="addSp delSp modSp add mod ord setBg setClrOvrMap modNotesTx">
        <pc:chgData name="Nicole Janich" userId="864f7d3b-dd83-48bb-81d4-cabf9bc02fb4" providerId="ADAL" clId="{F120E0D1-388B-4C5F-9573-77C78BB1CC60}" dt="2024-02-22T17:04:26.923" v="744" actId="20577"/>
        <pc:sldMkLst>
          <pc:docMk/>
          <pc:sldMk cId="2305510136" sldId="273"/>
        </pc:sldMkLst>
        <pc:spChg chg="mod">
          <ac:chgData name="Nicole Janich" userId="864f7d3b-dd83-48bb-81d4-cabf9bc02fb4" providerId="ADAL" clId="{F120E0D1-388B-4C5F-9573-77C78BB1CC60}" dt="2024-02-22T17:01:04.162" v="712" actId="1076"/>
          <ac:spMkLst>
            <pc:docMk/>
            <pc:sldMk cId="2305510136" sldId="273"/>
            <ac:spMk id="2" creationId="{F7EE067C-5081-00BA-1917-CBC287B76232}"/>
          </ac:spMkLst>
        </pc:spChg>
        <pc:spChg chg="mod">
          <ac:chgData name="Nicole Janich" userId="864f7d3b-dd83-48bb-81d4-cabf9bc02fb4" providerId="ADAL" clId="{F120E0D1-388B-4C5F-9573-77C78BB1CC60}" dt="2024-02-22T17:02:18.020" v="722" actId="5793"/>
          <ac:spMkLst>
            <pc:docMk/>
            <pc:sldMk cId="2305510136" sldId="273"/>
            <ac:spMk id="3" creationId="{FA3FBB69-72EA-B458-67C7-6C97357D09B0}"/>
          </ac:spMkLst>
        </pc:spChg>
        <pc:spChg chg="del">
          <ac:chgData name="Nicole Janich" userId="864f7d3b-dd83-48bb-81d4-cabf9bc02fb4" providerId="ADAL" clId="{F120E0D1-388B-4C5F-9573-77C78BB1CC60}" dt="2024-02-06T16:07:20.032" v="261" actId="26606"/>
          <ac:spMkLst>
            <pc:docMk/>
            <pc:sldMk cId="2305510136" sldId="273"/>
            <ac:spMk id="20" creationId="{ACE21B75-E60A-E2CE-1C99-C5129D104078}"/>
          </ac:spMkLst>
        </pc:spChg>
        <pc:spChg chg="del">
          <ac:chgData name="Nicole Janich" userId="864f7d3b-dd83-48bb-81d4-cabf9bc02fb4" providerId="ADAL" clId="{F120E0D1-388B-4C5F-9573-77C78BB1CC60}" dt="2024-02-06T16:07:20.032" v="261" actId="26606"/>
          <ac:spMkLst>
            <pc:docMk/>
            <pc:sldMk cId="2305510136" sldId="273"/>
            <ac:spMk id="26" creationId="{B3C51A45-A1C3-7685-974A-3F0F78B9F329}"/>
          </ac:spMkLst>
        </pc:spChg>
        <pc:spChg chg="del">
          <ac:chgData name="Nicole Janich" userId="864f7d3b-dd83-48bb-81d4-cabf9bc02fb4" providerId="ADAL" clId="{F120E0D1-388B-4C5F-9573-77C78BB1CC60}" dt="2024-02-06T16:07:20.032" v="261" actId="26606"/>
          <ac:spMkLst>
            <pc:docMk/>
            <pc:sldMk cId="2305510136" sldId="273"/>
            <ac:spMk id="28" creationId="{5AC1D923-9A04-D18E-0184-FE3B86CC1AE8}"/>
          </ac:spMkLst>
        </pc:spChg>
        <pc:spChg chg="del">
          <ac:chgData name="Nicole Janich" userId="864f7d3b-dd83-48bb-81d4-cabf9bc02fb4" providerId="ADAL" clId="{F120E0D1-388B-4C5F-9573-77C78BB1CC60}" dt="2024-02-06T16:07:20.032" v="261" actId="26606"/>
          <ac:spMkLst>
            <pc:docMk/>
            <pc:sldMk cId="2305510136" sldId="273"/>
            <ac:spMk id="30" creationId="{F8DE0847-518C-BEEF-C85A-0C3D8D712364}"/>
          </ac:spMkLst>
        </pc:spChg>
        <pc:spChg chg="del">
          <ac:chgData name="Nicole Janich" userId="864f7d3b-dd83-48bb-81d4-cabf9bc02fb4" providerId="ADAL" clId="{F120E0D1-388B-4C5F-9573-77C78BB1CC60}" dt="2024-02-06T16:07:20.032" v="261" actId="26606"/>
          <ac:spMkLst>
            <pc:docMk/>
            <pc:sldMk cId="2305510136" sldId="273"/>
            <ac:spMk id="32" creationId="{997CB386-351B-25BE-307B-02E92FAA1861}"/>
          </ac:spMkLst>
        </pc:spChg>
        <pc:spChg chg="del">
          <ac:chgData name="Nicole Janich" userId="864f7d3b-dd83-48bb-81d4-cabf9bc02fb4" providerId="ADAL" clId="{F120E0D1-388B-4C5F-9573-77C78BB1CC60}" dt="2024-02-06T16:07:20.032" v="261" actId="26606"/>
          <ac:spMkLst>
            <pc:docMk/>
            <pc:sldMk cId="2305510136" sldId="273"/>
            <ac:spMk id="34" creationId="{4C1662CA-CB24-4ED4-C44D-2BC403DD55A2}"/>
          </ac:spMkLst>
        </pc:spChg>
        <pc:spChg chg="del">
          <ac:chgData name="Nicole Janich" userId="864f7d3b-dd83-48bb-81d4-cabf9bc02fb4" providerId="ADAL" clId="{F120E0D1-388B-4C5F-9573-77C78BB1CC60}" dt="2024-02-06T16:07:20.032" v="261" actId="26606"/>
          <ac:spMkLst>
            <pc:docMk/>
            <pc:sldMk cId="2305510136" sldId="273"/>
            <ac:spMk id="36" creationId="{B2C17B07-6C6C-7CF7-E0FF-BD795448D57C}"/>
          </ac:spMkLst>
        </pc:spChg>
        <pc:spChg chg="del">
          <ac:chgData name="Nicole Janich" userId="864f7d3b-dd83-48bb-81d4-cabf9bc02fb4" providerId="ADAL" clId="{F120E0D1-388B-4C5F-9573-77C78BB1CC60}" dt="2024-02-06T16:07:20.032" v="261" actId="26606"/>
          <ac:spMkLst>
            <pc:docMk/>
            <pc:sldMk cId="2305510136" sldId="273"/>
            <ac:spMk id="38" creationId="{F5382A0D-BEE8-2634-B346-DC508FF703F2}"/>
          </ac:spMkLst>
        </pc:spChg>
        <pc:spChg chg="add del">
          <ac:chgData name="Nicole Janich" userId="864f7d3b-dd83-48bb-81d4-cabf9bc02fb4" providerId="ADAL" clId="{F120E0D1-388B-4C5F-9573-77C78BB1CC60}" dt="2024-02-22T16:55:06.069" v="468" actId="26606"/>
          <ac:spMkLst>
            <pc:docMk/>
            <pc:sldMk cId="2305510136" sldId="273"/>
            <ac:spMk id="55" creationId="{DD6BC9EB-F181-48AB-BCA2-3D1DB20D2D87}"/>
          </ac:spMkLst>
        </pc:spChg>
        <pc:spChg chg="add del">
          <ac:chgData name="Nicole Janich" userId="864f7d3b-dd83-48bb-81d4-cabf9bc02fb4" providerId="ADAL" clId="{F120E0D1-388B-4C5F-9573-77C78BB1CC60}" dt="2024-02-22T16:55:06.069" v="468" actId="26606"/>
          <ac:spMkLst>
            <pc:docMk/>
            <pc:sldMk cId="2305510136" sldId="273"/>
            <ac:spMk id="57" creationId="{D33AAA80-39DC-4020-9BFF-0718F35C7661}"/>
          </ac:spMkLst>
        </pc:spChg>
        <pc:spChg chg="add del">
          <ac:chgData name="Nicole Janich" userId="864f7d3b-dd83-48bb-81d4-cabf9bc02fb4" providerId="ADAL" clId="{F120E0D1-388B-4C5F-9573-77C78BB1CC60}" dt="2024-02-22T16:55:06.069" v="468" actId="26606"/>
          <ac:spMkLst>
            <pc:docMk/>
            <pc:sldMk cId="2305510136" sldId="273"/>
            <ac:spMk id="61" creationId="{1177F295-741F-4EFF-B0CA-BE69295ADA07}"/>
          </ac:spMkLst>
        </pc:spChg>
        <pc:spChg chg="add">
          <ac:chgData name="Nicole Janich" userId="864f7d3b-dd83-48bb-81d4-cabf9bc02fb4" providerId="ADAL" clId="{F120E0D1-388B-4C5F-9573-77C78BB1CC60}" dt="2024-02-22T16:55:06.069" v="468" actId="26606"/>
          <ac:spMkLst>
            <pc:docMk/>
            <pc:sldMk cId="2305510136" sldId="273"/>
            <ac:spMk id="80" creationId="{5A7802B6-FF37-40CF-A7E2-6F2A0D9A91EF}"/>
          </ac:spMkLst>
        </pc:spChg>
        <pc:grpChg chg="del">
          <ac:chgData name="Nicole Janich" userId="864f7d3b-dd83-48bb-81d4-cabf9bc02fb4" providerId="ADAL" clId="{F120E0D1-388B-4C5F-9573-77C78BB1CC60}" dt="2024-02-06T16:07:20.032" v="261" actId="26606"/>
          <ac:grpSpMkLst>
            <pc:docMk/>
            <pc:sldMk cId="2305510136" sldId="273"/>
            <ac:grpSpMk id="8" creationId="{ED0120B9-BF3F-48C5-9453-4A5B9954152B}"/>
          </ac:grpSpMkLst>
        </pc:grpChg>
        <pc:grpChg chg="add del">
          <ac:chgData name="Nicole Janich" userId="864f7d3b-dd83-48bb-81d4-cabf9bc02fb4" providerId="ADAL" clId="{F120E0D1-388B-4C5F-9573-77C78BB1CC60}" dt="2024-02-22T16:55:06.069" v="468" actId="26606"/>
          <ac:grpSpMkLst>
            <pc:docMk/>
            <pc:sldMk cId="2305510136" sldId="273"/>
            <ac:grpSpMk id="43" creationId="{28460BD8-AE3F-4AC9-9D0B-717052AA5D3A}"/>
          </ac:grpSpMkLst>
        </pc:grpChg>
        <pc:grpChg chg="add">
          <ac:chgData name="Nicole Janich" userId="864f7d3b-dd83-48bb-81d4-cabf9bc02fb4" providerId="ADAL" clId="{F120E0D1-388B-4C5F-9573-77C78BB1CC60}" dt="2024-02-22T16:55:06.069" v="468" actId="26606"/>
          <ac:grpSpMkLst>
            <pc:docMk/>
            <pc:sldMk cId="2305510136" sldId="273"/>
            <ac:grpSpMk id="68" creationId="{B4DE830A-B531-4A3B-96F6-0ECE88B08555}"/>
          </ac:grpSpMkLst>
        </pc:grpChg>
        <pc:picChg chg="add mod">
          <ac:chgData name="Nicole Janich" userId="864f7d3b-dd83-48bb-81d4-cabf9bc02fb4" providerId="ADAL" clId="{F120E0D1-388B-4C5F-9573-77C78BB1CC60}" dt="2024-02-22T17:00:46.024" v="709" actId="1076"/>
          <ac:picMkLst>
            <pc:docMk/>
            <pc:sldMk cId="2305510136" sldId="273"/>
            <ac:picMk id="65" creationId="{45700046-2FB5-44D9-43D1-0C1C03486C4A}"/>
          </ac:picMkLst>
        </pc:picChg>
        <pc:cxnChg chg="del">
          <ac:chgData name="Nicole Janich" userId="864f7d3b-dd83-48bb-81d4-cabf9bc02fb4" providerId="ADAL" clId="{F120E0D1-388B-4C5F-9573-77C78BB1CC60}" dt="2024-02-06T16:07:20.032" v="261" actId="26606"/>
          <ac:cxnSpMkLst>
            <pc:docMk/>
            <pc:sldMk cId="2305510136" sldId="273"/>
            <ac:cxnSpMk id="22" creationId="{A7FA75D5-0DA2-498C-3A1A-C61EB2031B78}"/>
          </ac:cxnSpMkLst>
        </pc:cxnChg>
        <pc:cxnChg chg="del">
          <ac:chgData name="Nicole Janich" userId="864f7d3b-dd83-48bb-81d4-cabf9bc02fb4" providerId="ADAL" clId="{F120E0D1-388B-4C5F-9573-77C78BB1CC60}" dt="2024-02-06T16:07:20.032" v="261" actId="26606"/>
          <ac:cxnSpMkLst>
            <pc:docMk/>
            <pc:sldMk cId="2305510136" sldId="273"/>
            <ac:cxnSpMk id="24" creationId="{F3C8D095-0454-DBF9-4AF1-27E848A7261C}"/>
          </ac:cxnSpMkLst>
        </pc:cxnChg>
        <pc:cxnChg chg="add del">
          <ac:chgData name="Nicole Janich" userId="864f7d3b-dd83-48bb-81d4-cabf9bc02fb4" providerId="ADAL" clId="{F120E0D1-388B-4C5F-9573-77C78BB1CC60}" dt="2024-02-22T16:55:06.069" v="468" actId="26606"/>
          <ac:cxnSpMkLst>
            <pc:docMk/>
            <pc:sldMk cId="2305510136" sldId="273"/>
            <ac:cxnSpMk id="59" creationId="{C9C5D90B-7EE3-4D26-AB7D-A5A3A6E11203}"/>
          </ac:cxnSpMkLst>
        </pc:cxn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A41131-4746-4140-A45D-F544776A0362}"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6D1D2284-46DE-4985-A452-5B16B5D13363}">
      <dgm:prSet phldrT="[Text]"/>
      <dgm:spPr/>
      <dgm:t>
        <a:bodyPr/>
        <a:lstStyle/>
        <a:p>
          <a:r>
            <a:rPr lang="en-US" dirty="0"/>
            <a:t>Outreach</a:t>
          </a:r>
        </a:p>
      </dgm:t>
    </dgm:pt>
    <dgm:pt modelId="{BB7B5DC4-EC07-430B-9978-4707D222D9E6}" type="parTrans" cxnId="{3A1F54D9-638E-4450-BBC1-14F4C5F325F3}">
      <dgm:prSet/>
      <dgm:spPr/>
      <dgm:t>
        <a:bodyPr/>
        <a:lstStyle/>
        <a:p>
          <a:endParaRPr lang="en-US"/>
        </a:p>
      </dgm:t>
    </dgm:pt>
    <dgm:pt modelId="{7B2A1F9C-4B9F-4A11-AA40-AF0FDF630B3B}" type="sibTrans" cxnId="{3A1F54D9-638E-4450-BBC1-14F4C5F325F3}">
      <dgm:prSet/>
      <dgm:spPr/>
      <dgm:t>
        <a:bodyPr/>
        <a:lstStyle/>
        <a:p>
          <a:endParaRPr lang="en-US"/>
        </a:p>
      </dgm:t>
    </dgm:pt>
    <dgm:pt modelId="{20756794-AA48-4D78-9A6D-6BB833693CC8}">
      <dgm:prSet phldrT="[Text]"/>
      <dgm:spPr/>
      <dgm:t>
        <a:bodyPr/>
        <a:lstStyle/>
        <a:p>
          <a:r>
            <a:rPr lang="en-US" dirty="0"/>
            <a:t>VI-SPDAT</a:t>
          </a:r>
        </a:p>
      </dgm:t>
    </dgm:pt>
    <dgm:pt modelId="{1860C46A-3D9C-4309-A21B-2EA59103F060}" type="parTrans" cxnId="{555130E3-0647-485F-A1C2-6EA209E7E883}">
      <dgm:prSet/>
      <dgm:spPr/>
      <dgm:t>
        <a:bodyPr/>
        <a:lstStyle/>
        <a:p>
          <a:endParaRPr lang="en-US"/>
        </a:p>
      </dgm:t>
    </dgm:pt>
    <dgm:pt modelId="{498D0C22-398D-4C86-B63E-925760FECC33}" type="sibTrans" cxnId="{555130E3-0647-485F-A1C2-6EA209E7E883}">
      <dgm:prSet/>
      <dgm:spPr/>
      <dgm:t>
        <a:bodyPr/>
        <a:lstStyle/>
        <a:p>
          <a:endParaRPr lang="en-US"/>
        </a:p>
      </dgm:t>
    </dgm:pt>
    <dgm:pt modelId="{EA67AAA5-E563-4FAB-A5A9-71743C600EA6}">
      <dgm:prSet phldrT="[Text]"/>
      <dgm:spPr/>
      <dgm:t>
        <a:bodyPr/>
        <a:lstStyle/>
        <a:p>
          <a:r>
            <a:rPr lang="en-US" dirty="0"/>
            <a:t>Enroll in SHP</a:t>
          </a:r>
        </a:p>
      </dgm:t>
    </dgm:pt>
    <dgm:pt modelId="{DB8A1C49-F887-4318-B525-6A1F2C39520E}" type="parTrans" cxnId="{480BE0AF-3CE8-4D0F-939F-A51D3C15CF62}">
      <dgm:prSet/>
      <dgm:spPr/>
      <dgm:t>
        <a:bodyPr/>
        <a:lstStyle/>
        <a:p>
          <a:endParaRPr lang="en-US"/>
        </a:p>
      </dgm:t>
    </dgm:pt>
    <dgm:pt modelId="{DD6347D8-9E48-493C-B079-E29797362CAA}" type="sibTrans" cxnId="{480BE0AF-3CE8-4D0F-939F-A51D3C15CF62}">
      <dgm:prSet/>
      <dgm:spPr/>
      <dgm:t>
        <a:bodyPr/>
        <a:lstStyle/>
        <a:p>
          <a:endParaRPr lang="en-US"/>
        </a:p>
      </dgm:t>
    </dgm:pt>
    <dgm:pt modelId="{E643EEE5-A473-4330-832F-8064F29CB13C}">
      <dgm:prSet/>
      <dgm:spPr/>
      <dgm:t>
        <a:bodyPr/>
        <a:lstStyle/>
        <a:p>
          <a:r>
            <a:rPr lang="en-US" dirty="0"/>
            <a:t>Services</a:t>
          </a:r>
        </a:p>
      </dgm:t>
    </dgm:pt>
    <dgm:pt modelId="{52913E49-04E7-4BE9-BB85-10BF6B2BFD34}" type="parTrans" cxnId="{4EB74007-7F12-48D0-A2CA-3CE71F4CEF1B}">
      <dgm:prSet/>
      <dgm:spPr/>
      <dgm:t>
        <a:bodyPr/>
        <a:lstStyle/>
        <a:p>
          <a:endParaRPr lang="en-US"/>
        </a:p>
      </dgm:t>
    </dgm:pt>
    <dgm:pt modelId="{9CA883A9-1705-45E4-B31A-FC3465274403}" type="sibTrans" cxnId="{4EB74007-7F12-48D0-A2CA-3CE71F4CEF1B}">
      <dgm:prSet/>
      <dgm:spPr/>
      <dgm:t>
        <a:bodyPr/>
        <a:lstStyle/>
        <a:p>
          <a:endParaRPr lang="en-US"/>
        </a:p>
      </dgm:t>
    </dgm:pt>
    <dgm:pt modelId="{45D6C7DD-BA68-48ED-AF6F-44BAAA9B5C6F}">
      <dgm:prSet/>
      <dgm:spPr/>
      <dgm:t>
        <a:bodyPr/>
        <a:lstStyle/>
        <a:p>
          <a:r>
            <a:rPr lang="en-US" dirty="0"/>
            <a:t>Move into Permanent Housing</a:t>
          </a:r>
        </a:p>
      </dgm:t>
    </dgm:pt>
    <dgm:pt modelId="{E58E9087-C2AE-4AE1-986D-580764AFA7BF}" type="parTrans" cxnId="{3FD4D677-60B7-412A-959A-A8D9A21A740B}">
      <dgm:prSet/>
      <dgm:spPr/>
      <dgm:t>
        <a:bodyPr/>
        <a:lstStyle/>
        <a:p>
          <a:endParaRPr lang="en-US"/>
        </a:p>
      </dgm:t>
    </dgm:pt>
    <dgm:pt modelId="{2B197BB8-BB0C-441A-B8D5-F505966D4F25}" type="sibTrans" cxnId="{3FD4D677-60B7-412A-959A-A8D9A21A740B}">
      <dgm:prSet/>
      <dgm:spPr/>
      <dgm:t>
        <a:bodyPr/>
        <a:lstStyle/>
        <a:p>
          <a:endParaRPr lang="en-US"/>
        </a:p>
      </dgm:t>
    </dgm:pt>
    <dgm:pt modelId="{92DE6115-30D2-4A13-8E2B-3DF6D5116FAB}" type="pres">
      <dgm:prSet presAssocID="{0CA41131-4746-4140-A45D-F544776A0362}" presName="rootnode" presStyleCnt="0">
        <dgm:presLayoutVars>
          <dgm:chMax/>
          <dgm:chPref/>
          <dgm:dir/>
          <dgm:animLvl val="lvl"/>
        </dgm:presLayoutVars>
      </dgm:prSet>
      <dgm:spPr/>
    </dgm:pt>
    <dgm:pt modelId="{FCBEC2E1-486F-4EF9-BA7A-B58854BFB4FE}" type="pres">
      <dgm:prSet presAssocID="{6D1D2284-46DE-4985-A452-5B16B5D13363}" presName="composite" presStyleCnt="0"/>
      <dgm:spPr/>
    </dgm:pt>
    <dgm:pt modelId="{A061F842-1DEF-4160-9E18-AAA9D6BC902A}" type="pres">
      <dgm:prSet presAssocID="{6D1D2284-46DE-4985-A452-5B16B5D13363}" presName="LShape" presStyleLbl="alignNode1" presStyleIdx="0" presStyleCnt="9"/>
      <dgm:spPr/>
    </dgm:pt>
    <dgm:pt modelId="{9CDC4538-C2E8-4594-893E-FC971FFC7B66}" type="pres">
      <dgm:prSet presAssocID="{6D1D2284-46DE-4985-A452-5B16B5D13363}" presName="ParentText" presStyleLbl="revTx" presStyleIdx="0" presStyleCnt="5">
        <dgm:presLayoutVars>
          <dgm:chMax val="0"/>
          <dgm:chPref val="0"/>
          <dgm:bulletEnabled val="1"/>
        </dgm:presLayoutVars>
      </dgm:prSet>
      <dgm:spPr/>
    </dgm:pt>
    <dgm:pt modelId="{07CAA180-B7DD-473E-8C2B-AB70F2154DAC}" type="pres">
      <dgm:prSet presAssocID="{6D1D2284-46DE-4985-A452-5B16B5D13363}" presName="Triangle" presStyleLbl="alignNode1" presStyleIdx="1" presStyleCnt="9"/>
      <dgm:spPr/>
    </dgm:pt>
    <dgm:pt modelId="{A0984962-7197-4BDD-A0DF-56823F39E3CB}" type="pres">
      <dgm:prSet presAssocID="{7B2A1F9C-4B9F-4A11-AA40-AF0FDF630B3B}" presName="sibTrans" presStyleCnt="0"/>
      <dgm:spPr/>
    </dgm:pt>
    <dgm:pt modelId="{F6724BED-526B-4036-BDD4-48E3E1731D20}" type="pres">
      <dgm:prSet presAssocID="{7B2A1F9C-4B9F-4A11-AA40-AF0FDF630B3B}" presName="space" presStyleCnt="0"/>
      <dgm:spPr/>
    </dgm:pt>
    <dgm:pt modelId="{FC3FD59E-5B29-4948-BDFC-74FA8F162639}" type="pres">
      <dgm:prSet presAssocID="{20756794-AA48-4D78-9A6D-6BB833693CC8}" presName="composite" presStyleCnt="0"/>
      <dgm:spPr/>
    </dgm:pt>
    <dgm:pt modelId="{836B56EF-A27E-4C09-BB01-E83EE19A3E81}" type="pres">
      <dgm:prSet presAssocID="{20756794-AA48-4D78-9A6D-6BB833693CC8}" presName="LShape" presStyleLbl="alignNode1" presStyleIdx="2" presStyleCnt="9"/>
      <dgm:spPr/>
    </dgm:pt>
    <dgm:pt modelId="{EAECE0E8-FE59-4E8D-B821-6B5071853BD8}" type="pres">
      <dgm:prSet presAssocID="{20756794-AA48-4D78-9A6D-6BB833693CC8}" presName="ParentText" presStyleLbl="revTx" presStyleIdx="1" presStyleCnt="5">
        <dgm:presLayoutVars>
          <dgm:chMax val="0"/>
          <dgm:chPref val="0"/>
          <dgm:bulletEnabled val="1"/>
        </dgm:presLayoutVars>
      </dgm:prSet>
      <dgm:spPr/>
    </dgm:pt>
    <dgm:pt modelId="{D392DB9B-03A5-497A-A4D1-83AC23AF6E78}" type="pres">
      <dgm:prSet presAssocID="{20756794-AA48-4D78-9A6D-6BB833693CC8}" presName="Triangle" presStyleLbl="alignNode1" presStyleIdx="3" presStyleCnt="9"/>
      <dgm:spPr/>
    </dgm:pt>
    <dgm:pt modelId="{F7397E5A-F685-470C-9E88-E0B12309468E}" type="pres">
      <dgm:prSet presAssocID="{498D0C22-398D-4C86-B63E-925760FECC33}" presName="sibTrans" presStyleCnt="0"/>
      <dgm:spPr/>
    </dgm:pt>
    <dgm:pt modelId="{3B1B1570-24DD-436E-B927-C5CFB2BA0D78}" type="pres">
      <dgm:prSet presAssocID="{498D0C22-398D-4C86-B63E-925760FECC33}" presName="space" presStyleCnt="0"/>
      <dgm:spPr/>
    </dgm:pt>
    <dgm:pt modelId="{41178DC6-35F8-4224-A386-ACF78C69F460}" type="pres">
      <dgm:prSet presAssocID="{EA67AAA5-E563-4FAB-A5A9-71743C600EA6}" presName="composite" presStyleCnt="0"/>
      <dgm:spPr/>
    </dgm:pt>
    <dgm:pt modelId="{E05772CA-B1C2-4C0C-A5D3-D1AB87D3EE36}" type="pres">
      <dgm:prSet presAssocID="{EA67AAA5-E563-4FAB-A5A9-71743C600EA6}" presName="LShape" presStyleLbl="alignNode1" presStyleIdx="4" presStyleCnt="9"/>
      <dgm:spPr/>
    </dgm:pt>
    <dgm:pt modelId="{48ADB304-28AB-484E-9C19-0E9F85044C6F}" type="pres">
      <dgm:prSet presAssocID="{EA67AAA5-E563-4FAB-A5A9-71743C600EA6}" presName="ParentText" presStyleLbl="revTx" presStyleIdx="2" presStyleCnt="5">
        <dgm:presLayoutVars>
          <dgm:chMax val="0"/>
          <dgm:chPref val="0"/>
          <dgm:bulletEnabled val="1"/>
        </dgm:presLayoutVars>
      </dgm:prSet>
      <dgm:spPr/>
    </dgm:pt>
    <dgm:pt modelId="{4631915E-A8C6-4B69-8101-5BB25BAC3AA5}" type="pres">
      <dgm:prSet presAssocID="{EA67AAA5-E563-4FAB-A5A9-71743C600EA6}" presName="Triangle" presStyleLbl="alignNode1" presStyleIdx="5" presStyleCnt="9"/>
      <dgm:spPr/>
    </dgm:pt>
    <dgm:pt modelId="{F6ED7322-3B6E-44FF-A93D-87765591AF04}" type="pres">
      <dgm:prSet presAssocID="{DD6347D8-9E48-493C-B079-E29797362CAA}" presName="sibTrans" presStyleCnt="0"/>
      <dgm:spPr/>
    </dgm:pt>
    <dgm:pt modelId="{BA2E8AE2-F041-4337-B4B0-264A62E4A503}" type="pres">
      <dgm:prSet presAssocID="{DD6347D8-9E48-493C-B079-E29797362CAA}" presName="space" presStyleCnt="0"/>
      <dgm:spPr/>
    </dgm:pt>
    <dgm:pt modelId="{D3B6F0EB-0FC4-4A51-A156-07B5290168D2}" type="pres">
      <dgm:prSet presAssocID="{E643EEE5-A473-4330-832F-8064F29CB13C}" presName="composite" presStyleCnt="0"/>
      <dgm:spPr/>
    </dgm:pt>
    <dgm:pt modelId="{E54D6AA3-F641-40A4-B0B6-5DEF3AF50711}" type="pres">
      <dgm:prSet presAssocID="{E643EEE5-A473-4330-832F-8064F29CB13C}" presName="LShape" presStyleLbl="alignNode1" presStyleIdx="6" presStyleCnt="9"/>
      <dgm:spPr/>
    </dgm:pt>
    <dgm:pt modelId="{CD77BE11-DCFD-468D-903B-D712A69EAB11}" type="pres">
      <dgm:prSet presAssocID="{E643EEE5-A473-4330-832F-8064F29CB13C}" presName="ParentText" presStyleLbl="revTx" presStyleIdx="3" presStyleCnt="5">
        <dgm:presLayoutVars>
          <dgm:chMax val="0"/>
          <dgm:chPref val="0"/>
          <dgm:bulletEnabled val="1"/>
        </dgm:presLayoutVars>
      </dgm:prSet>
      <dgm:spPr/>
    </dgm:pt>
    <dgm:pt modelId="{7C0AE51C-8DD9-43AE-83FA-FF5C63EEC091}" type="pres">
      <dgm:prSet presAssocID="{E643EEE5-A473-4330-832F-8064F29CB13C}" presName="Triangle" presStyleLbl="alignNode1" presStyleIdx="7" presStyleCnt="9"/>
      <dgm:spPr/>
    </dgm:pt>
    <dgm:pt modelId="{D056A720-FBEA-4206-9FE1-7F76B250A8D9}" type="pres">
      <dgm:prSet presAssocID="{9CA883A9-1705-45E4-B31A-FC3465274403}" presName="sibTrans" presStyleCnt="0"/>
      <dgm:spPr/>
    </dgm:pt>
    <dgm:pt modelId="{562D7A7D-9151-434F-B8ED-A787989BF450}" type="pres">
      <dgm:prSet presAssocID="{9CA883A9-1705-45E4-B31A-FC3465274403}" presName="space" presStyleCnt="0"/>
      <dgm:spPr/>
    </dgm:pt>
    <dgm:pt modelId="{F7B789BD-0DAD-4596-8274-B826CEBCCEC8}" type="pres">
      <dgm:prSet presAssocID="{45D6C7DD-BA68-48ED-AF6F-44BAAA9B5C6F}" presName="composite" presStyleCnt="0"/>
      <dgm:spPr/>
    </dgm:pt>
    <dgm:pt modelId="{F6145EB3-CF8F-4AD7-82D0-3B2E213B7A93}" type="pres">
      <dgm:prSet presAssocID="{45D6C7DD-BA68-48ED-AF6F-44BAAA9B5C6F}" presName="LShape" presStyleLbl="alignNode1" presStyleIdx="8" presStyleCnt="9"/>
      <dgm:spPr/>
    </dgm:pt>
    <dgm:pt modelId="{8556B42F-4EC5-4F47-B353-B8654505DDD9}" type="pres">
      <dgm:prSet presAssocID="{45D6C7DD-BA68-48ED-AF6F-44BAAA9B5C6F}" presName="ParentText" presStyleLbl="revTx" presStyleIdx="4" presStyleCnt="5">
        <dgm:presLayoutVars>
          <dgm:chMax val="0"/>
          <dgm:chPref val="0"/>
          <dgm:bulletEnabled val="1"/>
        </dgm:presLayoutVars>
      </dgm:prSet>
      <dgm:spPr/>
    </dgm:pt>
  </dgm:ptLst>
  <dgm:cxnLst>
    <dgm:cxn modelId="{4EB74007-7F12-48D0-A2CA-3CE71F4CEF1B}" srcId="{0CA41131-4746-4140-A45D-F544776A0362}" destId="{E643EEE5-A473-4330-832F-8064F29CB13C}" srcOrd="3" destOrd="0" parTransId="{52913E49-04E7-4BE9-BB85-10BF6B2BFD34}" sibTransId="{9CA883A9-1705-45E4-B31A-FC3465274403}"/>
    <dgm:cxn modelId="{704E9E41-4F39-4791-BE08-46D80223FDF5}" type="presOf" srcId="{EA67AAA5-E563-4FAB-A5A9-71743C600EA6}" destId="{48ADB304-28AB-484E-9C19-0E9F85044C6F}" srcOrd="0" destOrd="0" presId="urn:microsoft.com/office/officeart/2009/3/layout/StepUpProcess"/>
    <dgm:cxn modelId="{F2DDFA4F-6B31-4097-83B2-033F51BE2415}" type="presOf" srcId="{6D1D2284-46DE-4985-A452-5B16B5D13363}" destId="{9CDC4538-C2E8-4594-893E-FC971FFC7B66}" srcOrd="0" destOrd="0" presId="urn:microsoft.com/office/officeart/2009/3/layout/StepUpProcess"/>
    <dgm:cxn modelId="{875C1370-81CD-46D9-B4A9-707F54403A25}" type="presOf" srcId="{E643EEE5-A473-4330-832F-8064F29CB13C}" destId="{CD77BE11-DCFD-468D-903B-D712A69EAB11}" srcOrd="0" destOrd="0" presId="urn:microsoft.com/office/officeart/2009/3/layout/StepUpProcess"/>
    <dgm:cxn modelId="{3FD4D677-60B7-412A-959A-A8D9A21A740B}" srcId="{0CA41131-4746-4140-A45D-F544776A0362}" destId="{45D6C7DD-BA68-48ED-AF6F-44BAAA9B5C6F}" srcOrd="4" destOrd="0" parTransId="{E58E9087-C2AE-4AE1-986D-580764AFA7BF}" sibTransId="{2B197BB8-BB0C-441A-B8D5-F505966D4F25}"/>
    <dgm:cxn modelId="{9D10A9A6-8068-4248-80D1-B81938B32DB9}" type="presOf" srcId="{0CA41131-4746-4140-A45D-F544776A0362}" destId="{92DE6115-30D2-4A13-8E2B-3DF6D5116FAB}" srcOrd="0" destOrd="0" presId="urn:microsoft.com/office/officeart/2009/3/layout/StepUpProcess"/>
    <dgm:cxn modelId="{480BE0AF-3CE8-4D0F-939F-A51D3C15CF62}" srcId="{0CA41131-4746-4140-A45D-F544776A0362}" destId="{EA67AAA5-E563-4FAB-A5A9-71743C600EA6}" srcOrd="2" destOrd="0" parTransId="{DB8A1C49-F887-4318-B525-6A1F2C39520E}" sibTransId="{DD6347D8-9E48-493C-B079-E29797362CAA}"/>
    <dgm:cxn modelId="{836F68BF-DB84-4852-8546-20A1BE5AF173}" type="presOf" srcId="{20756794-AA48-4D78-9A6D-6BB833693CC8}" destId="{EAECE0E8-FE59-4E8D-B821-6B5071853BD8}" srcOrd="0" destOrd="0" presId="urn:microsoft.com/office/officeart/2009/3/layout/StepUpProcess"/>
    <dgm:cxn modelId="{F92C3CCA-95F1-4191-AAA6-B165BE0E2365}" type="presOf" srcId="{45D6C7DD-BA68-48ED-AF6F-44BAAA9B5C6F}" destId="{8556B42F-4EC5-4F47-B353-B8654505DDD9}" srcOrd="0" destOrd="0" presId="urn:microsoft.com/office/officeart/2009/3/layout/StepUpProcess"/>
    <dgm:cxn modelId="{3A1F54D9-638E-4450-BBC1-14F4C5F325F3}" srcId="{0CA41131-4746-4140-A45D-F544776A0362}" destId="{6D1D2284-46DE-4985-A452-5B16B5D13363}" srcOrd="0" destOrd="0" parTransId="{BB7B5DC4-EC07-430B-9978-4707D222D9E6}" sibTransId="{7B2A1F9C-4B9F-4A11-AA40-AF0FDF630B3B}"/>
    <dgm:cxn modelId="{555130E3-0647-485F-A1C2-6EA209E7E883}" srcId="{0CA41131-4746-4140-A45D-F544776A0362}" destId="{20756794-AA48-4D78-9A6D-6BB833693CC8}" srcOrd="1" destOrd="0" parTransId="{1860C46A-3D9C-4309-A21B-2EA59103F060}" sibTransId="{498D0C22-398D-4C86-B63E-925760FECC33}"/>
    <dgm:cxn modelId="{57597C54-E716-42BD-9D99-BD37886B5D08}" type="presParOf" srcId="{92DE6115-30D2-4A13-8E2B-3DF6D5116FAB}" destId="{FCBEC2E1-486F-4EF9-BA7A-B58854BFB4FE}" srcOrd="0" destOrd="0" presId="urn:microsoft.com/office/officeart/2009/3/layout/StepUpProcess"/>
    <dgm:cxn modelId="{879E05C7-4EE0-4377-9254-7EDD69929298}" type="presParOf" srcId="{FCBEC2E1-486F-4EF9-BA7A-B58854BFB4FE}" destId="{A061F842-1DEF-4160-9E18-AAA9D6BC902A}" srcOrd="0" destOrd="0" presId="urn:microsoft.com/office/officeart/2009/3/layout/StepUpProcess"/>
    <dgm:cxn modelId="{A65BA4BA-8132-451B-ABEF-ABBA5E8197ED}" type="presParOf" srcId="{FCBEC2E1-486F-4EF9-BA7A-B58854BFB4FE}" destId="{9CDC4538-C2E8-4594-893E-FC971FFC7B66}" srcOrd="1" destOrd="0" presId="urn:microsoft.com/office/officeart/2009/3/layout/StepUpProcess"/>
    <dgm:cxn modelId="{9CD9E8CC-F727-4FBC-A5B3-D8DB83CC6CF0}" type="presParOf" srcId="{FCBEC2E1-486F-4EF9-BA7A-B58854BFB4FE}" destId="{07CAA180-B7DD-473E-8C2B-AB70F2154DAC}" srcOrd="2" destOrd="0" presId="urn:microsoft.com/office/officeart/2009/3/layout/StepUpProcess"/>
    <dgm:cxn modelId="{16C81373-A98C-41D7-A808-083EE9B41EF6}" type="presParOf" srcId="{92DE6115-30D2-4A13-8E2B-3DF6D5116FAB}" destId="{A0984962-7197-4BDD-A0DF-56823F39E3CB}" srcOrd="1" destOrd="0" presId="urn:microsoft.com/office/officeart/2009/3/layout/StepUpProcess"/>
    <dgm:cxn modelId="{4BA0CA27-C83A-4253-B30E-6FE2BB0E941A}" type="presParOf" srcId="{A0984962-7197-4BDD-A0DF-56823F39E3CB}" destId="{F6724BED-526B-4036-BDD4-48E3E1731D20}" srcOrd="0" destOrd="0" presId="urn:microsoft.com/office/officeart/2009/3/layout/StepUpProcess"/>
    <dgm:cxn modelId="{733B9360-EF94-486C-BE20-2D16D787316E}" type="presParOf" srcId="{92DE6115-30D2-4A13-8E2B-3DF6D5116FAB}" destId="{FC3FD59E-5B29-4948-BDFC-74FA8F162639}" srcOrd="2" destOrd="0" presId="urn:microsoft.com/office/officeart/2009/3/layout/StepUpProcess"/>
    <dgm:cxn modelId="{9AEEE29B-8E0B-4E70-BBFD-86ECCBDF0BFA}" type="presParOf" srcId="{FC3FD59E-5B29-4948-BDFC-74FA8F162639}" destId="{836B56EF-A27E-4C09-BB01-E83EE19A3E81}" srcOrd="0" destOrd="0" presId="urn:microsoft.com/office/officeart/2009/3/layout/StepUpProcess"/>
    <dgm:cxn modelId="{79AC7460-12FD-4B97-8E2B-1C8F524493D4}" type="presParOf" srcId="{FC3FD59E-5B29-4948-BDFC-74FA8F162639}" destId="{EAECE0E8-FE59-4E8D-B821-6B5071853BD8}" srcOrd="1" destOrd="0" presId="urn:microsoft.com/office/officeart/2009/3/layout/StepUpProcess"/>
    <dgm:cxn modelId="{B18B061F-C486-44E1-B40A-E25EE5A0E55E}" type="presParOf" srcId="{FC3FD59E-5B29-4948-BDFC-74FA8F162639}" destId="{D392DB9B-03A5-497A-A4D1-83AC23AF6E78}" srcOrd="2" destOrd="0" presId="urn:microsoft.com/office/officeart/2009/3/layout/StepUpProcess"/>
    <dgm:cxn modelId="{1D0E075B-4BC3-4B0E-916A-39A9AC226C94}" type="presParOf" srcId="{92DE6115-30D2-4A13-8E2B-3DF6D5116FAB}" destId="{F7397E5A-F685-470C-9E88-E0B12309468E}" srcOrd="3" destOrd="0" presId="urn:microsoft.com/office/officeart/2009/3/layout/StepUpProcess"/>
    <dgm:cxn modelId="{C48CE903-1A06-4479-BAF9-C6785DC55E55}" type="presParOf" srcId="{F7397E5A-F685-470C-9E88-E0B12309468E}" destId="{3B1B1570-24DD-436E-B927-C5CFB2BA0D78}" srcOrd="0" destOrd="0" presId="urn:microsoft.com/office/officeart/2009/3/layout/StepUpProcess"/>
    <dgm:cxn modelId="{BC054651-0B82-48C5-BCC5-1EBE95EFD1A4}" type="presParOf" srcId="{92DE6115-30D2-4A13-8E2B-3DF6D5116FAB}" destId="{41178DC6-35F8-4224-A386-ACF78C69F460}" srcOrd="4" destOrd="0" presId="urn:microsoft.com/office/officeart/2009/3/layout/StepUpProcess"/>
    <dgm:cxn modelId="{F99BBC22-0407-449E-B75F-5E6F96A0DE3C}" type="presParOf" srcId="{41178DC6-35F8-4224-A386-ACF78C69F460}" destId="{E05772CA-B1C2-4C0C-A5D3-D1AB87D3EE36}" srcOrd="0" destOrd="0" presId="urn:microsoft.com/office/officeart/2009/3/layout/StepUpProcess"/>
    <dgm:cxn modelId="{007313B1-4ADD-42E5-9030-5D8F7773D2F3}" type="presParOf" srcId="{41178DC6-35F8-4224-A386-ACF78C69F460}" destId="{48ADB304-28AB-484E-9C19-0E9F85044C6F}" srcOrd="1" destOrd="0" presId="urn:microsoft.com/office/officeart/2009/3/layout/StepUpProcess"/>
    <dgm:cxn modelId="{F72CCBD8-A2E0-4762-9F7E-A46A9B03A24B}" type="presParOf" srcId="{41178DC6-35F8-4224-A386-ACF78C69F460}" destId="{4631915E-A8C6-4B69-8101-5BB25BAC3AA5}" srcOrd="2" destOrd="0" presId="urn:microsoft.com/office/officeart/2009/3/layout/StepUpProcess"/>
    <dgm:cxn modelId="{11FB6480-491D-4C6C-AD3B-2A0B12E9D94E}" type="presParOf" srcId="{92DE6115-30D2-4A13-8E2B-3DF6D5116FAB}" destId="{F6ED7322-3B6E-44FF-A93D-87765591AF04}" srcOrd="5" destOrd="0" presId="urn:microsoft.com/office/officeart/2009/3/layout/StepUpProcess"/>
    <dgm:cxn modelId="{8C3DB331-6CA9-42F0-85CF-2EC7DD442502}" type="presParOf" srcId="{F6ED7322-3B6E-44FF-A93D-87765591AF04}" destId="{BA2E8AE2-F041-4337-B4B0-264A62E4A503}" srcOrd="0" destOrd="0" presId="urn:microsoft.com/office/officeart/2009/3/layout/StepUpProcess"/>
    <dgm:cxn modelId="{19A11F07-F47B-4DE9-835B-6254C3534FC7}" type="presParOf" srcId="{92DE6115-30D2-4A13-8E2B-3DF6D5116FAB}" destId="{D3B6F0EB-0FC4-4A51-A156-07B5290168D2}" srcOrd="6" destOrd="0" presId="urn:microsoft.com/office/officeart/2009/3/layout/StepUpProcess"/>
    <dgm:cxn modelId="{95F451A6-3755-4D2F-90B5-447614CA80FF}" type="presParOf" srcId="{D3B6F0EB-0FC4-4A51-A156-07B5290168D2}" destId="{E54D6AA3-F641-40A4-B0B6-5DEF3AF50711}" srcOrd="0" destOrd="0" presId="urn:microsoft.com/office/officeart/2009/3/layout/StepUpProcess"/>
    <dgm:cxn modelId="{89B226E3-B92F-44F8-9AA6-79A5B6EFD8DF}" type="presParOf" srcId="{D3B6F0EB-0FC4-4A51-A156-07B5290168D2}" destId="{CD77BE11-DCFD-468D-903B-D712A69EAB11}" srcOrd="1" destOrd="0" presId="urn:microsoft.com/office/officeart/2009/3/layout/StepUpProcess"/>
    <dgm:cxn modelId="{17331B85-23BA-40DD-8FA8-57FC0A313726}" type="presParOf" srcId="{D3B6F0EB-0FC4-4A51-A156-07B5290168D2}" destId="{7C0AE51C-8DD9-43AE-83FA-FF5C63EEC091}" srcOrd="2" destOrd="0" presId="urn:microsoft.com/office/officeart/2009/3/layout/StepUpProcess"/>
    <dgm:cxn modelId="{CD7D2027-F450-4514-9757-350B9D2418D9}" type="presParOf" srcId="{92DE6115-30D2-4A13-8E2B-3DF6D5116FAB}" destId="{D056A720-FBEA-4206-9FE1-7F76B250A8D9}" srcOrd="7" destOrd="0" presId="urn:microsoft.com/office/officeart/2009/3/layout/StepUpProcess"/>
    <dgm:cxn modelId="{C3B5E5A5-2D3F-4F4F-BB5E-A2371AF7A2A7}" type="presParOf" srcId="{D056A720-FBEA-4206-9FE1-7F76B250A8D9}" destId="{562D7A7D-9151-434F-B8ED-A787989BF450}" srcOrd="0" destOrd="0" presId="urn:microsoft.com/office/officeart/2009/3/layout/StepUpProcess"/>
    <dgm:cxn modelId="{FA09CCFE-F2AC-404C-9A4B-D84EFC2C6ACB}" type="presParOf" srcId="{92DE6115-30D2-4A13-8E2B-3DF6D5116FAB}" destId="{F7B789BD-0DAD-4596-8274-B826CEBCCEC8}" srcOrd="8" destOrd="0" presId="urn:microsoft.com/office/officeart/2009/3/layout/StepUpProcess"/>
    <dgm:cxn modelId="{EA2E155B-54CD-4184-A054-62E1C9F7EAAE}" type="presParOf" srcId="{F7B789BD-0DAD-4596-8274-B826CEBCCEC8}" destId="{F6145EB3-CF8F-4AD7-82D0-3B2E213B7A93}" srcOrd="0" destOrd="0" presId="urn:microsoft.com/office/officeart/2009/3/layout/StepUpProcess"/>
    <dgm:cxn modelId="{470B9E88-46C6-4057-92B0-F78B486B2747}" type="presParOf" srcId="{F7B789BD-0DAD-4596-8274-B826CEBCCEC8}" destId="{8556B42F-4EC5-4F47-B353-B8654505DDD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868FBA-0153-41C2-B33A-8FF58224CE1A}"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1AA5E76-9314-47FA-911D-DE07378CEA44}">
      <dgm:prSet custT="1"/>
      <dgm:spPr/>
      <dgm:t>
        <a:bodyPr/>
        <a:lstStyle/>
        <a:p>
          <a:pPr>
            <a:lnSpc>
              <a:spcPct val="100000"/>
            </a:lnSpc>
            <a:defRPr b="1"/>
          </a:pPr>
          <a:r>
            <a:rPr lang="en-US" sz="2000" dirty="0"/>
            <a:t>Trustworthiness</a:t>
          </a:r>
        </a:p>
      </dgm:t>
    </dgm:pt>
    <dgm:pt modelId="{2F0296D5-1130-4F00-8957-CCBDFBCE3FF7}" type="parTrans" cxnId="{06681F8E-1B83-490B-9B3A-3B314C9632EF}">
      <dgm:prSet/>
      <dgm:spPr/>
      <dgm:t>
        <a:bodyPr/>
        <a:lstStyle/>
        <a:p>
          <a:endParaRPr lang="en-US"/>
        </a:p>
      </dgm:t>
    </dgm:pt>
    <dgm:pt modelId="{E7FD5597-1E8A-4C03-A7A3-ADB60A7D937A}" type="sibTrans" cxnId="{06681F8E-1B83-490B-9B3A-3B314C9632EF}">
      <dgm:prSet/>
      <dgm:spPr/>
      <dgm:t>
        <a:bodyPr/>
        <a:lstStyle/>
        <a:p>
          <a:endParaRPr lang="en-US"/>
        </a:p>
      </dgm:t>
    </dgm:pt>
    <dgm:pt modelId="{5F50CC3F-2800-4C6E-8E64-A08AF5D85BA8}">
      <dgm:prSet custT="1"/>
      <dgm:spPr/>
      <dgm:t>
        <a:bodyPr/>
        <a:lstStyle/>
        <a:p>
          <a:pPr>
            <a:lnSpc>
              <a:spcPct val="100000"/>
            </a:lnSpc>
          </a:pPr>
          <a:r>
            <a:rPr lang="en-US" sz="1600" dirty="0"/>
            <a:t>A key to building trusting relationships in the community is follow up. Those who are unsheltered have had many promises made to them which never come to fruition.</a:t>
          </a:r>
        </a:p>
      </dgm:t>
    </dgm:pt>
    <dgm:pt modelId="{5EF38FB6-B380-4F04-B142-1A6339355113}" type="parTrans" cxnId="{A11BCEA9-5B73-41C4-843A-3ACB13A51971}">
      <dgm:prSet/>
      <dgm:spPr/>
      <dgm:t>
        <a:bodyPr/>
        <a:lstStyle/>
        <a:p>
          <a:endParaRPr lang="en-US"/>
        </a:p>
      </dgm:t>
    </dgm:pt>
    <dgm:pt modelId="{46309CE5-17DB-4A5E-8BC6-19C22E93D6CB}" type="sibTrans" cxnId="{A11BCEA9-5B73-41C4-843A-3ACB13A51971}">
      <dgm:prSet/>
      <dgm:spPr/>
      <dgm:t>
        <a:bodyPr/>
        <a:lstStyle/>
        <a:p>
          <a:endParaRPr lang="en-US"/>
        </a:p>
      </dgm:t>
    </dgm:pt>
    <dgm:pt modelId="{EF051E6C-4B6A-479C-9B0E-D6E9B1DE350D}">
      <dgm:prSet custT="1"/>
      <dgm:spPr/>
      <dgm:t>
        <a:bodyPr/>
        <a:lstStyle/>
        <a:p>
          <a:pPr>
            <a:lnSpc>
              <a:spcPct val="100000"/>
            </a:lnSpc>
            <a:defRPr b="1"/>
          </a:pPr>
          <a:r>
            <a:rPr lang="en-US" sz="2000" dirty="0"/>
            <a:t>Client-centered approach</a:t>
          </a:r>
        </a:p>
      </dgm:t>
    </dgm:pt>
    <dgm:pt modelId="{CB71C9DE-829A-4172-84C6-C2AF70E0D715}" type="parTrans" cxnId="{0CF29671-7701-45E3-9E46-E0A94736E2BC}">
      <dgm:prSet/>
      <dgm:spPr/>
      <dgm:t>
        <a:bodyPr/>
        <a:lstStyle/>
        <a:p>
          <a:endParaRPr lang="en-US"/>
        </a:p>
      </dgm:t>
    </dgm:pt>
    <dgm:pt modelId="{1DB2BC92-F5C7-4355-8EC3-6941C7FFD1D3}" type="sibTrans" cxnId="{0CF29671-7701-45E3-9E46-E0A94736E2BC}">
      <dgm:prSet/>
      <dgm:spPr/>
      <dgm:t>
        <a:bodyPr/>
        <a:lstStyle/>
        <a:p>
          <a:endParaRPr lang="en-US"/>
        </a:p>
      </dgm:t>
    </dgm:pt>
    <dgm:pt modelId="{E9F8AB69-9D85-4D9A-967C-C21BA19551E6}">
      <dgm:prSet custT="1"/>
      <dgm:spPr/>
      <dgm:t>
        <a:bodyPr/>
        <a:lstStyle/>
        <a:p>
          <a:pPr>
            <a:lnSpc>
              <a:spcPct val="100000"/>
            </a:lnSpc>
          </a:pPr>
          <a:r>
            <a:rPr lang="en-US" sz="1600" dirty="0"/>
            <a:t>The outreach team uses a client-centered approach, coupled with deep empathy and willingness to go above and beyond the call of duty to support clients.</a:t>
          </a:r>
        </a:p>
      </dgm:t>
    </dgm:pt>
    <dgm:pt modelId="{FA55DE22-73BC-45A2-B226-198041D6C331}" type="parTrans" cxnId="{1B669F84-01EB-41A1-B272-466292528D48}">
      <dgm:prSet/>
      <dgm:spPr/>
      <dgm:t>
        <a:bodyPr/>
        <a:lstStyle/>
        <a:p>
          <a:endParaRPr lang="en-US"/>
        </a:p>
      </dgm:t>
    </dgm:pt>
    <dgm:pt modelId="{41FDA11D-BC81-447C-8B89-67BF0CB5DCC2}" type="sibTrans" cxnId="{1B669F84-01EB-41A1-B272-466292528D48}">
      <dgm:prSet/>
      <dgm:spPr/>
      <dgm:t>
        <a:bodyPr/>
        <a:lstStyle/>
        <a:p>
          <a:endParaRPr lang="en-US"/>
        </a:p>
      </dgm:t>
    </dgm:pt>
    <dgm:pt modelId="{E75BB04F-8191-45AA-9D7D-F1B30DAD7CC8}">
      <dgm:prSet custT="1"/>
      <dgm:spPr/>
      <dgm:t>
        <a:bodyPr/>
        <a:lstStyle/>
        <a:p>
          <a:pPr>
            <a:lnSpc>
              <a:spcPct val="100000"/>
            </a:lnSpc>
            <a:defRPr b="1"/>
          </a:pPr>
          <a:r>
            <a:rPr lang="en-US" sz="2000" dirty="0"/>
            <a:t>Strong Communication &amp; Coordination</a:t>
          </a:r>
        </a:p>
      </dgm:t>
    </dgm:pt>
    <dgm:pt modelId="{53C5BB90-85AA-40B6-8618-36F806211F8C}" type="parTrans" cxnId="{3D72A23C-D5E7-4811-B083-EF1DCB4F7512}">
      <dgm:prSet/>
      <dgm:spPr/>
      <dgm:t>
        <a:bodyPr/>
        <a:lstStyle/>
        <a:p>
          <a:endParaRPr lang="en-US"/>
        </a:p>
      </dgm:t>
    </dgm:pt>
    <dgm:pt modelId="{249320EA-27D8-4944-BA20-1693A378A8F0}" type="sibTrans" cxnId="{3D72A23C-D5E7-4811-B083-EF1DCB4F7512}">
      <dgm:prSet/>
      <dgm:spPr/>
      <dgm:t>
        <a:bodyPr/>
        <a:lstStyle/>
        <a:p>
          <a:endParaRPr lang="en-US"/>
        </a:p>
      </dgm:t>
    </dgm:pt>
    <dgm:pt modelId="{736B298B-71B0-4042-B337-28A5C79AA644}">
      <dgm:prSet custT="1"/>
      <dgm:spPr/>
      <dgm:t>
        <a:bodyPr/>
        <a:lstStyle/>
        <a:p>
          <a:pPr>
            <a:lnSpc>
              <a:spcPct val="100000"/>
            </a:lnSpc>
          </a:pPr>
          <a:r>
            <a:rPr lang="en-US" sz="1600" dirty="0"/>
            <a:t>A function of trauma informed and client centered approaches is strong team communication and care coordination. The outreach team used multiple mechanisms to communicate in a timely and effective manner.</a:t>
          </a:r>
        </a:p>
      </dgm:t>
    </dgm:pt>
    <dgm:pt modelId="{3CABC918-5DEF-4967-AF81-D10D0622886C}" type="parTrans" cxnId="{20758DF6-50E4-4DE0-A7EA-7C98D3C08D2E}">
      <dgm:prSet/>
      <dgm:spPr/>
      <dgm:t>
        <a:bodyPr/>
        <a:lstStyle/>
        <a:p>
          <a:endParaRPr lang="en-US"/>
        </a:p>
      </dgm:t>
    </dgm:pt>
    <dgm:pt modelId="{E1D66035-7AA4-4C2B-A044-F3A1B7D79FC2}" type="sibTrans" cxnId="{20758DF6-50E4-4DE0-A7EA-7C98D3C08D2E}">
      <dgm:prSet/>
      <dgm:spPr/>
      <dgm:t>
        <a:bodyPr/>
        <a:lstStyle/>
        <a:p>
          <a:endParaRPr lang="en-US"/>
        </a:p>
      </dgm:t>
    </dgm:pt>
    <dgm:pt modelId="{715B42F9-F1EE-433B-BD4A-A64537680A25}" type="pres">
      <dgm:prSet presAssocID="{C5868FBA-0153-41C2-B33A-8FF58224CE1A}" presName="root" presStyleCnt="0">
        <dgm:presLayoutVars>
          <dgm:dir/>
          <dgm:resizeHandles val="exact"/>
        </dgm:presLayoutVars>
      </dgm:prSet>
      <dgm:spPr/>
    </dgm:pt>
    <dgm:pt modelId="{CCD38342-337B-4F0F-9560-B50B95871B77}" type="pres">
      <dgm:prSet presAssocID="{71AA5E76-9314-47FA-911D-DE07378CEA44}" presName="compNode" presStyleCnt="0"/>
      <dgm:spPr/>
    </dgm:pt>
    <dgm:pt modelId="{26E6F42D-656F-4873-B7B8-B1E21C738C7F}" type="pres">
      <dgm:prSet presAssocID="{71AA5E76-9314-47FA-911D-DE07378CEA44}" presName="iconRect" presStyleLbl="node1" presStyleIdx="0" presStyleCnt="3" custLinFactX="400000" custLinFactNeighborX="494342" custLinFactNeighborY="-539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F19D87F2-B3B1-4824-ACF6-A4CF46A11423}" type="pres">
      <dgm:prSet presAssocID="{71AA5E76-9314-47FA-911D-DE07378CEA44}" presName="iconSpace" presStyleCnt="0"/>
      <dgm:spPr/>
    </dgm:pt>
    <dgm:pt modelId="{48E6E9D5-9066-4967-BE82-2A1410B4EFDC}" type="pres">
      <dgm:prSet presAssocID="{71AA5E76-9314-47FA-911D-DE07378CEA44}" presName="parTx" presStyleLbl="revTx" presStyleIdx="0" presStyleCnt="6" custLinFactNeighborX="-1848" custLinFactNeighborY="-69679">
        <dgm:presLayoutVars>
          <dgm:chMax val="0"/>
          <dgm:chPref val="0"/>
        </dgm:presLayoutVars>
      </dgm:prSet>
      <dgm:spPr/>
    </dgm:pt>
    <dgm:pt modelId="{AF76D8EC-365F-4AE3-A56E-C02328B4CB36}" type="pres">
      <dgm:prSet presAssocID="{71AA5E76-9314-47FA-911D-DE07378CEA44}" presName="txSpace" presStyleCnt="0"/>
      <dgm:spPr/>
    </dgm:pt>
    <dgm:pt modelId="{86AA8F83-D7CD-4748-A315-95F0D6341A06}" type="pres">
      <dgm:prSet presAssocID="{71AA5E76-9314-47FA-911D-DE07378CEA44}" presName="desTx" presStyleLbl="revTx" presStyleIdx="1" presStyleCnt="6" custScaleX="140098" custScaleY="221059" custLinFactNeighborX="3695" custLinFactNeighborY="3882">
        <dgm:presLayoutVars/>
      </dgm:prSet>
      <dgm:spPr/>
    </dgm:pt>
    <dgm:pt modelId="{73CF5F47-A25B-4CB2-B89C-88D1199555DE}" type="pres">
      <dgm:prSet presAssocID="{E7FD5597-1E8A-4C03-A7A3-ADB60A7D937A}" presName="sibTrans" presStyleCnt="0"/>
      <dgm:spPr/>
    </dgm:pt>
    <dgm:pt modelId="{C4E40E89-E3F3-41B0-93BB-6DF6EE90E95F}" type="pres">
      <dgm:prSet presAssocID="{EF051E6C-4B6A-479C-9B0E-D6E9B1DE350D}" presName="compNode" presStyleCnt="0"/>
      <dgm:spPr/>
    </dgm:pt>
    <dgm:pt modelId="{DF865247-50FA-4E2D-BC3B-ADF8FC39601D}" type="pres">
      <dgm:prSet presAssocID="{EF051E6C-4B6A-479C-9B0E-D6E9B1DE350D}" presName="iconRect" presStyleLbl="node1" presStyleIdx="1" presStyleCnt="3" custLinFactX="-159687" custLinFactNeighborX="-200000" custLinFactNeighborY="-887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A8237490-1747-4D08-88A8-A1A7B30ACAB4}" type="pres">
      <dgm:prSet presAssocID="{EF051E6C-4B6A-479C-9B0E-D6E9B1DE350D}" presName="iconSpace" presStyleCnt="0"/>
      <dgm:spPr/>
    </dgm:pt>
    <dgm:pt modelId="{57218C1A-5C4C-4EB8-A6B9-B14CBCBA8421}" type="pres">
      <dgm:prSet presAssocID="{EF051E6C-4B6A-479C-9B0E-D6E9B1DE350D}" presName="parTx" presStyleLbl="revTx" presStyleIdx="2" presStyleCnt="6" custScaleX="134044" custLinFactY="-2879" custLinFactNeighborX="-5897" custLinFactNeighborY="-100000">
        <dgm:presLayoutVars>
          <dgm:chMax val="0"/>
          <dgm:chPref val="0"/>
        </dgm:presLayoutVars>
      </dgm:prSet>
      <dgm:spPr/>
    </dgm:pt>
    <dgm:pt modelId="{2FD15191-217D-40C9-9D3C-BEDC7E15085E}" type="pres">
      <dgm:prSet presAssocID="{EF051E6C-4B6A-479C-9B0E-D6E9B1DE350D}" presName="txSpace" presStyleCnt="0"/>
      <dgm:spPr/>
    </dgm:pt>
    <dgm:pt modelId="{C4CC3F6B-6EFB-4251-858E-C9DE7667CBBB}" type="pres">
      <dgm:prSet presAssocID="{EF051E6C-4B6A-479C-9B0E-D6E9B1DE350D}" presName="desTx" presStyleLbl="revTx" presStyleIdx="3" presStyleCnt="6" custScaleX="120641" custLinFactNeighborX="-13883" custLinFactNeighborY="-47403">
        <dgm:presLayoutVars/>
      </dgm:prSet>
      <dgm:spPr/>
    </dgm:pt>
    <dgm:pt modelId="{B963650F-3734-4604-9CC5-11EABC85D86C}" type="pres">
      <dgm:prSet presAssocID="{1DB2BC92-F5C7-4355-8EC3-6941C7FFD1D3}" presName="sibTrans" presStyleCnt="0"/>
      <dgm:spPr/>
    </dgm:pt>
    <dgm:pt modelId="{274A3C4E-C055-49FE-A3D1-C49A831FCA37}" type="pres">
      <dgm:prSet presAssocID="{E75BB04F-8191-45AA-9D7D-F1B30DAD7CC8}" presName="compNode" presStyleCnt="0"/>
      <dgm:spPr/>
    </dgm:pt>
    <dgm:pt modelId="{06D14928-5FBC-49A5-ADBB-ACFFEE84D967}" type="pres">
      <dgm:prSet presAssocID="{E75BB04F-8191-45AA-9D7D-F1B30DAD7CC8}" presName="iconRect" presStyleLbl="node1" presStyleIdx="2" presStyleCnt="3" custLinFactX="-200000" custLinFactNeighborX="-241812" custLinFactNeighborY="-8567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Network"/>
        </a:ext>
      </dgm:extLst>
    </dgm:pt>
    <dgm:pt modelId="{03AA81C4-0A9B-4EAD-9BB6-096A20FE6FD5}" type="pres">
      <dgm:prSet presAssocID="{E75BB04F-8191-45AA-9D7D-F1B30DAD7CC8}" presName="iconSpace" presStyleCnt="0"/>
      <dgm:spPr/>
    </dgm:pt>
    <dgm:pt modelId="{4F209017-20A7-494D-8366-95F65026CBAD}" type="pres">
      <dgm:prSet presAssocID="{E75BB04F-8191-45AA-9D7D-F1B30DAD7CC8}" presName="parTx" presStyleLbl="revTx" presStyleIdx="4" presStyleCnt="6" custScaleX="150656" custLinFactY="-8830" custLinFactNeighborX="-21519" custLinFactNeighborY="-100000">
        <dgm:presLayoutVars>
          <dgm:chMax val="0"/>
          <dgm:chPref val="0"/>
        </dgm:presLayoutVars>
      </dgm:prSet>
      <dgm:spPr/>
    </dgm:pt>
    <dgm:pt modelId="{AF27F48C-3BA7-450C-8DF0-B6A8E44EDE03}" type="pres">
      <dgm:prSet presAssocID="{E75BB04F-8191-45AA-9D7D-F1B30DAD7CC8}" presName="txSpace" presStyleCnt="0"/>
      <dgm:spPr/>
    </dgm:pt>
    <dgm:pt modelId="{43888AF2-AE51-43C5-95AA-5EE511E84841}" type="pres">
      <dgm:prSet presAssocID="{E75BB04F-8191-45AA-9D7D-F1B30DAD7CC8}" presName="desTx" presStyleLbl="revTx" presStyleIdx="5" presStyleCnt="6" custScaleX="157034" custLinFactNeighborX="-18330" custLinFactNeighborY="-47403">
        <dgm:presLayoutVars/>
      </dgm:prSet>
      <dgm:spPr/>
    </dgm:pt>
  </dgm:ptLst>
  <dgm:cxnLst>
    <dgm:cxn modelId="{4395E32B-3855-49A4-B937-08AF600F3044}" type="presOf" srcId="{C5868FBA-0153-41C2-B33A-8FF58224CE1A}" destId="{715B42F9-F1EE-433B-BD4A-A64537680A25}" srcOrd="0" destOrd="0" presId="urn:microsoft.com/office/officeart/2018/2/layout/IconLabelDescriptionList"/>
    <dgm:cxn modelId="{3D72A23C-D5E7-4811-B083-EF1DCB4F7512}" srcId="{C5868FBA-0153-41C2-B33A-8FF58224CE1A}" destId="{E75BB04F-8191-45AA-9D7D-F1B30DAD7CC8}" srcOrd="2" destOrd="0" parTransId="{53C5BB90-85AA-40B6-8618-36F806211F8C}" sibTransId="{249320EA-27D8-4944-BA20-1693A378A8F0}"/>
    <dgm:cxn modelId="{BCFB8B4B-25F9-4078-A283-DCD1860F88B4}" type="presOf" srcId="{5F50CC3F-2800-4C6E-8E64-A08AF5D85BA8}" destId="{86AA8F83-D7CD-4748-A315-95F0D6341A06}" srcOrd="0" destOrd="0" presId="urn:microsoft.com/office/officeart/2018/2/layout/IconLabelDescriptionList"/>
    <dgm:cxn modelId="{0CF29671-7701-45E3-9E46-E0A94736E2BC}" srcId="{C5868FBA-0153-41C2-B33A-8FF58224CE1A}" destId="{EF051E6C-4B6A-479C-9B0E-D6E9B1DE350D}" srcOrd="1" destOrd="0" parTransId="{CB71C9DE-829A-4172-84C6-C2AF70E0D715}" sibTransId="{1DB2BC92-F5C7-4355-8EC3-6941C7FFD1D3}"/>
    <dgm:cxn modelId="{1B669F84-01EB-41A1-B272-466292528D48}" srcId="{EF051E6C-4B6A-479C-9B0E-D6E9B1DE350D}" destId="{E9F8AB69-9D85-4D9A-967C-C21BA19551E6}" srcOrd="0" destOrd="0" parTransId="{FA55DE22-73BC-45A2-B226-198041D6C331}" sibTransId="{41FDA11D-BC81-447C-8B89-67BF0CB5DCC2}"/>
    <dgm:cxn modelId="{06681F8E-1B83-490B-9B3A-3B314C9632EF}" srcId="{C5868FBA-0153-41C2-B33A-8FF58224CE1A}" destId="{71AA5E76-9314-47FA-911D-DE07378CEA44}" srcOrd="0" destOrd="0" parTransId="{2F0296D5-1130-4F00-8957-CCBDFBCE3FF7}" sibTransId="{E7FD5597-1E8A-4C03-A7A3-ADB60A7D937A}"/>
    <dgm:cxn modelId="{0428EE90-ECBB-4D2C-B4BF-90174571EC8A}" type="presOf" srcId="{71AA5E76-9314-47FA-911D-DE07378CEA44}" destId="{48E6E9D5-9066-4967-BE82-2A1410B4EFDC}" srcOrd="0" destOrd="0" presId="urn:microsoft.com/office/officeart/2018/2/layout/IconLabelDescriptionList"/>
    <dgm:cxn modelId="{9DA0AA9A-B60E-445B-9C6B-87B6BA2783EE}" type="presOf" srcId="{E9F8AB69-9D85-4D9A-967C-C21BA19551E6}" destId="{C4CC3F6B-6EFB-4251-858E-C9DE7667CBBB}" srcOrd="0" destOrd="0" presId="urn:microsoft.com/office/officeart/2018/2/layout/IconLabelDescriptionList"/>
    <dgm:cxn modelId="{A11BCEA9-5B73-41C4-843A-3ACB13A51971}" srcId="{71AA5E76-9314-47FA-911D-DE07378CEA44}" destId="{5F50CC3F-2800-4C6E-8E64-A08AF5D85BA8}" srcOrd="0" destOrd="0" parTransId="{5EF38FB6-B380-4F04-B142-1A6339355113}" sibTransId="{46309CE5-17DB-4A5E-8BC6-19C22E93D6CB}"/>
    <dgm:cxn modelId="{BFE44DB6-439F-403F-AA69-D380AD464351}" type="presOf" srcId="{EF051E6C-4B6A-479C-9B0E-D6E9B1DE350D}" destId="{57218C1A-5C4C-4EB8-A6B9-B14CBCBA8421}" srcOrd="0" destOrd="0" presId="urn:microsoft.com/office/officeart/2018/2/layout/IconLabelDescriptionList"/>
    <dgm:cxn modelId="{504F73C4-EBE5-4A13-AA67-51253CE5906A}" type="presOf" srcId="{736B298B-71B0-4042-B337-28A5C79AA644}" destId="{43888AF2-AE51-43C5-95AA-5EE511E84841}" srcOrd="0" destOrd="0" presId="urn:microsoft.com/office/officeart/2018/2/layout/IconLabelDescriptionList"/>
    <dgm:cxn modelId="{730261E1-CD63-4635-8C17-0383174B2A51}" type="presOf" srcId="{E75BB04F-8191-45AA-9D7D-F1B30DAD7CC8}" destId="{4F209017-20A7-494D-8366-95F65026CBAD}" srcOrd="0" destOrd="0" presId="urn:microsoft.com/office/officeart/2018/2/layout/IconLabelDescriptionList"/>
    <dgm:cxn modelId="{20758DF6-50E4-4DE0-A7EA-7C98D3C08D2E}" srcId="{E75BB04F-8191-45AA-9D7D-F1B30DAD7CC8}" destId="{736B298B-71B0-4042-B337-28A5C79AA644}" srcOrd="0" destOrd="0" parTransId="{3CABC918-5DEF-4967-AF81-D10D0622886C}" sibTransId="{E1D66035-7AA4-4C2B-A044-F3A1B7D79FC2}"/>
    <dgm:cxn modelId="{4384FDEA-FAF2-4353-BB44-F9457355F137}" type="presParOf" srcId="{715B42F9-F1EE-433B-BD4A-A64537680A25}" destId="{CCD38342-337B-4F0F-9560-B50B95871B77}" srcOrd="0" destOrd="0" presId="urn:microsoft.com/office/officeart/2018/2/layout/IconLabelDescriptionList"/>
    <dgm:cxn modelId="{9328A073-A126-40AF-82D9-4FE2975438A8}" type="presParOf" srcId="{CCD38342-337B-4F0F-9560-B50B95871B77}" destId="{26E6F42D-656F-4873-B7B8-B1E21C738C7F}" srcOrd="0" destOrd="0" presId="urn:microsoft.com/office/officeart/2018/2/layout/IconLabelDescriptionList"/>
    <dgm:cxn modelId="{6BBA80A1-840D-4797-B285-01BD3BD763E9}" type="presParOf" srcId="{CCD38342-337B-4F0F-9560-B50B95871B77}" destId="{F19D87F2-B3B1-4824-ACF6-A4CF46A11423}" srcOrd="1" destOrd="0" presId="urn:microsoft.com/office/officeart/2018/2/layout/IconLabelDescriptionList"/>
    <dgm:cxn modelId="{187FF677-10E0-4461-A08D-94D7FFFC6952}" type="presParOf" srcId="{CCD38342-337B-4F0F-9560-B50B95871B77}" destId="{48E6E9D5-9066-4967-BE82-2A1410B4EFDC}" srcOrd="2" destOrd="0" presId="urn:microsoft.com/office/officeart/2018/2/layout/IconLabelDescriptionList"/>
    <dgm:cxn modelId="{B73887B7-D28D-406E-B138-A3678782219E}" type="presParOf" srcId="{CCD38342-337B-4F0F-9560-B50B95871B77}" destId="{AF76D8EC-365F-4AE3-A56E-C02328B4CB36}" srcOrd="3" destOrd="0" presId="urn:microsoft.com/office/officeart/2018/2/layout/IconLabelDescriptionList"/>
    <dgm:cxn modelId="{163CDFFB-1F72-43F2-94EE-A50366D432A9}" type="presParOf" srcId="{CCD38342-337B-4F0F-9560-B50B95871B77}" destId="{86AA8F83-D7CD-4748-A315-95F0D6341A06}" srcOrd="4" destOrd="0" presId="urn:microsoft.com/office/officeart/2018/2/layout/IconLabelDescriptionList"/>
    <dgm:cxn modelId="{209901B4-9BB9-44C2-A7CE-1D865BC0EF26}" type="presParOf" srcId="{715B42F9-F1EE-433B-BD4A-A64537680A25}" destId="{73CF5F47-A25B-4CB2-B89C-88D1199555DE}" srcOrd="1" destOrd="0" presId="urn:microsoft.com/office/officeart/2018/2/layout/IconLabelDescriptionList"/>
    <dgm:cxn modelId="{295BAA78-F1F0-4CFF-A021-986BA6733151}" type="presParOf" srcId="{715B42F9-F1EE-433B-BD4A-A64537680A25}" destId="{C4E40E89-E3F3-41B0-93BB-6DF6EE90E95F}" srcOrd="2" destOrd="0" presId="urn:microsoft.com/office/officeart/2018/2/layout/IconLabelDescriptionList"/>
    <dgm:cxn modelId="{8E54F0E3-99C6-4272-A41E-688434E05DDD}" type="presParOf" srcId="{C4E40E89-E3F3-41B0-93BB-6DF6EE90E95F}" destId="{DF865247-50FA-4E2D-BC3B-ADF8FC39601D}" srcOrd="0" destOrd="0" presId="urn:microsoft.com/office/officeart/2018/2/layout/IconLabelDescriptionList"/>
    <dgm:cxn modelId="{7FDD3F57-4373-4954-A84C-728E15181291}" type="presParOf" srcId="{C4E40E89-E3F3-41B0-93BB-6DF6EE90E95F}" destId="{A8237490-1747-4D08-88A8-A1A7B30ACAB4}" srcOrd="1" destOrd="0" presId="urn:microsoft.com/office/officeart/2018/2/layout/IconLabelDescriptionList"/>
    <dgm:cxn modelId="{10BE0D54-723B-45B6-AFD3-B1D64DFA0170}" type="presParOf" srcId="{C4E40E89-E3F3-41B0-93BB-6DF6EE90E95F}" destId="{57218C1A-5C4C-4EB8-A6B9-B14CBCBA8421}" srcOrd="2" destOrd="0" presId="urn:microsoft.com/office/officeart/2018/2/layout/IconLabelDescriptionList"/>
    <dgm:cxn modelId="{7A021CC8-C04C-4CBF-97A5-36DCDE57EB7F}" type="presParOf" srcId="{C4E40E89-E3F3-41B0-93BB-6DF6EE90E95F}" destId="{2FD15191-217D-40C9-9D3C-BEDC7E15085E}" srcOrd="3" destOrd="0" presId="urn:microsoft.com/office/officeart/2018/2/layout/IconLabelDescriptionList"/>
    <dgm:cxn modelId="{92DF1482-9E32-4DBA-B5F6-6F4B19145B7A}" type="presParOf" srcId="{C4E40E89-E3F3-41B0-93BB-6DF6EE90E95F}" destId="{C4CC3F6B-6EFB-4251-858E-C9DE7667CBBB}" srcOrd="4" destOrd="0" presId="urn:microsoft.com/office/officeart/2018/2/layout/IconLabelDescriptionList"/>
    <dgm:cxn modelId="{E0358D5C-0EE7-4A96-95C8-BF4689D35B07}" type="presParOf" srcId="{715B42F9-F1EE-433B-BD4A-A64537680A25}" destId="{B963650F-3734-4604-9CC5-11EABC85D86C}" srcOrd="3" destOrd="0" presId="urn:microsoft.com/office/officeart/2018/2/layout/IconLabelDescriptionList"/>
    <dgm:cxn modelId="{8C8CB52C-042D-4F93-B5C3-8AD050F6D723}" type="presParOf" srcId="{715B42F9-F1EE-433B-BD4A-A64537680A25}" destId="{274A3C4E-C055-49FE-A3D1-C49A831FCA37}" srcOrd="4" destOrd="0" presId="urn:microsoft.com/office/officeart/2018/2/layout/IconLabelDescriptionList"/>
    <dgm:cxn modelId="{220C6158-711C-47D5-999C-C2ADBE81A31C}" type="presParOf" srcId="{274A3C4E-C055-49FE-A3D1-C49A831FCA37}" destId="{06D14928-5FBC-49A5-ADBB-ACFFEE84D967}" srcOrd="0" destOrd="0" presId="urn:microsoft.com/office/officeart/2018/2/layout/IconLabelDescriptionList"/>
    <dgm:cxn modelId="{81C10A99-B5B2-45E6-AC9D-82F93112398A}" type="presParOf" srcId="{274A3C4E-C055-49FE-A3D1-C49A831FCA37}" destId="{03AA81C4-0A9B-4EAD-9BB6-096A20FE6FD5}" srcOrd="1" destOrd="0" presId="urn:microsoft.com/office/officeart/2018/2/layout/IconLabelDescriptionList"/>
    <dgm:cxn modelId="{E8C48F3E-392F-4894-9719-519B629567B3}" type="presParOf" srcId="{274A3C4E-C055-49FE-A3D1-C49A831FCA37}" destId="{4F209017-20A7-494D-8366-95F65026CBAD}" srcOrd="2" destOrd="0" presId="urn:microsoft.com/office/officeart/2018/2/layout/IconLabelDescriptionList"/>
    <dgm:cxn modelId="{267EA20E-113E-43A4-932B-3B25C00CDD9B}" type="presParOf" srcId="{274A3C4E-C055-49FE-A3D1-C49A831FCA37}" destId="{AF27F48C-3BA7-450C-8DF0-B6A8E44EDE03}" srcOrd="3" destOrd="0" presId="urn:microsoft.com/office/officeart/2018/2/layout/IconLabelDescriptionList"/>
    <dgm:cxn modelId="{C7D4AD2F-4F10-4747-8E65-37BD29F8509A}" type="presParOf" srcId="{274A3C4E-C055-49FE-A3D1-C49A831FCA37}" destId="{43888AF2-AE51-43C5-95AA-5EE511E8484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1F842-1DEF-4160-9E18-AAA9D6BC902A}">
      <dsp:nvSpPr>
        <dsp:cNvPr id="0" name=""/>
        <dsp:cNvSpPr/>
      </dsp:nvSpPr>
      <dsp:spPr>
        <a:xfrm rot="5400000">
          <a:off x="742823" y="1624191"/>
          <a:ext cx="1090332" cy="1814289"/>
        </a:xfrm>
        <a:prstGeom prst="corner">
          <a:avLst>
            <a:gd name="adj1" fmla="val 16120"/>
            <a:gd name="adj2" fmla="val 161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DC4538-C2E8-4594-893E-FC971FFC7B66}">
      <dsp:nvSpPr>
        <dsp:cNvPr id="0" name=""/>
        <dsp:cNvSpPr/>
      </dsp:nvSpPr>
      <dsp:spPr>
        <a:xfrm>
          <a:off x="560820" y="2166272"/>
          <a:ext cx="1637950" cy="1435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Outreach</a:t>
          </a:r>
        </a:p>
      </dsp:txBody>
      <dsp:txXfrm>
        <a:off x="560820" y="2166272"/>
        <a:ext cx="1637950" cy="1435759"/>
      </dsp:txXfrm>
    </dsp:sp>
    <dsp:sp modelId="{07CAA180-B7DD-473E-8C2B-AB70F2154DAC}">
      <dsp:nvSpPr>
        <dsp:cNvPr id="0" name=""/>
        <dsp:cNvSpPr/>
      </dsp:nvSpPr>
      <dsp:spPr>
        <a:xfrm>
          <a:off x="1889723" y="1490621"/>
          <a:ext cx="309047" cy="309047"/>
        </a:xfrm>
        <a:prstGeom prst="triangle">
          <a:avLst>
            <a:gd name="adj" fmla="val 10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B56EF-A27E-4C09-BB01-E83EE19A3E81}">
      <dsp:nvSpPr>
        <dsp:cNvPr id="0" name=""/>
        <dsp:cNvSpPr/>
      </dsp:nvSpPr>
      <dsp:spPr>
        <a:xfrm rot="5400000">
          <a:off x="2747994" y="1128009"/>
          <a:ext cx="1090332" cy="1814289"/>
        </a:xfrm>
        <a:prstGeom prst="corner">
          <a:avLst>
            <a:gd name="adj1" fmla="val 16120"/>
            <a:gd name="adj2" fmla="val 161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ECE0E8-FE59-4E8D-B821-6B5071853BD8}">
      <dsp:nvSpPr>
        <dsp:cNvPr id="0" name=""/>
        <dsp:cNvSpPr/>
      </dsp:nvSpPr>
      <dsp:spPr>
        <a:xfrm>
          <a:off x="2565991" y="1670091"/>
          <a:ext cx="1637950" cy="1435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VI-SPDAT</a:t>
          </a:r>
        </a:p>
      </dsp:txBody>
      <dsp:txXfrm>
        <a:off x="2565991" y="1670091"/>
        <a:ext cx="1637950" cy="1435759"/>
      </dsp:txXfrm>
    </dsp:sp>
    <dsp:sp modelId="{D392DB9B-03A5-497A-A4D1-83AC23AF6E78}">
      <dsp:nvSpPr>
        <dsp:cNvPr id="0" name=""/>
        <dsp:cNvSpPr/>
      </dsp:nvSpPr>
      <dsp:spPr>
        <a:xfrm>
          <a:off x="3894894" y="994439"/>
          <a:ext cx="309047" cy="309047"/>
        </a:xfrm>
        <a:prstGeom prst="triangle">
          <a:avLst>
            <a:gd name="adj" fmla="val 10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772CA-B1C2-4C0C-A5D3-D1AB87D3EE36}">
      <dsp:nvSpPr>
        <dsp:cNvPr id="0" name=""/>
        <dsp:cNvSpPr/>
      </dsp:nvSpPr>
      <dsp:spPr>
        <a:xfrm rot="5400000">
          <a:off x="4753166" y="631827"/>
          <a:ext cx="1090332" cy="1814289"/>
        </a:xfrm>
        <a:prstGeom prst="corner">
          <a:avLst>
            <a:gd name="adj1" fmla="val 16120"/>
            <a:gd name="adj2" fmla="val 161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ADB304-28AB-484E-9C19-0E9F85044C6F}">
      <dsp:nvSpPr>
        <dsp:cNvPr id="0" name=""/>
        <dsp:cNvSpPr/>
      </dsp:nvSpPr>
      <dsp:spPr>
        <a:xfrm>
          <a:off x="4571162" y="1173909"/>
          <a:ext cx="1637950" cy="1435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Enroll in SHP</a:t>
          </a:r>
        </a:p>
      </dsp:txBody>
      <dsp:txXfrm>
        <a:off x="4571162" y="1173909"/>
        <a:ext cx="1637950" cy="1435759"/>
      </dsp:txXfrm>
    </dsp:sp>
    <dsp:sp modelId="{4631915E-A8C6-4B69-8101-5BB25BAC3AA5}">
      <dsp:nvSpPr>
        <dsp:cNvPr id="0" name=""/>
        <dsp:cNvSpPr/>
      </dsp:nvSpPr>
      <dsp:spPr>
        <a:xfrm>
          <a:off x="5900065" y="498257"/>
          <a:ext cx="309047" cy="309047"/>
        </a:xfrm>
        <a:prstGeom prst="triangle">
          <a:avLst>
            <a:gd name="adj" fmla="val 100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D6AA3-F641-40A4-B0B6-5DEF3AF50711}">
      <dsp:nvSpPr>
        <dsp:cNvPr id="0" name=""/>
        <dsp:cNvSpPr/>
      </dsp:nvSpPr>
      <dsp:spPr>
        <a:xfrm rot="5400000">
          <a:off x="6758337" y="135646"/>
          <a:ext cx="1090332" cy="1814289"/>
        </a:xfrm>
        <a:prstGeom prst="corner">
          <a:avLst>
            <a:gd name="adj1" fmla="val 16120"/>
            <a:gd name="adj2" fmla="val 161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77BE11-DCFD-468D-903B-D712A69EAB11}">
      <dsp:nvSpPr>
        <dsp:cNvPr id="0" name=""/>
        <dsp:cNvSpPr/>
      </dsp:nvSpPr>
      <dsp:spPr>
        <a:xfrm>
          <a:off x="6576333" y="677727"/>
          <a:ext cx="1637950" cy="1435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Services</a:t>
          </a:r>
        </a:p>
      </dsp:txBody>
      <dsp:txXfrm>
        <a:off x="6576333" y="677727"/>
        <a:ext cx="1637950" cy="1435759"/>
      </dsp:txXfrm>
    </dsp:sp>
    <dsp:sp modelId="{7C0AE51C-8DD9-43AE-83FA-FF5C63EEC091}">
      <dsp:nvSpPr>
        <dsp:cNvPr id="0" name=""/>
        <dsp:cNvSpPr/>
      </dsp:nvSpPr>
      <dsp:spPr>
        <a:xfrm>
          <a:off x="7905237" y="2076"/>
          <a:ext cx="309047" cy="309047"/>
        </a:xfrm>
        <a:prstGeom prst="triangle">
          <a:avLst>
            <a:gd name="adj" fmla="val 10000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145EB3-CF8F-4AD7-82D0-3B2E213B7A93}">
      <dsp:nvSpPr>
        <dsp:cNvPr id="0" name=""/>
        <dsp:cNvSpPr/>
      </dsp:nvSpPr>
      <dsp:spPr>
        <a:xfrm rot="5400000">
          <a:off x="8763508" y="-360535"/>
          <a:ext cx="1090332" cy="1814289"/>
        </a:xfrm>
        <a:prstGeom prst="corner">
          <a:avLst>
            <a:gd name="adj1" fmla="val 16120"/>
            <a:gd name="adj2" fmla="val 161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6B42F-4EC5-4F47-B353-B8654505DDD9}">
      <dsp:nvSpPr>
        <dsp:cNvPr id="0" name=""/>
        <dsp:cNvSpPr/>
      </dsp:nvSpPr>
      <dsp:spPr>
        <a:xfrm>
          <a:off x="8581505" y="181546"/>
          <a:ext cx="1637950" cy="1435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Move into Permanent Housing</a:t>
          </a:r>
        </a:p>
      </dsp:txBody>
      <dsp:txXfrm>
        <a:off x="8581505" y="181546"/>
        <a:ext cx="1637950" cy="1435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6F42D-656F-4873-B7B8-B1E21C738C7F}">
      <dsp:nvSpPr>
        <dsp:cNvPr id="0" name=""/>
        <dsp:cNvSpPr/>
      </dsp:nvSpPr>
      <dsp:spPr>
        <a:xfrm>
          <a:off x="6472499" y="481106"/>
          <a:ext cx="679293" cy="6792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6E9D5-9066-4967-BE82-2A1410B4EFDC}">
      <dsp:nvSpPr>
        <dsp:cNvPr id="0" name=""/>
        <dsp:cNvSpPr/>
      </dsp:nvSpPr>
      <dsp:spPr>
        <a:xfrm>
          <a:off x="361430" y="1197930"/>
          <a:ext cx="1940837" cy="592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Trustworthiness</a:t>
          </a:r>
        </a:p>
      </dsp:txBody>
      <dsp:txXfrm>
        <a:off x="361430" y="1197930"/>
        <a:ext cx="1940837" cy="592538"/>
      </dsp:txXfrm>
    </dsp:sp>
    <dsp:sp modelId="{86AA8F83-D7CD-4748-A315-95F0D6341A06}">
      <dsp:nvSpPr>
        <dsp:cNvPr id="0" name=""/>
        <dsp:cNvSpPr/>
      </dsp:nvSpPr>
      <dsp:spPr>
        <a:xfrm>
          <a:off x="79892" y="1591102"/>
          <a:ext cx="2719074" cy="192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A key to building trusting relationships in the community is follow up. Those who are unsheltered have had many promises made to them which never come to fruition.</a:t>
          </a:r>
        </a:p>
      </dsp:txBody>
      <dsp:txXfrm>
        <a:off x="79892" y="1591102"/>
        <a:ext cx="2719074" cy="1923065"/>
      </dsp:txXfrm>
    </dsp:sp>
    <dsp:sp modelId="{DF865247-50FA-4E2D-BC3B-ADF8FC39601D}">
      <dsp:nvSpPr>
        <dsp:cNvPr id="0" name=""/>
        <dsp:cNvSpPr/>
      </dsp:nvSpPr>
      <dsp:spPr>
        <a:xfrm>
          <a:off x="953939" y="507859"/>
          <a:ext cx="679293" cy="6792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218C1A-5C4C-4EB8-A6B9-B14CBCBA8421}">
      <dsp:nvSpPr>
        <dsp:cNvPr id="0" name=""/>
        <dsp:cNvSpPr/>
      </dsp:nvSpPr>
      <dsp:spPr>
        <a:xfrm>
          <a:off x="2952447" y="1264490"/>
          <a:ext cx="2601575" cy="592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Client-centered approach</a:t>
          </a:r>
        </a:p>
      </dsp:txBody>
      <dsp:txXfrm>
        <a:off x="2952447" y="1264490"/>
        <a:ext cx="2601575" cy="592538"/>
      </dsp:txXfrm>
    </dsp:sp>
    <dsp:sp modelId="{C4CC3F6B-6EFB-4251-858E-C9DE7667CBBB}">
      <dsp:nvSpPr>
        <dsp:cNvPr id="0" name=""/>
        <dsp:cNvSpPr/>
      </dsp:nvSpPr>
      <dsp:spPr>
        <a:xfrm>
          <a:off x="2927517" y="1934807"/>
          <a:ext cx="2341445" cy="86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The outreach team uses a client-centered approach, coupled with deep empathy and willingness to go above and beyond the call of duty to support clients.</a:t>
          </a:r>
        </a:p>
      </dsp:txBody>
      <dsp:txXfrm>
        <a:off x="2927517" y="1934807"/>
        <a:ext cx="2341445" cy="869933"/>
      </dsp:txXfrm>
    </dsp:sp>
    <dsp:sp modelId="{06D14928-5FBC-49A5-ADBB-ACFFEE84D967}">
      <dsp:nvSpPr>
        <dsp:cNvPr id="0" name=""/>
        <dsp:cNvSpPr/>
      </dsp:nvSpPr>
      <dsp:spPr>
        <a:xfrm>
          <a:off x="3560391" y="528923"/>
          <a:ext cx="679293" cy="6792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09017-20A7-494D-8366-95F65026CBAD}">
      <dsp:nvSpPr>
        <dsp:cNvPr id="0" name=""/>
        <dsp:cNvSpPr/>
      </dsp:nvSpPr>
      <dsp:spPr>
        <a:xfrm>
          <a:off x="5652365" y="1228492"/>
          <a:ext cx="2923987" cy="593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Strong Communication &amp; Coordination</a:t>
          </a:r>
        </a:p>
      </dsp:txBody>
      <dsp:txXfrm>
        <a:off x="5652365" y="1228492"/>
        <a:ext cx="2923987" cy="593088"/>
      </dsp:txXfrm>
    </dsp:sp>
    <dsp:sp modelId="{43888AF2-AE51-43C5-95AA-5EE511E84841}">
      <dsp:nvSpPr>
        <dsp:cNvPr id="0" name=""/>
        <dsp:cNvSpPr/>
      </dsp:nvSpPr>
      <dsp:spPr>
        <a:xfrm>
          <a:off x="5652365" y="1934944"/>
          <a:ext cx="3047774" cy="86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A function of trauma informed and client centered approaches is strong team communication and care coordination. The outreach team used multiple mechanisms to communicate in a timely and effective manner.</a:t>
          </a:r>
        </a:p>
      </dsp:txBody>
      <dsp:txXfrm>
        <a:off x="5652365" y="1934944"/>
        <a:ext cx="3047774" cy="86993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9B3C4-39F8-43D1-ABF1-553CDBBB834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FC248-B306-48E8-9883-F18CA10CF9F5}" type="slidenum">
              <a:rPr lang="en-US" smtClean="0"/>
              <a:t>‹#›</a:t>
            </a:fld>
            <a:endParaRPr lang="en-US"/>
          </a:p>
        </p:txBody>
      </p:sp>
    </p:spTree>
    <p:extLst>
      <p:ext uri="{BB962C8B-B14F-4D97-AF65-F5344CB8AC3E}">
        <p14:creationId xmlns:p14="http://schemas.microsoft.com/office/powerpoint/2010/main" val="177528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1</a:t>
            </a:fld>
            <a:endParaRPr lang="en-US"/>
          </a:p>
        </p:txBody>
      </p:sp>
    </p:spTree>
    <p:extLst>
      <p:ext uri="{BB962C8B-B14F-4D97-AF65-F5344CB8AC3E}">
        <p14:creationId xmlns:p14="http://schemas.microsoft.com/office/powerpoint/2010/main" val="67852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Will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Although the use of an interdisciplinary outreach team resulted in many successes, there were several challenges that should be addressed to house more individuals going forward. </a:t>
            </a:r>
            <a:r>
              <a:rPr lang="en-US" sz="1800" u="sng" kern="100" dirty="0">
                <a:effectLst/>
                <a:latin typeface="Times New Roman" panose="02020603050405020304" pitchFamily="18" charset="0"/>
                <a:ea typeface="Calibri" panose="020F0502020204030204" pitchFamily="34" charset="0"/>
                <a:cs typeface="Times New Roman" panose="02020603050405020304" pitchFamily="18" charset="0"/>
              </a:rPr>
              <a:t>Participant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health conditions, mental health, and substance use created barriers for housing and services, in addition to participants readiness for services and independent housing which increased the need for support and resources. For </a:t>
            </a:r>
            <a:r>
              <a:rPr lang="en-US" sz="1800" u="sng" kern="100" dirty="0">
                <a:effectLst/>
                <a:latin typeface="Times New Roman" panose="02020603050405020304" pitchFamily="18" charset="0"/>
                <a:ea typeface="Calibri" panose="020F0502020204030204" pitchFamily="34" charset="0"/>
                <a:cs typeface="Times New Roman" panose="02020603050405020304" pitchFamily="18" charset="0"/>
              </a:rPr>
              <a:t>program staff,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challenges included shortages of section 8 vouchers, working with government agencies to obtain identity documentation or quash warrants, and challenges working with landlords. </a:t>
            </a:r>
            <a:r>
              <a:rPr lang="en-US" sz="1800" u="sng" kern="100" dirty="0">
                <a:effectLst/>
                <a:latin typeface="Times New Roman" panose="02020603050405020304" pitchFamily="18" charset="0"/>
                <a:ea typeface="Calibri" panose="020F0502020204030204" pitchFamily="34" charset="0"/>
                <a:cs typeface="Times New Roman" panose="02020603050405020304" pitchFamily="18" charset="0"/>
              </a:rPr>
              <a:t>Additional funds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to help participants with transportation, cell phones, food, insurance, fees for clients, and start up kits for those newly housed (e.g. kitchenware, furniture, bed and bath supplies) were also critical needs. </a:t>
            </a:r>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11</a:t>
            </a:fld>
            <a:endParaRPr lang="en-US"/>
          </a:p>
        </p:txBody>
      </p:sp>
    </p:spTree>
    <p:extLst>
      <p:ext uri="{BB962C8B-B14F-4D97-AF65-F5344CB8AC3E}">
        <p14:creationId xmlns:p14="http://schemas.microsoft.com/office/powerpoint/2010/main" val="97685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Dee speaking</a:t>
            </a:r>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12</a:t>
            </a:fld>
            <a:endParaRPr lang="en-US"/>
          </a:p>
        </p:txBody>
      </p:sp>
    </p:spTree>
    <p:extLst>
      <p:ext uri="{BB962C8B-B14F-4D97-AF65-F5344CB8AC3E}">
        <p14:creationId xmlns:p14="http://schemas.microsoft.com/office/powerpoint/2010/main" val="4099368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Dee speaking</a:t>
            </a:r>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13</a:t>
            </a:fld>
            <a:endParaRPr lang="en-US"/>
          </a:p>
        </p:txBody>
      </p:sp>
    </p:spTree>
    <p:extLst>
      <p:ext uri="{BB962C8B-B14F-4D97-AF65-F5344CB8AC3E}">
        <p14:creationId xmlns:p14="http://schemas.microsoft.com/office/powerpoint/2010/main" val="3723842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 speaking</a:t>
            </a:r>
          </a:p>
        </p:txBody>
      </p:sp>
      <p:sp>
        <p:nvSpPr>
          <p:cNvPr id="4" name="Slide Number Placeholder 3"/>
          <p:cNvSpPr>
            <a:spLocks noGrp="1"/>
          </p:cNvSpPr>
          <p:nvPr>
            <p:ph type="sldNum" sz="quarter" idx="5"/>
          </p:nvPr>
        </p:nvSpPr>
        <p:spPr/>
        <p:txBody>
          <a:bodyPr/>
          <a:lstStyle/>
          <a:p>
            <a:fld id="{81BFC248-B306-48E8-9883-F18CA10CF9F5}" type="slidenum">
              <a:rPr lang="en-US" smtClean="0"/>
              <a:t>14</a:t>
            </a:fld>
            <a:endParaRPr lang="en-US"/>
          </a:p>
        </p:txBody>
      </p:sp>
    </p:spTree>
    <p:extLst>
      <p:ext uri="{BB962C8B-B14F-4D97-AF65-F5344CB8AC3E}">
        <p14:creationId xmlns:p14="http://schemas.microsoft.com/office/powerpoint/2010/main" val="275741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 Street to Home Project (SHP) was a 5-year grant funded effort to house individuals experiencing homelessness in Tucson Arizona. The project used an interdisciplinary outreach team comprised of a Family Nurse Practitioner, Navigator, Peer Recovery Support Specialist, and Peer Guide. </a:t>
            </a:r>
          </a:p>
          <a:p>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The population of focus were individuals with the highest levels of vulnerability experiencing chronic homelessness, health conditions, and mental illness. </a:t>
            </a:r>
            <a:endParaRPr lang="en-US" dirty="0"/>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2</a:t>
            </a:fld>
            <a:endParaRPr lang="en-US"/>
          </a:p>
        </p:txBody>
      </p:sp>
    </p:spTree>
    <p:extLst>
      <p:ext uri="{BB962C8B-B14F-4D97-AF65-F5344CB8AC3E}">
        <p14:creationId xmlns:p14="http://schemas.microsoft.com/office/powerpoint/2010/main" val="3851203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to explain this video and how it is relevant to our presentation</a:t>
            </a:r>
          </a:p>
          <a:p>
            <a:endParaRPr lang="en-US" dirty="0"/>
          </a:p>
          <a:p>
            <a:r>
              <a:rPr lang="en-US"/>
              <a:t>https</a:t>
            </a:r>
            <a:r>
              <a:rPr lang="en-US" dirty="0"/>
              <a:t>://www.youtube.com/watch?v=F-n408XAXRk</a:t>
            </a:r>
          </a:p>
        </p:txBody>
      </p:sp>
      <p:sp>
        <p:nvSpPr>
          <p:cNvPr id="4" name="Slide Number Placeholder 3"/>
          <p:cNvSpPr>
            <a:spLocks noGrp="1"/>
          </p:cNvSpPr>
          <p:nvPr>
            <p:ph type="sldNum" sz="quarter" idx="5"/>
          </p:nvPr>
        </p:nvSpPr>
        <p:spPr/>
        <p:txBody>
          <a:bodyPr/>
          <a:lstStyle/>
          <a:p>
            <a:fld id="{6BDD2D01-29F6-475E-A7F1-B6B036EFDB31}" type="slidenum">
              <a:rPr lang="en-US" smtClean="0"/>
              <a:t>4</a:t>
            </a:fld>
            <a:endParaRPr lang="en-US"/>
          </a:p>
        </p:txBody>
      </p:sp>
    </p:spTree>
    <p:extLst>
      <p:ext uri="{BB962C8B-B14F-4D97-AF65-F5344CB8AC3E}">
        <p14:creationId xmlns:p14="http://schemas.microsoft.com/office/powerpoint/2010/main" val="238620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Dee speaking</a:t>
            </a:r>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5</a:t>
            </a:fld>
            <a:endParaRPr lang="en-US"/>
          </a:p>
        </p:txBody>
      </p:sp>
    </p:spTree>
    <p:extLst>
      <p:ext uri="{BB962C8B-B14F-4D97-AF65-F5344CB8AC3E}">
        <p14:creationId xmlns:p14="http://schemas.microsoft.com/office/powerpoint/2010/main" val="1455910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 to briefly explain the importance of Peer Guides in our outreach efforts.</a:t>
            </a:r>
          </a:p>
        </p:txBody>
      </p:sp>
      <p:sp>
        <p:nvSpPr>
          <p:cNvPr id="4" name="Slide Number Placeholder 3"/>
          <p:cNvSpPr>
            <a:spLocks noGrp="1"/>
          </p:cNvSpPr>
          <p:nvPr>
            <p:ph type="sldNum" sz="quarter" idx="5"/>
          </p:nvPr>
        </p:nvSpPr>
        <p:spPr/>
        <p:txBody>
          <a:bodyPr/>
          <a:lstStyle/>
          <a:p>
            <a:fld id="{81BFC248-B306-48E8-9883-F18CA10CF9F5}" type="slidenum">
              <a:rPr lang="en-US" smtClean="0"/>
              <a:t>6</a:t>
            </a:fld>
            <a:endParaRPr lang="en-US"/>
          </a:p>
        </p:txBody>
      </p:sp>
    </p:spTree>
    <p:extLst>
      <p:ext uri="{BB962C8B-B14F-4D97-AF65-F5344CB8AC3E}">
        <p14:creationId xmlns:p14="http://schemas.microsoft.com/office/powerpoint/2010/main" val="280728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Nicole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Just over half the participants were female and white. About a third were Hispanic.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42 (13%) of participants identified as LGBTQIA+, 8 of whom identified as Transgender.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dirty="0">
                <a:solidFill>
                  <a:schemeClr val="accent3">
                    <a:lumMod val="75000"/>
                    <a:lumOff val="25000"/>
                  </a:schemeClr>
                </a:solidFill>
              </a:rPr>
              <a:t>34 </a:t>
            </a:r>
            <a:r>
              <a:rPr lang="en-US" sz="1200" b="0" dirty="0"/>
              <a:t>Lesbian/Gay/Bisexual/Pansexual/Asexual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8 Transgender</a:t>
            </a: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About half screened positive for substance use disorders. And the average number of years homeless was 4 years.</a:t>
            </a:r>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7</a:t>
            </a:fld>
            <a:endParaRPr lang="en-US"/>
          </a:p>
        </p:txBody>
      </p:sp>
    </p:spTree>
    <p:extLst>
      <p:ext uri="{BB962C8B-B14F-4D97-AF65-F5344CB8AC3E}">
        <p14:creationId xmlns:p14="http://schemas.microsoft.com/office/powerpoint/2010/main" val="200290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Nicole speaking</a:t>
            </a: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Over 5 years the team reached 2,272 individuals, enrolled 326 in the program, and permanently housed 260. </a:t>
            </a: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1BFC248-B306-48E8-9883-F18CA10CF9F5}" type="slidenum">
              <a:rPr lang="en-US" smtClean="0"/>
              <a:t>8</a:t>
            </a:fld>
            <a:endParaRPr lang="en-US"/>
          </a:p>
        </p:txBody>
      </p:sp>
    </p:spTree>
    <p:extLst>
      <p:ext uri="{BB962C8B-B14F-4D97-AF65-F5344CB8AC3E}">
        <p14:creationId xmlns:p14="http://schemas.microsoft.com/office/powerpoint/2010/main" val="147261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Nicole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Follow-up measures indicated participant abstinence from substances increased to 66% (from 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Employment/education (currently employed or attending school) increased to 24% (from 9.4%)</a:t>
            </a:r>
          </a:p>
          <a:p>
            <a:endParaRPr lang="en-US" dirty="0"/>
          </a:p>
          <a:p>
            <a:r>
              <a:rPr lang="en-US" dirty="0"/>
              <a:t>89% of participants felt socially connected at follow-up (80% at intake)</a:t>
            </a:r>
          </a:p>
          <a:p>
            <a:endParaRPr lang="en-US" dirty="0"/>
          </a:p>
          <a:p>
            <a:r>
              <a:rPr lang="en-US" dirty="0"/>
              <a:t>Of the individuals housed, 61% had an increase in income which sources included wages, public assistance, retirement, and disability.</a:t>
            </a:r>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9</a:t>
            </a:fld>
            <a:endParaRPr lang="en-US"/>
          </a:p>
        </p:txBody>
      </p:sp>
    </p:spTree>
    <p:extLst>
      <p:ext uri="{BB962C8B-B14F-4D97-AF65-F5344CB8AC3E}">
        <p14:creationId xmlns:p14="http://schemas.microsoft.com/office/powerpoint/2010/main" val="139547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Nicole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*Common mental health symptoms decreased from intake to follow-up (average decrease across all of 24.88%).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Depression -18.6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Anxiety -16.7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Hallucinations -61.8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Trouble understanding/concentrating -10.6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Controlling violent bx -16.7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*Drug and alcohol use decreased for all substance types (average decrease across all substances was 71.9%).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Alcohol -35.2%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Cocaine/crack -100%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Marijuana -43.3%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Opiates -68.4%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Meth -56.4%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Benzodiazepines -100%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Other </a:t>
            </a:r>
            <a:r>
              <a:rPr lang="en-US" sz="1200" dirty="0" err="1">
                <a:effectLst/>
                <a:latin typeface="Times New Roman" panose="02020603050405020304" pitchFamily="18" charset="0"/>
                <a:ea typeface="Calibri" panose="020F0502020204030204" pitchFamily="34" charset="0"/>
              </a:rPr>
              <a:t>tranq</a:t>
            </a:r>
            <a:r>
              <a:rPr lang="en-US" sz="1200" dirty="0">
                <a:effectLst/>
                <a:latin typeface="Times New Roman" panose="02020603050405020304" pitchFamily="18" charset="0"/>
                <a:ea typeface="Calibri" panose="020F0502020204030204" pitchFamily="34" charset="0"/>
              </a:rPr>
              <a:t> or sedatives -100%</a:t>
            </a:r>
            <a:endParaRPr lang="en-US" dirty="0"/>
          </a:p>
          <a:p>
            <a:endParaRPr lang="en-US" dirty="0"/>
          </a:p>
        </p:txBody>
      </p:sp>
      <p:sp>
        <p:nvSpPr>
          <p:cNvPr id="4" name="Slide Number Placeholder 3"/>
          <p:cNvSpPr>
            <a:spLocks noGrp="1"/>
          </p:cNvSpPr>
          <p:nvPr>
            <p:ph type="sldNum" sz="quarter" idx="5"/>
          </p:nvPr>
        </p:nvSpPr>
        <p:spPr/>
        <p:txBody>
          <a:bodyPr/>
          <a:lstStyle/>
          <a:p>
            <a:fld id="{81BFC248-B306-48E8-9883-F18CA10CF9F5}" type="slidenum">
              <a:rPr lang="en-US" smtClean="0"/>
              <a:t>10</a:t>
            </a:fld>
            <a:endParaRPr lang="en-US"/>
          </a:p>
        </p:txBody>
      </p:sp>
    </p:spTree>
    <p:extLst>
      <p:ext uri="{BB962C8B-B14F-4D97-AF65-F5344CB8AC3E}">
        <p14:creationId xmlns:p14="http://schemas.microsoft.com/office/powerpoint/2010/main" val="4021874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160" y="5918874"/>
            <a:ext cx="4572000" cy="542544"/>
          </a:xfrm>
          <a:prstGeom prst="rect">
            <a:avLst/>
          </a:prstGeom>
        </p:spPr>
      </p:pic>
    </p:spTree>
    <p:extLst>
      <p:ext uri="{BB962C8B-B14F-4D97-AF65-F5344CB8AC3E}">
        <p14:creationId xmlns:p14="http://schemas.microsoft.com/office/powerpoint/2010/main" val="141026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3075C-3E80-4F19-8115-42D69A2F8062}"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120277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1001920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7192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3554775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5827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955802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2098945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235355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075C-3E80-4F19-8115-42D69A2F8062}"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26708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3182780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075C-3E80-4F19-8115-42D69A2F806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254108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3075C-3E80-4F19-8115-42D69A2F8062}"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124810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43075C-3E80-4F19-8115-42D69A2F8062}"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363894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43075C-3E80-4F19-8115-42D69A2F8062}"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362156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075C-3E80-4F19-8115-42D69A2F8062}"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279254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3075C-3E80-4F19-8115-42D69A2F8062}"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4443E-EA26-4DA0-AD4D-94102EE97797}" type="slidenum">
              <a:rPr lang="en-US" smtClean="0"/>
              <a:t>‹#›</a:t>
            </a:fld>
            <a:endParaRPr lang="en-US"/>
          </a:p>
        </p:txBody>
      </p:sp>
    </p:spTree>
    <p:extLst>
      <p:ext uri="{BB962C8B-B14F-4D97-AF65-F5344CB8AC3E}">
        <p14:creationId xmlns:p14="http://schemas.microsoft.com/office/powerpoint/2010/main" val="1466393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43075C-3E80-4F19-8115-42D69A2F8062}" type="datetimeFigureOut">
              <a:rPr lang="en-US" smtClean="0"/>
              <a:t>2/28/2024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BD4443E-EA26-4DA0-AD4D-94102EE97797}" type="slidenum">
              <a:rPr lang="en-US" smtClean="0"/>
              <a:t>‹#›</a:t>
            </a:fld>
            <a:endParaRPr lang="en-US"/>
          </a:p>
        </p:txBody>
      </p:sp>
      <p:pic>
        <p:nvPicPr>
          <p:cNvPr id="19" name="Picture 1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74160" y="5918874"/>
            <a:ext cx="4572000" cy="542544"/>
          </a:xfrm>
          <a:prstGeom prst="rect">
            <a:avLst/>
          </a:prstGeom>
        </p:spPr>
      </p:pic>
    </p:spTree>
    <p:extLst>
      <p:ext uri="{BB962C8B-B14F-4D97-AF65-F5344CB8AC3E}">
        <p14:creationId xmlns:p14="http://schemas.microsoft.com/office/powerpoint/2010/main" val="787349156"/>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ideo" Target="https://www.youtube.com/embed/F-n408XAXRk?feature=oembed"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006" y="537191"/>
            <a:ext cx="9456883" cy="3396080"/>
          </a:xfrm>
        </p:spPr>
        <p:txBody>
          <a:bodyPr/>
          <a:lstStyle/>
          <a:p>
            <a:r>
              <a:rPr lang="en-US" sz="4000" dirty="0">
                <a:effectLst/>
                <a:latin typeface="Trebuchet MS" panose="020B0603020202020204" pitchFamily="34" charset="0"/>
                <a:ea typeface="Calibri" panose="020F0502020204030204" pitchFamily="34" charset="0"/>
              </a:rPr>
              <a:t>Street to Home: Lessons and Outcomes from a Five Year Interdisciplinary Homeless Outreach Project</a:t>
            </a:r>
            <a:endParaRPr lang="en-US" sz="4000" dirty="0">
              <a:latin typeface="Trebuchet MS" panose="020B0603020202020204" pitchFamily="34" charset="0"/>
            </a:endParaRPr>
          </a:p>
        </p:txBody>
      </p:sp>
      <p:sp>
        <p:nvSpPr>
          <p:cNvPr id="3" name="Subtitle 2"/>
          <p:cNvSpPr>
            <a:spLocks noGrp="1"/>
          </p:cNvSpPr>
          <p:nvPr>
            <p:ph type="subTitle" idx="1"/>
          </p:nvPr>
        </p:nvSpPr>
        <p:spPr/>
        <p:txBody>
          <a:bodyPr>
            <a:normAutofit lnSpcReduction="10000"/>
          </a:bodyPr>
          <a:lstStyle/>
          <a:p>
            <a:r>
              <a:rPr lang="en-US" dirty="0"/>
              <a:t>Nicole Janich, MSW, PhD</a:t>
            </a:r>
          </a:p>
          <a:p>
            <a:r>
              <a:rPr lang="en-US" dirty="0"/>
              <a:t>Deirdra Goeth</a:t>
            </a:r>
          </a:p>
          <a:p>
            <a:r>
              <a:rPr lang="en-US" dirty="0"/>
              <a:t>Will Nieves</a:t>
            </a:r>
          </a:p>
        </p:txBody>
      </p:sp>
    </p:spTree>
    <p:extLst>
      <p:ext uri="{BB962C8B-B14F-4D97-AF65-F5344CB8AC3E}">
        <p14:creationId xmlns:p14="http://schemas.microsoft.com/office/powerpoint/2010/main" val="316785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BE3C-BF13-860A-77DE-E006E32E705F}"/>
              </a:ext>
            </a:extLst>
          </p:cNvPr>
          <p:cNvSpPr>
            <a:spLocks noGrp="1"/>
          </p:cNvSpPr>
          <p:nvPr>
            <p:ph type="title"/>
          </p:nvPr>
        </p:nvSpPr>
        <p:spPr/>
        <p:txBody>
          <a:bodyPr/>
          <a:lstStyle/>
          <a:p>
            <a:r>
              <a:rPr lang="en-US" dirty="0"/>
              <a:t>Successes Cont.</a:t>
            </a:r>
          </a:p>
        </p:txBody>
      </p:sp>
      <p:grpSp>
        <p:nvGrpSpPr>
          <p:cNvPr id="10" name="Group 9">
            <a:extLst>
              <a:ext uri="{FF2B5EF4-FFF2-40B4-BE49-F238E27FC236}">
                <a16:creationId xmlns:a16="http://schemas.microsoft.com/office/drawing/2014/main" id="{1D5CC115-4D4A-BD16-8D70-6C0514A00265}"/>
              </a:ext>
            </a:extLst>
          </p:cNvPr>
          <p:cNvGrpSpPr/>
          <p:nvPr/>
        </p:nvGrpSpPr>
        <p:grpSpPr>
          <a:xfrm>
            <a:off x="5641907" y="2026856"/>
            <a:ext cx="2426328" cy="3768727"/>
            <a:chOff x="7811366" y="1612242"/>
            <a:chExt cx="2023242" cy="2962927"/>
          </a:xfrm>
        </p:grpSpPr>
        <p:sp>
          <p:nvSpPr>
            <p:cNvPr id="11" name="Content Placeholder 2">
              <a:extLst>
                <a:ext uri="{FF2B5EF4-FFF2-40B4-BE49-F238E27FC236}">
                  <a16:creationId xmlns:a16="http://schemas.microsoft.com/office/drawing/2014/main" id="{365EBA00-9AE8-57A3-D0CB-02B31DF7C6C3}"/>
                </a:ext>
              </a:extLst>
            </p:cNvPr>
            <p:cNvSpPr txBox="1">
              <a:spLocks/>
            </p:cNvSpPr>
            <p:nvPr/>
          </p:nvSpPr>
          <p:spPr>
            <a:xfrm>
              <a:off x="7811366" y="3421117"/>
              <a:ext cx="2023242" cy="11540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Drug and Alcohol Use</a:t>
              </a:r>
            </a:p>
          </p:txBody>
        </p:sp>
        <p:grpSp>
          <p:nvGrpSpPr>
            <p:cNvPr id="12" name="Group 11">
              <a:extLst>
                <a:ext uri="{FF2B5EF4-FFF2-40B4-BE49-F238E27FC236}">
                  <a16:creationId xmlns:a16="http://schemas.microsoft.com/office/drawing/2014/main" id="{7ADBCEEC-82E1-FA14-90F5-082EDE2EFEAA}"/>
                </a:ext>
              </a:extLst>
            </p:cNvPr>
            <p:cNvGrpSpPr/>
            <p:nvPr/>
          </p:nvGrpSpPr>
          <p:grpSpPr>
            <a:xfrm>
              <a:off x="8018814" y="1612242"/>
              <a:ext cx="1315071" cy="1617279"/>
              <a:chOff x="8018814" y="1612242"/>
              <a:chExt cx="1315071" cy="1617279"/>
            </a:xfrm>
          </p:grpSpPr>
          <p:sp>
            <p:nvSpPr>
              <p:cNvPr id="14" name="Arrow: Down 13">
                <a:extLst>
                  <a:ext uri="{FF2B5EF4-FFF2-40B4-BE49-F238E27FC236}">
                    <a16:creationId xmlns:a16="http://schemas.microsoft.com/office/drawing/2014/main" id="{85F8EA14-FB2C-E2E8-2FB7-528D25F9F57A}"/>
                  </a:ext>
                </a:extLst>
              </p:cNvPr>
              <p:cNvSpPr/>
              <p:nvPr/>
            </p:nvSpPr>
            <p:spPr>
              <a:xfrm>
                <a:off x="8018814" y="1612242"/>
                <a:ext cx="1315071" cy="1617279"/>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5D34-6F81-E5B3-0263-9BD7DA167C1E}"/>
                  </a:ext>
                </a:extLst>
              </p:cNvPr>
              <p:cNvSpPr txBox="1"/>
              <p:nvPr/>
            </p:nvSpPr>
            <p:spPr>
              <a:xfrm>
                <a:off x="8399791" y="2034540"/>
                <a:ext cx="934094" cy="523220"/>
              </a:xfrm>
              <a:prstGeom prst="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2800" dirty="0">
                    <a:solidFill>
                      <a:schemeClr val="bg1"/>
                    </a:solidFill>
                  </a:rPr>
                  <a:t>72%</a:t>
                </a:r>
              </a:p>
            </p:txBody>
          </p:sp>
        </p:grpSp>
      </p:grpSp>
      <p:grpSp>
        <p:nvGrpSpPr>
          <p:cNvPr id="16" name="Group 15">
            <a:extLst>
              <a:ext uri="{FF2B5EF4-FFF2-40B4-BE49-F238E27FC236}">
                <a16:creationId xmlns:a16="http://schemas.microsoft.com/office/drawing/2014/main" id="{92195F45-26D8-488A-A5D4-96BB8CDB18F8}"/>
              </a:ext>
            </a:extLst>
          </p:cNvPr>
          <p:cNvGrpSpPr/>
          <p:nvPr/>
        </p:nvGrpSpPr>
        <p:grpSpPr>
          <a:xfrm>
            <a:off x="2088606" y="2026856"/>
            <a:ext cx="2687698" cy="3697009"/>
            <a:chOff x="6046760" y="1655597"/>
            <a:chExt cx="2023242" cy="2924859"/>
          </a:xfrm>
        </p:grpSpPr>
        <p:sp>
          <p:nvSpPr>
            <p:cNvPr id="17" name="Content Placeholder 2">
              <a:extLst>
                <a:ext uri="{FF2B5EF4-FFF2-40B4-BE49-F238E27FC236}">
                  <a16:creationId xmlns:a16="http://schemas.microsoft.com/office/drawing/2014/main" id="{C16DE377-B786-EB54-A3C0-EA3C47510C9D}"/>
                </a:ext>
              </a:extLst>
            </p:cNvPr>
            <p:cNvSpPr txBox="1">
              <a:spLocks/>
            </p:cNvSpPr>
            <p:nvPr/>
          </p:nvSpPr>
          <p:spPr>
            <a:xfrm>
              <a:off x="6046760" y="3426404"/>
              <a:ext cx="2023242" cy="11540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Mental Health Symptoms</a:t>
              </a:r>
            </a:p>
          </p:txBody>
        </p:sp>
        <p:grpSp>
          <p:nvGrpSpPr>
            <p:cNvPr id="19" name="Group 18">
              <a:extLst>
                <a:ext uri="{FF2B5EF4-FFF2-40B4-BE49-F238E27FC236}">
                  <a16:creationId xmlns:a16="http://schemas.microsoft.com/office/drawing/2014/main" id="{4958980B-0440-DFEA-9D77-41CB68CD21AC}"/>
                </a:ext>
              </a:extLst>
            </p:cNvPr>
            <p:cNvGrpSpPr/>
            <p:nvPr/>
          </p:nvGrpSpPr>
          <p:grpSpPr>
            <a:xfrm>
              <a:off x="6202292" y="1655597"/>
              <a:ext cx="1277455" cy="1617279"/>
              <a:chOff x="6202292" y="1655597"/>
              <a:chExt cx="1277455" cy="1617279"/>
            </a:xfrm>
          </p:grpSpPr>
          <p:sp>
            <p:nvSpPr>
              <p:cNvPr id="22" name="Arrow: Down 21">
                <a:extLst>
                  <a:ext uri="{FF2B5EF4-FFF2-40B4-BE49-F238E27FC236}">
                    <a16:creationId xmlns:a16="http://schemas.microsoft.com/office/drawing/2014/main" id="{9478F11C-0236-3B6A-FEA5-B45A819ACF54}"/>
                  </a:ext>
                </a:extLst>
              </p:cNvPr>
              <p:cNvSpPr/>
              <p:nvPr/>
            </p:nvSpPr>
            <p:spPr>
              <a:xfrm>
                <a:off x="6202292" y="1655597"/>
                <a:ext cx="1277455" cy="1617279"/>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0CC1E53-225F-4B8A-0747-2A60AD184058}"/>
                  </a:ext>
                </a:extLst>
              </p:cNvPr>
              <p:cNvSpPr txBox="1"/>
              <p:nvPr/>
            </p:nvSpPr>
            <p:spPr>
              <a:xfrm>
                <a:off x="6575488" y="2080556"/>
                <a:ext cx="770331" cy="523220"/>
              </a:xfrm>
              <a:prstGeom prst="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2800" dirty="0">
                    <a:solidFill>
                      <a:schemeClr val="bg1"/>
                    </a:solidFill>
                  </a:rPr>
                  <a:t>25%</a:t>
                </a:r>
              </a:p>
            </p:txBody>
          </p:sp>
        </p:grpSp>
      </p:grpSp>
    </p:spTree>
    <p:extLst>
      <p:ext uri="{BB962C8B-B14F-4D97-AF65-F5344CB8AC3E}">
        <p14:creationId xmlns:p14="http://schemas.microsoft.com/office/powerpoint/2010/main" val="156483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5DC1-AB4C-6BD1-57C6-EDCD8AAB69B9}"/>
              </a:ext>
            </a:extLst>
          </p:cNvPr>
          <p:cNvSpPr>
            <a:spLocks noGrp="1"/>
          </p:cNvSpPr>
          <p:nvPr>
            <p:ph type="title"/>
          </p:nvPr>
        </p:nvSpPr>
        <p:spPr/>
        <p:txBody>
          <a:bodyPr>
            <a:normAutofit/>
          </a:bodyPr>
          <a:lstStyle/>
          <a:p>
            <a:r>
              <a:rPr lang="en-US" sz="4000" dirty="0"/>
              <a:t>Challenges</a:t>
            </a:r>
          </a:p>
        </p:txBody>
      </p:sp>
      <p:sp>
        <p:nvSpPr>
          <p:cNvPr id="3" name="Content Placeholder 2">
            <a:extLst>
              <a:ext uri="{FF2B5EF4-FFF2-40B4-BE49-F238E27FC236}">
                <a16:creationId xmlns:a16="http://schemas.microsoft.com/office/drawing/2014/main" id="{779096B5-790A-96B1-1FEC-A6812F347937}"/>
              </a:ext>
            </a:extLst>
          </p:cNvPr>
          <p:cNvSpPr>
            <a:spLocks noGrp="1"/>
          </p:cNvSpPr>
          <p:nvPr>
            <p:ph sz="half" idx="1"/>
          </p:nvPr>
        </p:nvSpPr>
        <p:spPr>
          <a:xfrm>
            <a:off x="465514" y="1745673"/>
            <a:ext cx="4395856" cy="4295688"/>
          </a:xfrm>
        </p:spPr>
        <p:txBody>
          <a:bodyPr/>
          <a:lstStyle/>
          <a:p>
            <a:r>
              <a:rPr lang="en-US" sz="2400" dirty="0"/>
              <a:t>Participant related:</a:t>
            </a:r>
          </a:p>
          <a:p>
            <a:pPr lvl="1"/>
            <a:r>
              <a:rPr lang="en-US" sz="2000" dirty="0"/>
              <a:t>Participant complex health conditions (MH, SMI, SUD) created barriers for housing and service options</a:t>
            </a:r>
          </a:p>
          <a:p>
            <a:pPr lvl="1"/>
            <a:r>
              <a:rPr lang="en-US" sz="2000" dirty="0"/>
              <a:t>Participant readiness for services and independent housing</a:t>
            </a:r>
          </a:p>
        </p:txBody>
      </p:sp>
      <p:sp>
        <p:nvSpPr>
          <p:cNvPr id="4" name="Content Placeholder 3">
            <a:extLst>
              <a:ext uri="{FF2B5EF4-FFF2-40B4-BE49-F238E27FC236}">
                <a16:creationId xmlns:a16="http://schemas.microsoft.com/office/drawing/2014/main" id="{74F89D68-A40B-C61A-A02F-505B1AB42D62}"/>
              </a:ext>
            </a:extLst>
          </p:cNvPr>
          <p:cNvSpPr>
            <a:spLocks noGrp="1"/>
          </p:cNvSpPr>
          <p:nvPr>
            <p:ph sz="half" idx="2"/>
          </p:nvPr>
        </p:nvSpPr>
        <p:spPr>
          <a:xfrm>
            <a:off x="4850320" y="1745673"/>
            <a:ext cx="4635502" cy="4295688"/>
          </a:xfrm>
        </p:spPr>
        <p:txBody>
          <a:bodyPr/>
          <a:lstStyle/>
          <a:p>
            <a:r>
              <a:rPr lang="en-US" sz="2400" dirty="0"/>
              <a:t>Program related:</a:t>
            </a:r>
          </a:p>
          <a:p>
            <a:pPr lvl="1"/>
            <a:r>
              <a:rPr lang="en-US" sz="2000" dirty="0"/>
              <a:t>Shortage of housing vouchers</a:t>
            </a:r>
          </a:p>
          <a:p>
            <a:pPr lvl="1"/>
            <a:r>
              <a:rPr lang="en-US" sz="2000" dirty="0"/>
              <a:t>Obtaining identity documentation, quashing warrants</a:t>
            </a:r>
          </a:p>
          <a:p>
            <a:pPr lvl="1"/>
            <a:r>
              <a:rPr lang="en-US" sz="2000" dirty="0"/>
              <a:t>Working with landlords</a:t>
            </a:r>
          </a:p>
          <a:p>
            <a:pPr lvl="1"/>
            <a:r>
              <a:rPr lang="en-US" sz="2000" dirty="0"/>
              <a:t>Additional funding for critical items such as transportation, phones, food, client fees, start up kits for newly housed</a:t>
            </a:r>
          </a:p>
          <a:p>
            <a:endParaRPr lang="en-US" dirty="0"/>
          </a:p>
        </p:txBody>
      </p:sp>
    </p:spTree>
    <p:extLst>
      <p:ext uri="{BB962C8B-B14F-4D97-AF65-F5344CB8AC3E}">
        <p14:creationId xmlns:p14="http://schemas.microsoft.com/office/powerpoint/2010/main" val="1575763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1FCF-910F-20DE-49FD-DD06707435FC}"/>
              </a:ext>
            </a:extLst>
          </p:cNvPr>
          <p:cNvSpPr>
            <a:spLocks noGrp="1"/>
          </p:cNvSpPr>
          <p:nvPr>
            <p:ph type="title"/>
          </p:nvPr>
        </p:nvSpPr>
        <p:spPr/>
        <p:txBody>
          <a:bodyPr/>
          <a:lstStyle/>
          <a:p>
            <a:r>
              <a:rPr lang="en-US" dirty="0"/>
              <a:t>Lessons</a:t>
            </a:r>
          </a:p>
        </p:txBody>
      </p:sp>
      <p:graphicFrame>
        <p:nvGraphicFramePr>
          <p:cNvPr id="5" name="Content Placeholder 2">
            <a:extLst>
              <a:ext uri="{FF2B5EF4-FFF2-40B4-BE49-F238E27FC236}">
                <a16:creationId xmlns:a16="http://schemas.microsoft.com/office/drawing/2014/main" id="{7A108F4C-0B80-A069-A430-0416AFEF3E29}"/>
              </a:ext>
            </a:extLst>
          </p:cNvPr>
          <p:cNvGraphicFramePr>
            <a:graphicFrameLocks noGrp="1"/>
          </p:cNvGraphicFramePr>
          <p:nvPr>
            <p:ph idx="1"/>
            <p:extLst>
              <p:ext uri="{D42A27DB-BD31-4B8C-83A1-F6EECF244321}">
                <p14:modId xmlns:p14="http://schemas.microsoft.com/office/powerpoint/2010/main" val="4195211640"/>
              </p:ext>
            </p:extLst>
          </p:nvPr>
        </p:nvGraphicFramePr>
        <p:xfrm>
          <a:off x="443631" y="1270000"/>
          <a:ext cx="9064074" cy="4328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726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03B5-5D0B-2B04-83EB-0185A951A5E5}"/>
              </a:ext>
            </a:extLst>
          </p:cNvPr>
          <p:cNvSpPr>
            <a:spLocks noGrp="1"/>
          </p:cNvSpPr>
          <p:nvPr>
            <p:ph type="title"/>
          </p:nvPr>
        </p:nvSpPr>
        <p:spPr>
          <a:xfrm>
            <a:off x="641476" y="298824"/>
            <a:ext cx="8596668" cy="1320800"/>
          </a:xfrm>
        </p:spPr>
        <p:txBody>
          <a:bodyPr/>
          <a:lstStyle/>
          <a:p>
            <a:r>
              <a:rPr lang="en-US" dirty="0"/>
              <a:t>Lessons Cont.</a:t>
            </a:r>
          </a:p>
        </p:txBody>
      </p:sp>
      <p:sp>
        <p:nvSpPr>
          <p:cNvPr id="3" name="Content Placeholder 2">
            <a:extLst>
              <a:ext uri="{FF2B5EF4-FFF2-40B4-BE49-F238E27FC236}">
                <a16:creationId xmlns:a16="http://schemas.microsoft.com/office/drawing/2014/main" id="{E8FC8FE3-15E2-F8A3-6013-7ED63B25268C}"/>
              </a:ext>
            </a:extLst>
          </p:cNvPr>
          <p:cNvSpPr>
            <a:spLocks noGrp="1"/>
          </p:cNvSpPr>
          <p:nvPr>
            <p:ph idx="1"/>
          </p:nvPr>
        </p:nvSpPr>
        <p:spPr>
          <a:xfrm>
            <a:off x="1322793" y="1434352"/>
            <a:ext cx="8596668" cy="4464424"/>
          </a:xfrm>
        </p:spPr>
        <p:txBody>
          <a:bodyPr>
            <a:normAutofit/>
          </a:bodyPr>
          <a:lstStyle/>
          <a:p>
            <a:r>
              <a:rPr lang="en-US" sz="2400" dirty="0"/>
              <a:t>Long term engagement: </a:t>
            </a:r>
          </a:p>
          <a:p>
            <a:pPr lvl="1"/>
            <a:r>
              <a:rPr lang="en-US" sz="2000" dirty="0"/>
              <a:t>team still contacted by past SHP participants</a:t>
            </a:r>
          </a:p>
          <a:p>
            <a:pPr lvl="1"/>
            <a:r>
              <a:rPr lang="en-US" sz="2000" dirty="0"/>
              <a:t>Need a plan for engaging with past participants who fall back into homelessness or need help and want to work with trusted staff</a:t>
            </a:r>
          </a:p>
          <a:p>
            <a:r>
              <a:rPr lang="en-US" sz="2400" dirty="0"/>
              <a:t>Landlords:</a:t>
            </a:r>
          </a:p>
          <a:p>
            <a:pPr lvl="1"/>
            <a:r>
              <a:rPr lang="en-US" sz="2000" dirty="0"/>
              <a:t>Pre-Negotiations with transparency to obtain a pool of Landlords that could potentially house our populations and maintain those relationships. Best possible outcome to get our unsheltered populations into PSH as quickly as possible and assist with maintaining that housing</a:t>
            </a:r>
          </a:p>
          <a:p>
            <a:r>
              <a:rPr lang="en-US" sz="2400" dirty="0"/>
              <a:t>Resources, Resources, Resources</a:t>
            </a:r>
          </a:p>
          <a:p>
            <a:endParaRPr lang="en-US" sz="2000" dirty="0"/>
          </a:p>
        </p:txBody>
      </p:sp>
    </p:spTree>
    <p:extLst>
      <p:ext uri="{BB962C8B-B14F-4D97-AF65-F5344CB8AC3E}">
        <p14:creationId xmlns:p14="http://schemas.microsoft.com/office/powerpoint/2010/main" val="47470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C66D95-592F-8E77-2736-04440DBD4108}"/>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9" name="Straight Connector 68">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Isosceles Triangle 72">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Isosceles Triangle 76">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7EE067C-5081-00BA-1917-CBC287B76232}"/>
              </a:ext>
            </a:extLst>
          </p:cNvPr>
          <p:cNvSpPr>
            <a:spLocks noGrp="1"/>
          </p:cNvSpPr>
          <p:nvPr>
            <p:ph type="title"/>
          </p:nvPr>
        </p:nvSpPr>
        <p:spPr>
          <a:xfrm>
            <a:off x="1601788" y="299167"/>
            <a:ext cx="4299666" cy="943587"/>
          </a:xfrm>
        </p:spPr>
        <p:txBody>
          <a:bodyPr vert="horz" lIns="91440" tIns="45720" rIns="91440" bIns="45720" rtlCol="0" anchor="b">
            <a:normAutofit fontScale="90000"/>
          </a:bodyPr>
          <a:lstStyle/>
          <a:p>
            <a:r>
              <a:rPr lang="en-US" sz="5400" kern="1200" dirty="0">
                <a:solidFill>
                  <a:schemeClr val="accent1"/>
                </a:solidFill>
                <a:latin typeface="+mj-lt"/>
                <a:ea typeface="+mj-ea"/>
                <a:cs typeface="+mj-cs"/>
              </a:rPr>
              <a:t>Call to Action</a:t>
            </a:r>
          </a:p>
        </p:txBody>
      </p:sp>
      <p:sp>
        <p:nvSpPr>
          <p:cNvPr id="3" name="Text Placeholder 2">
            <a:extLst>
              <a:ext uri="{FF2B5EF4-FFF2-40B4-BE49-F238E27FC236}">
                <a16:creationId xmlns:a16="http://schemas.microsoft.com/office/drawing/2014/main" id="{FA3FBB69-72EA-B458-67C7-6C97357D09B0}"/>
              </a:ext>
            </a:extLst>
          </p:cNvPr>
          <p:cNvSpPr>
            <a:spLocks noGrp="1"/>
          </p:cNvSpPr>
          <p:nvPr>
            <p:ph type="body" idx="1"/>
          </p:nvPr>
        </p:nvSpPr>
        <p:spPr>
          <a:xfrm>
            <a:off x="4321024" y="1611312"/>
            <a:ext cx="5279244" cy="4323592"/>
          </a:xfrm>
        </p:spPr>
        <p:txBody>
          <a:bodyPr vert="horz" lIns="91440" tIns="45720" rIns="91440" bIns="45720" rtlCol="0" anchor="t">
            <a:normAutofit lnSpcReduction="10000"/>
          </a:bodyPr>
          <a:lstStyle/>
          <a:p>
            <a:pPr marL="342900" indent="-342900">
              <a:lnSpc>
                <a:spcPct val="90000"/>
              </a:lnSpc>
              <a:buFont typeface="Wingdings" panose="05000000000000000000" pitchFamily="2" charset="2"/>
              <a:buChar char="Ø"/>
            </a:pPr>
            <a:r>
              <a:rPr lang="en-US" sz="2400" b="1" dirty="0">
                <a:effectLst/>
              </a:rPr>
              <a:t>Advocate for </a:t>
            </a:r>
            <a:r>
              <a:rPr lang="en-US" sz="2400" b="1" u="sng" dirty="0">
                <a:effectLst/>
              </a:rPr>
              <a:t>increased funding </a:t>
            </a:r>
            <a:r>
              <a:rPr lang="en-US" sz="2400" b="1" dirty="0">
                <a:effectLst/>
              </a:rPr>
              <a:t>specifically, </a:t>
            </a:r>
            <a:r>
              <a:rPr lang="en-US" sz="2400" b="1" u="sng" dirty="0">
                <a:effectLst/>
              </a:rPr>
              <a:t>individuals with increased vulnerability </a:t>
            </a:r>
            <a:r>
              <a:rPr lang="en-US" sz="2400" b="1" dirty="0">
                <a:effectLst/>
              </a:rPr>
              <a:t>due to experiencing mental illness and substance use.</a:t>
            </a:r>
          </a:p>
          <a:p>
            <a:pPr>
              <a:lnSpc>
                <a:spcPct val="90000"/>
              </a:lnSpc>
            </a:pPr>
            <a:endParaRPr lang="en-US" sz="2400" b="1" dirty="0">
              <a:effectLst/>
            </a:endParaRPr>
          </a:p>
          <a:p>
            <a:pPr marL="342900" indent="-342900">
              <a:lnSpc>
                <a:spcPct val="90000"/>
              </a:lnSpc>
              <a:buFont typeface="Wingdings" panose="05000000000000000000" pitchFamily="2" charset="2"/>
              <a:buChar char="Ø"/>
            </a:pPr>
            <a:r>
              <a:rPr lang="en-US" sz="2400" b="1" dirty="0"/>
              <a:t>Increase </a:t>
            </a:r>
            <a:r>
              <a:rPr lang="en-US" sz="2400" b="1" u="sng" dirty="0"/>
              <a:t>low barrier housing </a:t>
            </a:r>
            <a:r>
              <a:rPr lang="en-US" sz="2400" b="1" dirty="0"/>
              <a:t>and services.</a:t>
            </a:r>
          </a:p>
          <a:p>
            <a:pPr>
              <a:lnSpc>
                <a:spcPct val="90000"/>
              </a:lnSpc>
            </a:pPr>
            <a:endParaRPr lang="en-US" sz="2400" b="1" dirty="0"/>
          </a:p>
          <a:p>
            <a:pPr marL="342900" indent="-342900">
              <a:lnSpc>
                <a:spcPct val="90000"/>
              </a:lnSpc>
              <a:buFont typeface="Wingdings" panose="05000000000000000000" pitchFamily="2" charset="2"/>
              <a:buChar char="Ø"/>
            </a:pPr>
            <a:r>
              <a:rPr lang="en-US" sz="2400" b="1" dirty="0"/>
              <a:t>Engage in </a:t>
            </a:r>
            <a:r>
              <a:rPr lang="en-US" sz="2400" b="1" u="sng" dirty="0"/>
              <a:t>collaboration </a:t>
            </a:r>
            <a:r>
              <a:rPr lang="en-US" sz="2400" b="1" dirty="0"/>
              <a:t>with other providers and stakeholders to improve resources.</a:t>
            </a:r>
          </a:p>
        </p:txBody>
      </p:sp>
      <p:sp>
        <p:nvSpPr>
          <p:cNvPr id="80" name="Isosceles Triangle 79">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5" name="Graphic 64" descr="Suburban scene">
            <a:extLst>
              <a:ext uri="{FF2B5EF4-FFF2-40B4-BE49-F238E27FC236}">
                <a16:creationId xmlns:a16="http://schemas.microsoft.com/office/drawing/2014/main" id="{45700046-2FB5-44D9-43D1-0C1C03486C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767" y="1541920"/>
            <a:ext cx="3765692" cy="3765692"/>
          </a:xfrm>
          <a:prstGeom prst="rect">
            <a:avLst/>
          </a:prstGeom>
        </p:spPr>
      </p:pic>
    </p:spTree>
    <p:extLst>
      <p:ext uri="{BB962C8B-B14F-4D97-AF65-F5344CB8AC3E}">
        <p14:creationId xmlns:p14="http://schemas.microsoft.com/office/powerpoint/2010/main" val="230551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154FE-627F-1809-4670-301B90D531F2}"/>
              </a:ext>
            </a:extLst>
          </p:cNvPr>
          <p:cNvSpPr>
            <a:spLocks noGrp="1"/>
          </p:cNvSpPr>
          <p:nvPr>
            <p:ph type="title"/>
          </p:nvPr>
        </p:nvSpPr>
        <p:spPr>
          <a:xfrm>
            <a:off x="5734269" y="506372"/>
            <a:ext cx="5395424" cy="1875041"/>
          </a:xfrm>
        </p:spPr>
        <p:txBody>
          <a:bodyPr vert="horz" lIns="91440" tIns="45720" rIns="91440" bIns="45720" rtlCol="0" anchor="b">
            <a:normAutofit/>
          </a:bodyPr>
          <a:lstStyle/>
          <a:p>
            <a:r>
              <a:rPr lang="en-US" sz="6000" dirty="0">
                <a:solidFill>
                  <a:srgbClr val="FFFFFF"/>
                </a:solidFill>
              </a:rPr>
              <a:t>Questions?</a:t>
            </a:r>
          </a:p>
        </p:txBody>
      </p:sp>
      <p:sp>
        <p:nvSpPr>
          <p:cNvPr id="3" name="Text Placeholder 2">
            <a:extLst>
              <a:ext uri="{FF2B5EF4-FFF2-40B4-BE49-F238E27FC236}">
                <a16:creationId xmlns:a16="http://schemas.microsoft.com/office/drawing/2014/main" id="{E44F1E63-C1C0-94E6-916E-380E8683C272}"/>
              </a:ext>
            </a:extLst>
          </p:cNvPr>
          <p:cNvSpPr>
            <a:spLocks noGrp="1"/>
          </p:cNvSpPr>
          <p:nvPr>
            <p:ph type="body" idx="1"/>
          </p:nvPr>
        </p:nvSpPr>
        <p:spPr>
          <a:xfrm>
            <a:off x="4401834" y="3254376"/>
            <a:ext cx="6112077" cy="2100738"/>
          </a:xfrm>
        </p:spPr>
        <p:txBody>
          <a:bodyPr vert="horz" lIns="91440" tIns="45720" rIns="91440" bIns="45720" rtlCol="0" anchor="t">
            <a:normAutofit/>
          </a:bodyPr>
          <a:lstStyle/>
          <a:p>
            <a:pPr>
              <a:lnSpc>
                <a:spcPct val="90000"/>
              </a:lnSpc>
            </a:pPr>
            <a:r>
              <a:rPr lang="en-US" b="1" u="sng" dirty="0">
                <a:solidFill>
                  <a:srgbClr val="FFFFFF">
                    <a:alpha val="70000"/>
                  </a:srgbClr>
                </a:solidFill>
              </a:rPr>
              <a:t>Contact info:</a:t>
            </a:r>
          </a:p>
          <a:p>
            <a:pPr>
              <a:lnSpc>
                <a:spcPct val="90000"/>
              </a:lnSpc>
            </a:pPr>
            <a:r>
              <a:rPr lang="en-US" dirty="0">
                <a:solidFill>
                  <a:srgbClr val="FFFFFF">
                    <a:alpha val="70000"/>
                  </a:srgbClr>
                </a:solidFill>
              </a:rPr>
              <a:t>Nicole Janich: njanich@helptucson.org</a:t>
            </a:r>
          </a:p>
          <a:p>
            <a:pPr>
              <a:lnSpc>
                <a:spcPct val="90000"/>
              </a:lnSpc>
            </a:pPr>
            <a:r>
              <a:rPr lang="en-US" dirty="0">
                <a:solidFill>
                  <a:srgbClr val="FFFFFF">
                    <a:alpha val="70000"/>
                  </a:srgbClr>
                </a:solidFill>
              </a:rPr>
              <a:t>Deirdra Goeth: dgoeth@helptucson.org</a:t>
            </a:r>
          </a:p>
          <a:p>
            <a:pPr>
              <a:lnSpc>
                <a:spcPct val="90000"/>
              </a:lnSpc>
            </a:pPr>
            <a:r>
              <a:rPr lang="en-US" dirty="0">
                <a:solidFill>
                  <a:srgbClr val="FFFFFF">
                    <a:alpha val="70000"/>
                  </a:srgbClr>
                </a:solidFill>
              </a:rPr>
              <a:t>Will Nieves: wnieves@helptucson.org</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60281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FAD1-7F13-5F8B-74BB-17A570EE288F}"/>
              </a:ext>
            </a:extLst>
          </p:cNvPr>
          <p:cNvSpPr>
            <a:spLocks noGrp="1"/>
          </p:cNvSpPr>
          <p:nvPr>
            <p:ph type="title"/>
          </p:nvPr>
        </p:nvSpPr>
        <p:spPr/>
        <p:txBody>
          <a:bodyPr>
            <a:normAutofit/>
          </a:bodyPr>
          <a:lstStyle/>
          <a:p>
            <a:r>
              <a:rPr lang="en-US" sz="4000" dirty="0"/>
              <a:t>Background</a:t>
            </a:r>
          </a:p>
        </p:txBody>
      </p:sp>
      <p:sp>
        <p:nvSpPr>
          <p:cNvPr id="3" name="Content Placeholder 2">
            <a:extLst>
              <a:ext uri="{FF2B5EF4-FFF2-40B4-BE49-F238E27FC236}">
                <a16:creationId xmlns:a16="http://schemas.microsoft.com/office/drawing/2014/main" id="{190AE795-CFEE-D999-0446-2A1D5586068A}"/>
              </a:ext>
            </a:extLst>
          </p:cNvPr>
          <p:cNvSpPr>
            <a:spLocks noGrp="1"/>
          </p:cNvSpPr>
          <p:nvPr>
            <p:ph idx="1"/>
          </p:nvPr>
        </p:nvSpPr>
        <p:spPr>
          <a:xfrm>
            <a:off x="677334" y="1456267"/>
            <a:ext cx="8596668" cy="4427051"/>
          </a:xfrm>
        </p:spPr>
        <p:txBody>
          <a:bodyPr>
            <a:normAutofit lnSpcReduction="10000"/>
          </a:bodyPr>
          <a:lstStyle/>
          <a:p>
            <a:r>
              <a:rPr lang="en-US" sz="2000" dirty="0"/>
              <a:t>5-year SAMHSA grant to house individuals experiencing homelessness </a:t>
            </a:r>
          </a:p>
          <a:p>
            <a:r>
              <a:rPr lang="en-US" sz="2000" dirty="0"/>
              <a:t>Goals: </a:t>
            </a:r>
          </a:p>
          <a:p>
            <a:pPr lvl="1">
              <a:spcBef>
                <a:spcPts val="0"/>
              </a:spcBef>
            </a:pPr>
            <a:r>
              <a:rPr lang="en-US" sz="1800" dirty="0"/>
              <a:t>enroll 300 participants across five years</a:t>
            </a:r>
          </a:p>
          <a:p>
            <a:pPr lvl="1">
              <a:spcBef>
                <a:spcPts val="0"/>
              </a:spcBef>
            </a:pPr>
            <a:r>
              <a:rPr lang="en-US" sz="1800" dirty="0"/>
              <a:t>move 150 participants into permanent housing </a:t>
            </a:r>
          </a:p>
          <a:p>
            <a:pPr lvl="1">
              <a:spcBef>
                <a:spcPts val="0"/>
              </a:spcBef>
            </a:pPr>
            <a:endParaRPr lang="en-US" sz="1800" dirty="0"/>
          </a:p>
          <a:p>
            <a:pPr>
              <a:spcBef>
                <a:spcPts val="0"/>
              </a:spcBef>
            </a:pPr>
            <a:r>
              <a:rPr lang="en-US" sz="2200" dirty="0"/>
              <a:t>Interdisciplinary Outreach Team:</a:t>
            </a:r>
          </a:p>
          <a:p>
            <a:pPr lvl="1">
              <a:lnSpc>
                <a:spcPct val="120000"/>
              </a:lnSpc>
              <a:spcBef>
                <a:spcPts val="0"/>
              </a:spcBef>
            </a:pPr>
            <a:r>
              <a:rPr lang="en-US" sz="1800" dirty="0"/>
              <a:t>Navigator</a:t>
            </a:r>
          </a:p>
          <a:p>
            <a:pPr lvl="1">
              <a:lnSpc>
                <a:spcPct val="120000"/>
              </a:lnSpc>
              <a:spcBef>
                <a:spcPts val="0"/>
              </a:spcBef>
            </a:pPr>
            <a:r>
              <a:rPr lang="en-US" sz="1800" dirty="0"/>
              <a:t>Peer Support Specialist</a:t>
            </a:r>
          </a:p>
          <a:p>
            <a:pPr lvl="1">
              <a:lnSpc>
                <a:spcPct val="120000"/>
              </a:lnSpc>
              <a:spcBef>
                <a:spcPts val="0"/>
              </a:spcBef>
            </a:pPr>
            <a:r>
              <a:rPr lang="en-US" sz="1800" dirty="0"/>
              <a:t>Peer Guide</a:t>
            </a:r>
          </a:p>
          <a:p>
            <a:pPr lvl="1">
              <a:lnSpc>
                <a:spcPct val="120000"/>
              </a:lnSpc>
              <a:spcBef>
                <a:spcPts val="0"/>
              </a:spcBef>
            </a:pPr>
            <a:r>
              <a:rPr lang="en-US" sz="1800" dirty="0"/>
              <a:t>Behavioral Health Consultant</a:t>
            </a:r>
          </a:p>
          <a:p>
            <a:pPr lvl="1">
              <a:lnSpc>
                <a:spcPct val="120000"/>
              </a:lnSpc>
              <a:spcBef>
                <a:spcPts val="0"/>
              </a:spcBef>
            </a:pPr>
            <a:r>
              <a:rPr lang="en-US" sz="1800" dirty="0"/>
              <a:t>Medical Assistant</a:t>
            </a:r>
          </a:p>
          <a:p>
            <a:pPr lvl="1">
              <a:lnSpc>
                <a:spcPct val="120000"/>
              </a:lnSpc>
              <a:spcBef>
                <a:spcPts val="0"/>
              </a:spcBef>
            </a:pPr>
            <a:r>
              <a:rPr lang="en-US" sz="1800" dirty="0"/>
              <a:t>Nurse Practitioner</a:t>
            </a:r>
          </a:p>
          <a:p>
            <a:pPr lvl="1">
              <a:lnSpc>
                <a:spcPct val="120000"/>
              </a:lnSpc>
              <a:spcBef>
                <a:spcPts val="0"/>
              </a:spcBef>
            </a:pPr>
            <a:r>
              <a:rPr lang="en-US" sz="1800" dirty="0"/>
              <a:t>Case Manager</a:t>
            </a:r>
          </a:p>
          <a:p>
            <a:pPr lvl="1">
              <a:lnSpc>
                <a:spcPct val="120000"/>
              </a:lnSpc>
              <a:spcBef>
                <a:spcPts val="0"/>
              </a:spcBef>
            </a:pPr>
            <a:r>
              <a:rPr lang="en-US" sz="1800" dirty="0"/>
              <a:t>Student(s)</a:t>
            </a:r>
          </a:p>
          <a:p>
            <a:endParaRPr lang="en-US" dirty="0"/>
          </a:p>
        </p:txBody>
      </p:sp>
    </p:spTree>
    <p:extLst>
      <p:ext uri="{BB962C8B-B14F-4D97-AF65-F5344CB8AC3E}">
        <p14:creationId xmlns:p14="http://schemas.microsoft.com/office/powerpoint/2010/main" val="34143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F2B4-2F74-E512-BFA0-D0DD33C0DE89}"/>
              </a:ext>
            </a:extLst>
          </p:cNvPr>
          <p:cNvSpPr>
            <a:spLocks noGrp="1"/>
          </p:cNvSpPr>
          <p:nvPr>
            <p:ph type="title"/>
          </p:nvPr>
        </p:nvSpPr>
        <p:spPr/>
        <p:txBody>
          <a:bodyPr>
            <a:normAutofit/>
          </a:bodyPr>
          <a:lstStyle/>
          <a:p>
            <a:r>
              <a:rPr lang="en-US" sz="4000" dirty="0"/>
              <a:t>Working Together since 2018</a:t>
            </a:r>
          </a:p>
        </p:txBody>
      </p:sp>
      <p:sp>
        <p:nvSpPr>
          <p:cNvPr id="3" name="Text Placeholder 2">
            <a:extLst>
              <a:ext uri="{FF2B5EF4-FFF2-40B4-BE49-F238E27FC236}">
                <a16:creationId xmlns:a16="http://schemas.microsoft.com/office/drawing/2014/main" id="{E118F51C-79B3-1C79-C8C0-433B0930AF12}"/>
              </a:ext>
            </a:extLst>
          </p:cNvPr>
          <p:cNvSpPr>
            <a:spLocks noGrp="1"/>
          </p:cNvSpPr>
          <p:nvPr>
            <p:ph type="body" idx="1"/>
          </p:nvPr>
        </p:nvSpPr>
        <p:spPr>
          <a:xfrm>
            <a:off x="508000" y="2166067"/>
            <a:ext cx="4641321" cy="576262"/>
          </a:xfrm>
        </p:spPr>
        <p:txBody>
          <a:bodyPr/>
          <a:lstStyle/>
          <a:p>
            <a:pPr algn="ctr"/>
            <a:r>
              <a:rPr lang="en-US" u="sng" dirty="0"/>
              <a:t>Old Pueblo Community Services</a:t>
            </a:r>
          </a:p>
        </p:txBody>
      </p:sp>
      <p:sp>
        <p:nvSpPr>
          <p:cNvPr id="4" name="Content Placeholder 3">
            <a:extLst>
              <a:ext uri="{FF2B5EF4-FFF2-40B4-BE49-F238E27FC236}">
                <a16:creationId xmlns:a16="http://schemas.microsoft.com/office/drawing/2014/main" id="{0257A6B9-F444-760F-FCFB-4936D8144E3A}"/>
              </a:ext>
            </a:extLst>
          </p:cNvPr>
          <p:cNvSpPr>
            <a:spLocks noGrp="1"/>
          </p:cNvSpPr>
          <p:nvPr>
            <p:ph sz="half" idx="2"/>
          </p:nvPr>
        </p:nvSpPr>
        <p:spPr>
          <a:xfrm>
            <a:off x="677334" y="2872119"/>
            <a:ext cx="4302654" cy="3304117"/>
          </a:xfrm>
        </p:spPr>
        <p:txBody>
          <a:bodyPr>
            <a:normAutofit/>
          </a:bodyPr>
          <a:lstStyle/>
          <a:p>
            <a:r>
              <a:rPr lang="en-US" sz="2000" dirty="0"/>
              <a:t>Supports 2,000 households per year</a:t>
            </a:r>
          </a:p>
          <a:p>
            <a:r>
              <a:rPr lang="en-US" sz="2000" dirty="0"/>
              <a:t>Offers outpatient services</a:t>
            </a:r>
          </a:p>
          <a:p>
            <a:r>
              <a:rPr lang="en-US" sz="2000" dirty="0"/>
              <a:t>11 locations in Tucson</a:t>
            </a:r>
          </a:p>
          <a:p>
            <a:endParaRPr lang="en-US" sz="2000" dirty="0"/>
          </a:p>
        </p:txBody>
      </p:sp>
      <p:sp>
        <p:nvSpPr>
          <p:cNvPr id="5" name="Text Placeholder 4">
            <a:extLst>
              <a:ext uri="{FF2B5EF4-FFF2-40B4-BE49-F238E27FC236}">
                <a16:creationId xmlns:a16="http://schemas.microsoft.com/office/drawing/2014/main" id="{7A15A6DB-252D-8E5B-B249-85E9969BC6C5}"/>
              </a:ext>
            </a:extLst>
          </p:cNvPr>
          <p:cNvSpPr>
            <a:spLocks noGrp="1"/>
          </p:cNvSpPr>
          <p:nvPr>
            <p:ph type="body" sz="quarter" idx="3"/>
          </p:nvPr>
        </p:nvSpPr>
        <p:spPr>
          <a:xfrm>
            <a:off x="4620254" y="2182345"/>
            <a:ext cx="4185618" cy="576262"/>
          </a:xfrm>
        </p:spPr>
        <p:txBody>
          <a:bodyPr/>
          <a:lstStyle/>
          <a:p>
            <a:pPr algn="ctr"/>
            <a:r>
              <a:rPr lang="en-US" u="sng" dirty="0"/>
              <a:t>El Rio Health</a:t>
            </a:r>
          </a:p>
        </p:txBody>
      </p:sp>
      <p:sp>
        <p:nvSpPr>
          <p:cNvPr id="6" name="Content Placeholder 5">
            <a:extLst>
              <a:ext uri="{FF2B5EF4-FFF2-40B4-BE49-F238E27FC236}">
                <a16:creationId xmlns:a16="http://schemas.microsoft.com/office/drawing/2014/main" id="{E6DE7FEC-85DB-9E8F-DC12-E02E74ED2A50}"/>
              </a:ext>
            </a:extLst>
          </p:cNvPr>
          <p:cNvSpPr>
            <a:spLocks noGrp="1"/>
          </p:cNvSpPr>
          <p:nvPr>
            <p:ph sz="quarter" idx="4"/>
          </p:nvPr>
        </p:nvSpPr>
        <p:spPr>
          <a:xfrm>
            <a:off x="5750785" y="2901285"/>
            <a:ext cx="4302654" cy="3304117"/>
          </a:xfrm>
        </p:spPr>
        <p:txBody>
          <a:bodyPr>
            <a:normAutofit/>
          </a:bodyPr>
          <a:lstStyle/>
          <a:p>
            <a:r>
              <a:rPr lang="en-US" sz="2000" dirty="0"/>
              <a:t>Federally Qualified Health Center</a:t>
            </a:r>
          </a:p>
          <a:p>
            <a:r>
              <a:rPr lang="en-US" sz="2000" dirty="0"/>
              <a:t>125,000+ patients per year</a:t>
            </a:r>
          </a:p>
          <a:p>
            <a:r>
              <a:rPr lang="en-US" sz="2000" dirty="0"/>
              <a:t>13 locations in Tucson</a:t>
            </a:r>
          </a:p>
          <a:p>
            <a:endParaRPr lang="en-US" sz="2000" dirty="0"/>
          </a:p>
        </p:txBody>
      </p:sp>
    </p:spTree>
    <p:extLst>
      <p:ext uri="{BB962C8B-B14F-4D97-AF65-F5344CB8AC3E}">
        <p14:creationId xmlns:p14="http://schemas.microsoft.com/office/powerpoint/2010/main" val="1145499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OPCS CEO Talks About Homelessness in Pima County (Sep 2023)">
            <a:hlinkClick r:id="" action="ppaction://media"/>
            <a:extLst>
              <a:ext uri="{FF2B5EF4-FFF2-40B4-BE49-F238E27FC236}">
                <a16:creationId xmlns:a16="http://schemas.microsoft.com/office/drawing/2014/main" id="{A9E0E1F2-2883-E262-2A70-A8A33FF34087}"/>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8165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2135A2-96DC-2EDF-1EA1-9969F363C51F}"/>
              </a:ext>
            </a:extLst>
          </p:cNvPr>
          <p:cNvSpPr>
            <a:spLocks noGrp="1"/>
          </p:cNvSpPr>
          <p:nvPr>
            <p:ph type="title"/>
          </p:nvPr>
        </p:nvSpPr>
        <p:spPr>
          <a:xfrm>
            <a:off x="4125805" y="419161"/>
            <a:ext cx="6009018" cy="1099457"/>
          </a:xfrm>
        </p:spPr>
        <p:txBody>
          <a:bodyPr>
            <a:normAutofit/>
          </a:bodyPr>
          <a:lstStyle/>
          <a:p>
            <a:r>
              <a:rPr lang="en-US" dirty="0"/>
              <a:t>Street to Home Program</a:t>
            </a: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Diagram 3">
            <a:extLst>
              <a:ext uri="{FF2B5EF4-FFF2-40B4-BE49-F238E27FC236}">
                <a16:creationId xmlns:a16="http://schemas.microsoft.com/office/drawing/2014/main" id="{5FF3574E-E993-8484-E3D8-85D6880B0382}"/>
              </a:ext>
            </a:extLst>
          </p:cNvPr>
          <p:cNvGraphicFramePr/>
          <p:nvPr>
            <p:extLst>
              <p:ext uri="{D42A27DB-BD31-4B8C-83A1-F6EECF244321}">
                <p14:modId xmlns:p14="http://schemas.microsoft.com/office/powerpoint/2010/main" val="3569690200"/>
              </p:ext>
            </p:extLst>
          </p:nvPr>
        </p:nvGraphicFramePr>
        <p:xfrm>
          <a:off x="1342041" y="2416203"/>
          <a:ext cx="10600301" cy="360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83CB9B57-CF69-EABA-3C03-9553A1F575FD}"/>
              </a:ext>
            </a:extLst>
          </p:cNvPr>
          <p:cNvSpPr txBox="1">
            <a:spLocks/>
          </p:cNvSpPr>
          <p:nvPr/>
        </p:nvSpPr>
        <p:spPr>
          <a:xfrm>
            <a:off x="3935202" y="4766333"/>
            <a:ext cx="1864201" cy="16725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32613" indent="-332613" defTabSz="443484">
              <a:spcBef>
                <a:spcPts val="970"/>
              </a:spcBef>
              <a:buClr>
                <a:schemeClr val="accent4">
                  <a:lumMod val="75000"/>
                </a:schemeClr>
              </a:buClr>
            </a:pPr>
            <a:r>
              <a:rPr lang="en-US" kern="1200" dirty="0">
                <a:solidFill>
                  <a:schemeClr val="tx1">
                    <a:lumMod val="75000"/>
                    <a:lumOff val="25000"/>
                  </a:schemeClr>
                </a:solidFill>
                <a:latin typeface="+mn-lt"/>
                <a:ea typeface="+mn-ea"/>
                <a:cs typeface="+mn-cs"/>
              </a:rPr>
              <a:t>Eligibility: </a:t>
            </a:r>
            <a:r>
              <a:rPr lang="en-US" sz="2000" kern="1200" dirty="0">
                <a:solidFill>
                  <a:schemeClr val="tx1">
                    <a:lumMod val="75000"/>
                    <a:lumOff val="25000"/>
                  </a:schemeClr>
                </a:solidFill>
                <a:latin typeface="+mn-lt"/>
                <a:ea typeface="+mn-ea"/>
                <a:cs typeface="+mn-cs"/>
              </a:rPr>
              <a:t>score</a:t>
            </a:r>
            <a:r>
              <a:rPr lang="en-US" kern="1200" dirty="0">
                <a:solidFill>
                  <a:schemeClr val="tx1">
                    <a:lumMod val="75000"/>
                    <a:lumOff val="25000"/>
                  </a:schemeClr>
                </a:solidFill>
                <a:latin typeface="+mn-lt"/>
                <a:ea typeface="+mn-ea"/>
                <a:cs typeface="+mn-cs"/>
              </a:rPr>
              <a:t> of 14 or higher</a:t>
            </a:r>
          </a:p>
          <a:p>
            <a:pPr lvl="1">
              <a:buClr>
                <a:schemeClr val="accent4">
                  <a:lumMod val="75000"/>
                </a:schemeClr>
              </a:buClr>
            </a:pPr>
            <a:endParaRPr lang="en-US" sz="1800" dirty="0"/>
          </a:p>
        </p:txBody>
      </p:sp>
      <p:sp>
        <p:nvSpPr>
          <p:cNvPr id="6" name="Content Placeholder 2">
            <a:extLst>
              <a:ext uri="{FF2B5EF4-FFF2-40B4-BE49-F238E27FC236}">
                <a16:creationId xmlns:a16="http://schemas.microsoft.com/office/drawing/2014/main" id="{F72E5754-4E34-779A-C604-6B90138B6A0A}"/>
              </a:ext>
            </a:extLst>
          </p:cNvPr>
          <p:cNvSpPr txBox="1">
            <a:spLocks/>
          </p:cNvSpPr>
          <p:nvPr/>
        </p:nvSpPr>
        <p:spPr>
          <a:xfrm>
            <a:off x="7959137" y="3642172"/>
            <a:ext cx="2175686" cy="23683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32613" indent="-332613" defTabSz="443484">
              <a:spcBef>
                <a:spcPts val="970"/>
              </a:spcBef>
              <a:buClr>
                <a:schemeClr val="accent4">
                  <a:lumMod val="75000"/>
                </a:schemeClr>
              </a:buClr>
            </a:pPr>
            <a:r>
              <a:rPr lang="en-US" kern="1200" dirty="0">
                <a:solidFill>
                  <a:schemeClr val="tx1">
                    <a:lumMod val="75000"/>
                    <a:lumOff val="25000"/>
                  </a:schemeClr>
                </a:solidFill>
                <a:latin typeface="+mn-lt"/>
                <a:ea typeface="+mn-ea"/>
                <a:cs typeface="+mn-cs"/>
              </a:rPr>
              <a:t>Benefit enrollment</a:t>
            </a:r>
          </a:p>
          <a:p>
            <a:pPr marL="332613" indent="-332613" defTabSz="443484">
              <a:spcBef>
                <a:spcPts val="970"/>
              </a:spcBef>
              <a:buClr>
                <a:schemeClr val="accent4">
                  <a:lumMod val="75000"/>
                </a:schemeClr>
              </a:buClr>
            </a:pPr>
            <a:r>
              <a:rPr lang="en-US" kern="1200" dirty="0">
                <a:solidFill>
                  <a:schemeClr val="tx1">
                    <a:lumMod val="75000"/>
                    <a:lumOff val="25000"/>
                  </a:schemeClr>
                </a:solidFill>
                <a:latin typeface="+mn-lt"/>
                <a:ea typeface="+mn-ea"/>
                <a:cs typeface="+mn-cs"/>
              </a:rPr>
              <a:t>Case management</a:t>
            </a:r>
          </a:p>
          <a:p>
            <a:pPr marL="332613" indent="-332613" defTabSz="443484">
              <a:spcBef>
                <a:spcPts val="970"/>
              </a:spcBef>
              <a:buClr>
                <a:schemeClr val="accent4">
                  <a:lumMod val="75000"/>
                </a:schemeClr>
              </a:buClr>
            </a:pPr>
            <a:r>
              <a:rPr lang="en-US" kern="1200" dirty="0">
                <a:solidFill>
                  <a:schemeClr val="tx1">
                    <a:lumMod val="75000"/>
                    <a:lumOff val="25000"/>
                  </a:schemeClr>
                </a:solidFill>
                <a:latin typeface="+mn-lt"/>
                <a:ea typeface="+mn-ea"/>
                <a:cs typeface="+mn-cs"/>
              </a:rPr>
              <a:t>Housing navigation</a:t>
            </a:r>
          </a:p>
          <a:p>
            <a:pPr marL="332613" indent="-332613" defTabSz="443484">
              <a:spcBef>
                <a:spcPts val="970"/>
              </a:spcBef>
              <a:buClr>
                <a:schemeClr val="accent4">
                  <a:lumMod val="75000"/>
                </a:schemeClr>
              </a:buClr>
            </a:pPr>
            <a:r>
              <a:rPr lang="en-US" kern="1200" dirty="0">
                <a:solidFill>
                  <a:schemeClr val="tx1">
                    <a:lumMod val="75000"/>
                    <a:lumOff val="25000"/>
                  </a:schemeClr>
                </a:solidFill>
                <a:latin typeface="+mn-lt"/>
                <a:ea typeface="+mn-ea"/>
                <a:cs typeface="+mn-cs"/>
              </a:rPr>
              <a:t>Peer Support</a:t>
            </a:r>
          </a:p>
          <a:p>
            <a:pPr marL="332613" indent="-332613" defTabSz="443484">
              <a:spcBef>
                <a:spcPts val="970"/>
              </a:spcBef>
              <a:buClr>
                <a:schemeClr val="accent4">
                  <a:lumMod val="75000"/>
                </a:schemeClr>
              </a:buClr>
            </a:pPr>
            <a:r>
              <a:rPr lang="en-US" dirty="0"/>
              <a:t>Employment</a:t>
            </a:r>
            <a:endParaRPr lang="en-US" kern="1200" dirty="0">
              <a:solidFill>
                <a:schemeClr val="tx1">
                  <a:lumMod val="75000"/>
                  <a:lumOff val="25000"/>
                </a:schemeClr>
              </a:solidFill>
              <a:latin typeface="+mn-lt"/>
              <a:ea typeface="+mn-ea"/>
              <a:cs typeface="+mn-cs"/>
            </a:endParaRPr>
          </a:p>
          <a:p>
            <a:pPr lvl="1">
              <a:buClr>
                <a:schemeClr val="accent4">
                  <a:lumMod val="75000"/>
                </a:schemeClr>
              </a:buClr>
            </a:pPr>
            <a:endParaRPr lang="en-US" sz="1800" dirty="0"/>
          </a:p>
        </p:txBody>
      </p:sp>
      <p:pic>
        <p:nvPicPr>
          <p:cNvPr id="7" name="Picture 6">
            <a:extLst>
              <a:ext uri="{FF2B5EF4-FFF2-40B4-BE49-F238E27FC236}">
                <a16:creationId xmlns:a16="http://schemas.microsoft.com/office/drawing/2014/main" id="{35C6813A-E2F9-9C10-5DD2-78B8CE2FE119}"/>
              </a:ext>
            </a:extLst>
          </p:cNvPr>
          <p:cNvPicPr>
            <a:picLocks noChangeAspect="1"/>
          </p:cNvPicPr>
          <p:nvPr/>
        </p:nvPicPr>
        <p:blipFill rotWithShape="1">
          <a:blip r:embed="rId8"/>
          <a:srcRect l="48626" t="8889" r="5491" b="36367"/>
          <a:stretch/>
        </p:blipFill>
        <p:spPr>
          <a:xfrm>
            <a:off x="900067" y="1237287"/>
            <a:ext cx="2739603" cy="2451581"/>
          </a:xfrm>
          <a:custGeom>
            <a:avLst/>
            <a:gdLst>
              <a:gd name="connsiteX0" fmla="*/ 0 w 2739603"/>
              <a:gd name="connsiteY0" fmla="*/ 0 h 2451581"/>
              <a:gd name="connsiteX1" fmla="*/ 602713 w 2739603"/>
              <a:gd name="connsiteY1" fmla="*/ 0 h 2451581"/>
              <a:gd name="connsiteX2" fmla="*/ 1123237 w 2739603"/>
              <a:gd name="connsiteY2" fmla="*/ 0 h 2451581"/>
              <a:gd name="connsiteX3" fmla="*/ 1698554 w 2739603"/>
              <a:gd name="connsiteY3" fmla="*/ 0 h 2451581"/>
              <a:gd name="connsiteX4" fmla="*/ 2246474 w 2739603"/>
              <a:gd name="connsiteY4" fmla="*/ 0 h 2451581"/>
              <a:gd name="connsiteX5" fmla="*/ 2739603 w 2739603"/>
              <a:gd name="connsiteY5" fmla="*/ 0 h 2451581"/>
              <a:gd name="connsiteX6" fmla="*/ 2739603 w 2739603"/>
              <a:gd name="connsiteY6" fmla="*/ 441285 h 2451581"/>
              <a:gd name="connsiteX7" fmla="*/ 2739603 w 2739603"/>
              <a:gd name="connsiteY7" fmla="*/ 980632 h 2451581"/>
              <a:gd name="connsiteX8" fmla="*/ 2739603 w 2739603"/>
              <a:gd name="connsiteY8" fmla="*/ 1397401 h 2451581"/>
              <a:gd name="connsiteX9" fmla="*/ 2739603 w 2739603"/>
              <a:gd name="connsiteY9" fmla="*/ 1912233 h 2451581"/>
              <a:gd name="connsiteX10" fmla="*/ 2739603 w 2739603"/>
              <a:gd name="connsiteY10" fmla="*/ 2451581 h 2451581"/>
              <a:gd name="connsiteX11" fmla="*/ 2273870 w 2739603"/>
              <a:gd name="connsiteY11" fmla="*/ 2451581 h 2451581"/>
              <a:gd name="connsiteX12" fmla="*/ 1671158 w 2739603"/>
              <a:gd name="connsiteY12" fmla="*/ 2451581 h 2451581"/>
              <a:gd name="connsiteX13" fmla="*/ 1095841 w 2739603"/>
              <a:gd name="connsiteY13" fmla="*/ 2451581 h 2451581"/>
              <a:gd name="connsiteX14" fmla="*/ 575317 w 2739603"/>
              <a:gd name="connsiteY14" fmla="*/ 2451581 h 2451581"/>
              <a:gd name="connsiteX15" fmla="*/ 0 w 2739603"/>
              <a:gd name="connsiteY15" fmla="*/ 2451581 h 2451581"/>
              <a:gd name="connsiteX16" fmla="*/ 0 w 2739603"/>
              <a:gd name="connsiteY16" fmla="*/ 1936749 h 2451581"/>
              <a:gd name="connsiteX17" fmla="*/ 0 w 2739603"/>
              <a:gd name="connsiteY17" fmla="*/ 1495464 h 2451581"/>
              <a:gd name="connsiteX18" fmla="*/ 0 w 2739603"/>
              <a:gd name="connsiteY18" fmla="*/ 1005148 h 2451581"/>
              <a:gd name="connsiteX19" fmla="*/ 0 w 2739603"/>
              <a:gd name="connsiteY19" fmla="*/ 563864 h 2451581"/>
              <a:gd name="connsiteX20" fmla="*/ 0 w 2739603"/>
              <a:gd name="connsiteY20" fmla="*/ 0 h 245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9603" h="2451581" fill="none" extrusionOk="0">
                <a:moveTo>
                  <a:pt x="0" y="0"/>
                </a:moveTo>
                <a:cubicBezTo>
                  <a:pt x="177395" y="-45773"/>
                  <a:pt x="307791" y="26062"/>
                  <a:pt x="602713" y="0"/>
                </a:cubicBezTo>
                <a:cubicBezTo>
                  <a:pt x="897635" y="-26062"/>
                  <a:pt x="987218" y="33417"/>
                  <a:pt x="1123237" y="0"/>
                </a:cubicBezTo>
                <a:cubicBezTo>
                  <a:pt x="1259256" y="-33417"/>
                  <a:pt x="1548187" y="43298"/>
                  <a:pt x="1698554" y="0"/>
                </a:cubicBezTo>
                <a:cubicBezTo>
                  <a:pt x="1848921" y="-43298"/>
                  <a:pt x="2056896" y="5447"/>
                  <a:pt x="2246474" y="0"/>
                </a:cubicBezTo>
                <a:cubicBezTo>
                  <a:pt x="2436052" y="-5447"/>
                  <a:pt x="2574735" y="33392"/>
                  <a:pt x="2739603" y="0"/>
                </a:cubicBezTo>
                <a:cubicBezTo>
                  <a:pt x="2766321" y="173720"/>
                  <a:pt x="2720364" y="298298"/>
                  <a:pt x="2739603" y="441285"/>
                </a:cubicBezTo>
                <a:cubicBezTo>
                  <a:pt x="2758842" y="584272"/>
                  <a:pt x="2678529" y="800717"/>
                  <a:pt x="2739603" y="980632"/>
                </a:cubicBezTo>
                <a:cubicBezTo>
                  <a:pt x="2800677" y="1160547"/>
                  <a:pt x="2698164" y="1311797"/>
                  <a:pt x="2739603" y="1397401"/>
                </a:cubicBezTo>
                <a:cubicBezTo>
                  <a:pt x="2781042" y="1483005"/>
                  <a:pt x="2704535" y="1791522"/>
                  <a:pt x="2739603" y="1912233"/>
                </a:cubicBezTo>
                <a:cubicBezTo>
                  <a:pt x="2774671" y="2032944"/>
                  <a:pt x="2693430" y="2277727"/>
                  <a:pt x="2739603" y="2451581"/>
                </a:cubicBezTo>
                <a:cubicBezTo>
                  <a:pt x="2509808" y="2484524"/>
                  <a:pt x="2476559" y="2415035"/>
                  <a:pt x="2273870" y="2451581"/>
                </a:cubicBezTo>
                <a:cubicBezTo>
                  <a:pt x="2071181" y="2488127"/>
                  <a:pt x="1831089" y="2400270"/>
                  <a:pt x="1671158" y="2451581"/>
                </a:cubicBezTo>
                <a:cubicBezTo>
                  <a:pt x="1511227" y="2502892"/>
                  <a:pt x="1292655" y="2397629"/>
                  <a:pt x="1095841" y="2451581"/>
                </a:cubicBezTo>
                <a:cubicBezTo>
                  <a:pt x="899027" y="2505533"/>
                  <a:pt x="787570" y="2451428"/>
                  <a:pt x="575317" y="2451581"/>
                </a:cubicBezTo>
                <a:cubicBezTo>
                  <a:pt x="363064" y="2451734"/>
                  <a:pt x="252317" y="2436761"/>
                  <a:pt x="0" y="2451581"/>
                </a:cubicBezTo>
                <a:cubicBezTo>
                  <a:pt x="-17237" y="2295176"/>
                  <a:pt x="49297" y="2110159"/>
                  <a:pt x="0" y="1936749"/>
                </a:cubicBezTo>
                <a:cubicBezTo>
                  <a:pt x="-49297" y="1763339"/>
                  <a:pt x="5160" y="1604988"/>
                  <a:pt x="0" y="1495464"/>
                </a:cubicBezTo>
                <a:cubicBezTo>
                  <a:pt x="-5160" y="1385940"/>
                  <a:pt x="45804" y="1215742"/>
                  <a:pt x="0" y="1005148"/>
                </a:cubicBezTo>
                <a:cubicBezTo>
                  <a:pt x="-45804" y="794554"/>
                  <a:pt x="16541" y="681712"/>
                  <a:pt x="0" y="563864"/>
                </a:cubicBezTo>
                <a:cubicBezTo>
                  <a:pt x="-16541" y="446016"/>
                  <a:pt x="50435" y="270085"/>
                  <a:pt x="0" y="0"/>
                </a:cubicBezTo>
                <a:close/>
              </a:path>
              <a:path w="2739603" h="2451581" stroke="0" extrusionOk="0">
                <a:moveTo>
                  <a:pt x="0" y="0"/>
                </a:moveTo>
                <a:cubicBezTo>
                  <a:pt x="140266" y="-21018"/>
                  <a:pt x="327399" y="18493"/>
                  <a:pt x="602713" y="0"/>
                </a:cubicBezTo>
                <a:cubicBezTo>
                  <a:pt x="878027" y="-18493"/>
                  <a:pt x="999207" y="15649"/>
                  <a:pt x="1178029" y="0"/>
                </a:cubicBezTo>
                <a:cubicBezTo>
                  <a:pt x="1356851" y="-15649"/>
                  <a:pt x="1480124" y="16493"/>
                  <a:pt x="1698554" y="0"/>
                </a:cubicBezTo>
                <a:cubicBezTo>
                  <a:pt x="1916984" y="-16493"/>
                  <a:pt x="2005003" y="20317"/>
                  <a:pt x="2191682" y="0"/>
                </a:cubicBezTo>
                <a:cubicBezTo>
                  <a:pt x="2378361" y="-20317"/>
                  <a:pt x="2563464" y="40807"/>
                  <a:pt x="2739603" y="0"/>
                </a:cubicBezTo>
                <a:cubicBezTo>
                  <a:pt x="2761238" y="195741"/>
                  <a:pt x="2716664" y="339101"/>
                  <a:pt x="2739603" y="490316"/>
                </a:cubicBezTo>
                <a:cubicBezTo>
                  <a:pt x="2762542" y="641531"/>
                  <a:pt x="2708078" y="842001"/>
                  <a:pt x="2739603" y="1029664"/>
                </a:cubicBezTo>
                <a:cubicBezTo>
                  <a:pt x="2771128" y="1217327"/>
                  <a:pt x="2710844" y="1393615"/>
                  <a:pt x="2739603" y="1544496"/>
                </a:cubicBezTo>
                <a:cubicBezTo>
                  <a:pt x="2768362" y="1695377"/>
                  <a:pt x="2705700" y="1866595"/>
                  <a:pt x="2739603" y="2010296"/>
                </a:cubicBezTo>
                <a:cubicBezTo>
                  <a:pt x="2773506" y="2153997"/>
                  <a:pt x="2712944" y="2251527"/>
                  <a:pt x="2739603" y="2451581"/>
                </a:cubicBezTo>
                <a:cubicBezTo>
                  <a:pt x="2564486" y="2508060"/>
                  <a:pt x="2304253" y="2424182"/>
                  <a:pt x="2164286" y="2451581"/>
                </a:cubicBezTo>
                <a:cubicBezTo>
                  <a:pt x="2024319" y="2478980"/>
                  <a:pt x="1696977" y="2391563"/>
                  <a:pt x="1561574" y="2451581"/>
                </a:cubicBezTo>
                <a:cubicBezTo>
                  <a:pt x="1426171" y="2511599"/>
                  <a:pt x="1241955" y="2409709"/>
                  <a:pt x="986257" y="2451581"/>
                </a:cubicBezTo>
                <a:cubicBezTo>
                  <a:pt x="730559" y="2493453"/>
                  <a:pt x="219498" y="2436087"/>
                  <a:pt x="0" y="2451581"/>
                </a:cubicBezTo>
                <a:cubicBezTo>
                  <a:pt x="-44450" y="2211550"/>
                  <a:pt x="42384" y="2123288"/>
                  <a:pt x="0" y="1961265"/>
                </a:cubicBezTo>
                <a:cubicBezTo>
                  <a:pt x="-42384" y="1799242"/>
                  <a:pt x="51275" y="1614701"/>
                  <a:pt x="0" y="1446433"/>
                </a:cubicBezTo>
                <a:cubicBezTo>
                  <a:pt x="-51275" y="1278165"/>
                  <a:pt x="9540" y="1143195"/>
                  <a:pt x="0" y="907085"/>
                </a:cubicBezTo>
                <a:cubicBezTo>
                  <a:pt x="-9540" y="670975"/>
                  <a:pt x="46252" y="219308"/>
                  <a:pt x="0" y="0"/>
                </a:cubicBezTo>
                <a:close/>
              </a:path>
            </a:pathLst>
          </a:custGeom>
          <a:ln w="38100">
            <a:solidFill>
              <a:schemeClr val="accent4">
                <a:lumMod val="60000"/>
                <a:lumOff val="40000"/>
              </a:schemeClr>
            </a:solidFill>
            <a:extLst>
              <a:ext uri="{C807C97D-BFC1-408E-A445-0C87EB9F89A2}">
                <ask:lineSketchStyleProps xmlns:ask="http://schemas.microsoft.com/office/drawing/2018/sketchyshapes" sd="913503214">
                  <a:prstGeom prst="rect">
                    <a:avLst/>
                  </a:prstGeom>
                  <ask:type>
                    <ask:lineSketchScribble/>
                  </ask:type>
                </ask:lineSketchStyleProps>
              </a:ext>
            </a:extLst>
          </a:ln>
        </p:spPr>
      </p:pic>
    </p:spTree>
    <p:extLst>
      <p:ext uri="{BB962C8B-B14F-4D97-AF65-F5344CB8AC3E}">
        <p14:creationId xmlns:p14="http://schemas.microsoft.com/office/powerpoint/2010/main" val="243608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30" name="Rectangle 2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A7358-1778-6157-14F2-97BD4F2F1DA8}"/>
              </a:ext>
            </a:extLst>
          </p:cNvPr>
          <p:cNvSpPr>
            <a:spLocks noGrp="1"/>
          </p:cNvSpPr>
          <p:nvPr>
            <p:ph type="title"/>
          </p:nvPr>
        </p:nvSpPr>
        <p:spPr>
          <a:xfrm>
            <a:off x="4898959" y="280303"/>
            <a:ext cx="3973999" cy="1099457"/>
          </a:xfrm>
        </p:spPr>
        <p:txBody>
          <a:bodyPr vert="horz" lIns="91440" tIns="45720" rIns="91440" bIns="45720" rtlCol="0" anchor="t">
            <a:normAutofit/>
          </a:bodyPr>
          <a:lstStyle/>
          <a:p>
            <a:r>
              <a:rPr lang="en-US" dirty="0"/>
              <a:t>Peer Guides</a:t>
            </a:r>
          </a:p>
        </p:txBody>
      </p:sp>
      <p:sp>
        <p:nvSpPr>
          <p:cNvPr id="31" name="Isosceles Triangle 3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Placeholder 4">
            <a:extLst>
              <a:ext uri="{FF2B5EF4-FFF2-40B4-BE49-F238E27FC236}">
                <a16:creationId xmlns:a16="http://schemas.microsoft.com/office/drawing/2014/main" id="{91AFB5D5-8DD5-292A-B4C2-FD5A6610301A}"/>
              </a:ext>
            </a:extLst>
          </p:cNvPr>
          <p:cNvPicPr>
            <a:picLocks noChangeAspect="1"/>
          </p:cNvPicPr>
          <p:nvPr/>
        </p:nvPicPr>
        <p:blipFill>
          <a:blip r:embed="rId3"/>
          <a:stretch>
            <a:fillRect/>
          </a:stretch>
        </p:blipFill>
        <p:spPr>
          <a:xfrm>
            <a:off x="6472315" y="1410053"/>
            <a:ext cx="5455428" cy="5114749"/>
          </a:xfrm>
          <a:custGeom>
            <a:avLst/>
            <a:gdLst>
              <a:gd name="connsiteX0" fmla="*/ 0 w 5455428"/>
              <a:gd name="connsiteY0" fmla="*/ 0 h 5114749"/>
              <a:gd name="connsiteX1" fmla="*/ 490989 w 5455428"/>
              <a:gd name="connsiteY1" fmla="*/ 0 h 5114749"/>
              <a:gd name="connsiteX2" fmla="*/ 872868 w 5455428"/>
              <a:gd name="connsiteY2" fmla="*/ 0 h 5114749"/>
              <a:gd name="connsiteX3" fmla="*/ 1418411 w 5455428"/>
              <a:gd name="connsiteY3" fmla="*/ 0 h 5114749"/>
              <a:gd name="connsiteX4" fmla="*/ 2018508 w 5455428"/>
              <a:gd name="connsiteY4" fmla="*/ 0 h 5114749"/>
              <a:gd name="connsiteX5" fmla="*/ 2564051 w 5455428"/>
              <a:gd name="connsiteY5" fmla="*/ 0 h 5114749"/>
              <a:gd name="connsiteX6" fmla="*/ 3109594 w 5455428"/>
              <a:gd name="connsiteY6" fmla="*/ 0 h 5114749"/>
              <a:gd name="connsiteX7" fmla="*/ 3491474 w 5455428"/>
              <a:gd name="connsiteY7" fmla="*/ 0 h 5114749"/>
              <a:gd name="connsiteX8" fmla="*/ 4146125 w 5455428"/>
              <a:gd name="connsiteY8" fmla="*/ 0 h 5114749"/>
              <a:gd name="connsiteX9" fmla="*/ 4691668 w 5455428"/>
              <a:gd name="connsiteY9" fmla="*/ 0 h 5114749"/>
              <a:gd name="connsiteX10" fmla="*/ 5455428 w 5455428"/>
              <a:gd name="connsiteY10" fmla="*/ 0 h 5114749"/>
              <a:gd name="connsiteX11" fmla="*/ 5455428 w 5455428"/>
              <a:gd name="connsiteY11" fmla="*/ 414863 h 5114749"/>
              <a:gd name="connsiteX12" fmla="*/ 5455428 w 5455428"/>
              <a:gd name="connsiteY12" fmla="*/ 1085463 h 5114749"/>
              <a:gd name="connsiteX13" fmla="*/ 5455428 w 5455428"/>
              <a:gd name="connsiteY13" fmla="*/ 1602621 h 5114749"/>
              <a:gd name="connsiteX14" fmla="*/ 5455428 w 5455428"/>
              <a:gd name="connsiteY14" fmla="*/ 2222074 h 5114749"/>
              <a:gd name="connsiteX15" fmla="*/ 5455428 w 5455428"/>
              <a:gd name="connsiteY15" fmla="*/ 2688085 h 5114749"/>
              <a:gd name="connsiteX16" fmla="*/ 5455428 w 5455428"/>
              <a:gd name="connsiteY16" fmla="*/ 3102948 h 5114749"/>
              <a:gd name="connsiteX17" fmla="*/ 5455428 w 5455428"/>
              <a:gd name="connsiteY17" fmla="*/ 3620106 h 5114749"/>
              <a:gd name="connsiteX18" fmla="*/ 5455428 w 5455428"/>
              <a:gd name="connsiteY18" fmla="*/ 4188411 h 5114749"/>
              <a:gd name="connsiteX19" fmla="*/ 5455428 w 5455428"/>
              <a:gd name="connsiteY19" fmla="*/ 5114749 h 5114749"/>
              <a:gd name="connsiteX20" fmla="*/ 5018994 w 5455428"/>
              <a:gd name="connsiteY20" fmla="*/ 5114749 h 5114749"/>
              <a:gd name="connsiteX21" fmla="*/ 4473451 w 5455428"/>
              <a:gd name="connsiteY21" fmla="*/ 5114749 h 5114749"/>
              <a:gd name="connsiteX22" fmla="*/ 3927908 w 5455428"/>
              <a:gd name="connsiteY22" fmla="*/ 5114749 h 5114749"/>
              <a:gd name="connsiteX23" fmla="*/ 3491474 w 5455428"/>
              <a:gd name="connsiteY23" fmla="*/ 5114749 h 5114749"/>
              <a:gd name="connsiteX24" fmla="*/ 2891377 w 5455428"/>
              <a:gd name="connsiteY24" fmla="*/ 5114749 h 5114749"/>
              <a:gd name="connsiteX25" fmla="*/ 2291280 w 5455428"/>
              <a:gd name="connsiteY25" fmla="*/ 5114749 h 5114749"/>
              <a:gd name="connsiteX26" fmla="*/ 1800291 w 5455428"/>
              <a:gd name="connsiteY26" fmla="*/ 5114749 h 5114749"/>
              <a:gd name="connsiteX27" fmla="*/ 1363857 w 5455428"/>
              <a:gd name="connsiteY27" fmla="*/ 5114749 h 5114749"/>
              <a:gd name="connsiteX28" fmla="*/ 872868 w 5455428"/>
              <a:gd name="connsiteY28" fmla="*/ 5114749 h 5114749"/>
              <a:gd name="connsiteX29" fmla="*/ 0 w 5455428"/>
              <a:gd name="connsiteY29" fmla="*/ 5114749 h 5114749"/>
              <a:gd name="connsiteX30" fmla="*/ 0 w 5455428"/>
              <a:gd name="connsiteY30" fmla="*/ 4546444 h 5114749"/>
              <a:gd name="connsiteX31" fmla="*/ 0 w 5455428"/>
              <a:gd name="connsiteY31" fmla="*/ 4080433 h 5114749"/>
              <a:gd name="connsiteX32" fmla="*/ 0 w 5455428"/>
              <a:gd name="connsiteY32" fmla="*/ 3460980 h 5114749"/>
              <a:gd name="connsiteX33" fmla="*/ 0 w 5455428"/>
              <a:gd name="connsiteY33" fmla="*/ 2892675 h 5114749"/>
              <a:gd name="connsiteX34" fmla="*/ 0 w 5455428"/>
              <a:gd name="connsiteY34" fmla="*/ 2477812 h 5114749"/>
              <a:gd name="connsiteX35" fmla="*/ 0 w 5455428"/>
              <a:gd name="connsiteY35" fmla="*/ 1909506 h 5114749"/>
              <a:gd name="connsiteX36" fmla="*/ 0 w 5455428"/>
              <a:gd name="connsiteY36" fmla="*/ 1392348 h 5114749"/>
              <a:gd name="connsiteX37" fmla="*/ 0 w 5455428"/>
              <a:gd name="connsiteY37" fmla="*/ 875190 h 5114749"/>
              <a:gd name="connsiteX38" fmla="*/ 0 w 5455428"/>
              <a:gd name="connsiteY38" fmla="*/ 0 h 51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455428" h="5114749" fill="none" extrusionOk="0">
                <a:moveTo>
                  <a:pt x="0" y="0"/>
                </a:moveTo>
                <a:cubicBezTo>
                  <a:pt x="157612" y="-6629"/>
                  <a:pt x="272184" y="52316"/>
                  <a:pt x="490989" y="0"/>
                </a:cubicBezTo>
                <a:cubicBezTo>
                  <a:pt x="709794" y="-52316"/>
                  <a:pt x="775208" y="40153"/>
                  <a:pt x="872868" y="0"/>
                </a:cubicBezTo>
                <a:cubicBezTo>
                  <a:pt x="970528" y="-40153"/>
                  <a:pt x="1230608" y="7227"/>
                  <a:pt x="1418411" y="0"/>
                </a:cubicBezTo>
                <a:cubicBezTo>
                  <a:pt x="1606214" y="-7227"/>
                  <a:pt x="1856350" y="18457"/>
                  <a:pt x="2018508" y="0"/>
                </a:cubicBezTo>
                <a:cubicBezTo>
                  <a:pt x="2180666" y="-18457"/>
                  <a:pt x="2346155" y="937"/>
                  <a:pt x="2564051" y="0"/>
                </a:cubicBezTo>
                <a:cubicBezTo>
                  <a:pt x="2781947" y="-937"/>
                  <a:pt x="2855031" y="17057"/>
                  <a:pt x="3109594" y="0"/>
                </a:cubicBezTo>
                <a:cubicBezTo>
                  <a:pt x="3364157" y="-17057"/>
                  <a:pt x="3366387" y="39806"/>
                  <a:pt x="3491474" y="0"/>
                </a:cubicBezTo>
                <a:cubicBezTo>
                  <a:pt x="3616561" y="-39806"/>
                  <a:pt x="3992724" y="39632"/>
                  <a:pt x="4146125" y="0"/>
                </a:cubicBezTo>
                <a:cubicBezTo>
                  <a:pt x="4299526" y="-39632"/>
                  <a:pt x="4470521" y="18682"/>
                  <a:pt x="4691668" y="0"/>
                </a:cubicBezTo>
                <a:cubicBezTo>
                  <a:pt x="4912815" y="-18682"/>
                  <a:pt x="5295575" y="57550"/>
                  <a:pt x="5455428" y="0"/>
                </a:cubicBezTo>
                <a:cubicBezTo>
                  <a:pt x="5462036" y="184162"/>
                  <a:pt x="5449444" y="261995"/>
                  <a:pt x="5455428" y="414863"/>
                </a:cubicBezTo>
                <a:cubicBezTo>
                  <a:pt x="5461412" y="567731"/>
                  <a:pt x="5375994" y="785308"/>
                  <a:pt x="5455428" y="1085463"/>
                </a:cubicBezTo>
                <a:cubicBezTo>
                  <a:pt x="5534862" y="1385618"/>
                  <a:pt x="5418884" y="1452329"/>
                  <a:pt x="5455428" y="1602621"/>
                </a:cubicBezTo>
                <a:cubicBezTo>
                  <a:pt x="5491972" y="1752913"/>
                  <a:pt x="5437532" y="2005488"/>
                  <a:pt x="5455428" y="2222074"/>
                </a:cubicBezTo>
                <a:cubicBezTo>
                  <a:pt x="5473324" y="2438660"/>
                  <a:pt x="5449952" y="2471777"/>
                  <a:pt x="5455428" y="2688085"/>
                </a:cubicBezTo>
                <a:cubicBezTo>
                  <a:pt x="5460904" y="2904393"/>
                  <a:pt x="5435313" y="2956643"/>
                  <a:pt x="5455428" y="3102948"/>
                </a:cubicBezTo>
                <a:cubicBezTo>
                  <a:pt x="5475543" y="3249253"/>
                  <a:pt x="5435536" y="3365523"/>
                  <a:pt x="5455428" y="3620106"/>
                </a:cubicBezTo>
                <a:cubicBezTo>
                  <a:pt x="5475320" y="3874689"/>
                  <a:pt x="5401183" y="4012728"/>
                  <a:pt x="5455428" y="4188411"/>
                </a:cubicBezTo>
                <a:cubicBezTo>
                  <a:pt x="5509673" y="4364095"/>
                  <a:pt x="5378171" y="4741060"/>
                  <a:pt x="5455428" y="5114749"/>
                </a:cubicBezTo>
                <a:cubicBezTo>
                  <a:pt x="5269460" y="5147991"/>
                  <a:pt x="5208334" y="5086133"/>
                  <a:pt x="5018994" y="5114749"/>
                </a:cubicBezTo>
                <a:cubicBezTo>
                  <a:pt x="4829654" y="5143365"/>
                  <a:pt x="4631699" y="5095205"/>
                  <a:pt x="4473451" y="5114749"/>
                </a:cubicBezTo>
                <a:cubicBezTo>
                  <a:pt x="4315203" y="5134293"/>
                  <a:pt x="4072461" y="5082581"/>
                  <a:pt x="3927908" y="5114749"/>
                </a:cubicBezTo>
                <a:cubicBezTo>
                  <a:pt x="3783355" y="5146917"/>
                  <a:pt x="3585212" y="5108075"/>
                  <a:pt x="3491474" y="5114749"/>
                </a:cubicBezTo>
                <a:cubicBezTo>
                  <a:pt x="3397736" y="5121423"/>
                  <a:pt x="3030015" y="5110357"/>
                  <a:pt x="2891377" y="5114749"/>
                </a:cubicBezTo>
                <a:cubicBezTo>
                  <a:pt x="2752739" y="5119141"/>
                  <a:pt x="2538115" y="5054551"/>
                  <a:pt x="2291280" y="5114749"/>
                </a:cubicBezTo>
                <a:cubicBezTo>
                  <a:pt x="2044445" y="5174947"/>
                  <a:pt x="1907775" y="5088025"/>
                  <a:pt x="1800291" y="5114749"/>
                </a:cubicBezTo>
                <a:cubicBezTo>
                  <a:pt x="1692807" y="5141473"/>
                  <a:pt x="1472815" y="5113987"/>
                  <a:pt x="1363857" y="5114749"/>
                </a:cubicBezTo>
                <a:cubicBezTo>
                  <a:pt x="1254899" y="5115511"/>
                  <a:pt x="1082770" y="5069661"/>
                  <a:pt x="872868" y="5114749"/>
                </a:cubicBezTo>
                <a:cubicBezTo>
                  <a:pt x="662966" y="5159837"/>
                  <a:pt x="416123" y="5015435"/>
                  <a:pt x="0" y="5114749"/>
                </a:cubicBezTo>
                <a:cubicBezTo>
                  <a:pt x="-12263" y="4863397"/>
                  <a:pt x="3084" y="4782423"/>
                  <a:pt x="0" y="4546444"/>
                </a:cubicBezTo>
                <a:cubicBezTo>
                  <a:pt x="-3084" y="4310466"/>
                  <a:pt x="20885" y="4182186"/>
                  <a:pt x="0" y="4080433"/>
                </a:cubicBezTo>
                <a:cubicBezTo>
                  <a:pt x="-20885" y="3978680"/>
                  <a:pt x="61298" y="3727897"/>
                  <a:pt x="0" y="3460980"/>
                </a:cubicBezTo>
                <a:cubicBezTo>
                  <a:pt x="-61298" y="3194063"/>
                  <a:pt x="6415" y="3107262"/>
                  <a:pt x="0" y="2892675"/>
                </a:cubicBezTo>
                <a:cubicBezTo>
                  <a:pt x="-6415" y="2678088"/>
                  <a:pt x="48923" y="2566005"/>
                  <a:pt x="0" y="2477812"/>
                </a:cubicBezTo>
                <a:cubicBezTo>
                  <a:pt x="-48923" y="2389619"/>
                  <a:pt x="27564" y="2192271"/>
                  <a:pt x="0" y="1909506"/>
                </a:cubicBezTo>
                <a:cubicBezTo>
                  <a:pt x="-27564" y="1626741"/>
                  <a:pt x="23899" y="1628566"/>
                  <a:pt x="0" y="1392348"/>
                </a:cubicBezTo>
                <a:cubicBezTo>
                  <a:pt x="-23899" y="1156130"/>
                  <a:pt x="52435" y="990865"/>
                  <a:pt x="0" y="875190"/>
                </a:cubicBezTo>
                <a:cubicBezTo>
                  <a:pt x="-52435" y="759515"/>
                  <a:pt x="41848" y="373388"/>
                  <a:pt x="0" y="0"/>
                </a:cubicBezTo>
                <a:close/>
              </a:path>
              <a:path w="5455428" h="5114749" stroke="0" extrusionOk="0">
                <a:moveTo>
                  <a:pt x="0" y="0"/>
                </a:moveTo>
                <a:cubicBezTo>
                  <a:pt x="204971" y="-15129"/>
                  <a:pt x="336395" y="23512"/>
                  <a:pt x="545543" y="0"/>
                </a:cubicBezTo>
                <a:cubicBezTo>
                  <a:pt x="754691" y="-23512"/>
                  <a:pt x="942729" y="44842"/>
                  <a:pt x="1145640" y="0"/>
                </a:cubicBezTo>
                <a:cubicBezTo>
                  <a:pt x="1348551" y="-44842"/>
                  <a:pt x="1452264" y="39858"/>
                  <a:pt x="1745737" y="0"/>
                </a:cubicBezTo>
                <a:cubicBezTo>
                  <a:pt x="2039210" y="-39858"/>
                  <a:pt x="2142607" y="43497"/>
                  <a:pt x="2400388" y="0"/>
                </a:cubicBezTo>
                <a:cubicBezTo>
                  <a:pt x="2658169" y="-43497"/>
                  <a:pt x="2703345" y="14003"/>
                  <a:pt x="2782268" y="0"/>
                </a:cubicBezTo>
                <a:cubicBezTo>
                  <a:pt x="2861191" y="-14003"/>
                  <a:pt x="3034687" y="53157"/>
                  <a:pt x="3273257" y="0"/>
                </a:cubicBezTo>
                <a:cubicBezTo>
                  <a:pt x="3511827" y="-53157"/>
                  <a:pt x="3781776" y="44009"/>
                  <a:pt x="3927908" y="0"/>
                </a:cubicBezTo>
                <a:cubicBezTo>
                  <a:pt x="4074040" y="-44009"/>
                  <a:pt x="4337377" y="45424"/>
                  <a:pt x="4582560" y="0"/>
                </a:cubicBezTo>
                <a:cubicBezTo>
                  <a:pt x="4827743" y="-45424"/>
                  <a:pt x="5173290" y="27208"/>
                  <a:pt x="5455428" y="0"/>
                </a:cubicBezTo>
                <a:cubicBezTo>
                  <a:pt x="5472274" y="209829"/>
                  <a:pt x="5436617" y="258847"/>
                  <a:pt x="5455428" y="517158"/>
                </a:cubicBezTo>
                <a:cubicBezTo>
                  <a:pt x="5474239" y="775469"/>
                  <a:pt x="5424503" y="850072"/>
                  <a:pt x="5455428" y="1136611"/>
                </a:cubicBezTo>
                <a:cubicBezTo>
                  <a:pt x="5486353" y="1423150"/>
                  <a:pt x="5410154" y="1571821"/>
                  <a:pt x="5455428" y="1704916"/>
                </a:cubicBezTo>
                <a:cubicBezTo>
                  <a:pt x="5500702" y="1838012"/>
                  <a:pt x="5406129" y="2129705"/>
                  <a:pt x="5455428" y="2324369"/>
                </a:cubicBezTo>
                <a:cubicBezTo>
                  <a:pt x="5504727" y="2519033"/>
                  <a:pt x="5427024" y="2609435"/>
                  <a:pt x="5455428" y="2841527"/>
                </a:cubicBezTo>
                <a:cubicBezTo>
                  <a:pt x="5483832" y="3073619"/>
                  <a:pt x="5424928" y="3230936"/>
                  <a:pt x="5455428" y="3358685"/>
                </a:cubicBezTo>
                <a:cubicBezTo>
                  <a:pt x="5485928" y="3486434"/>
                  <a:pt x="5414797" y="3638301"/>
                  <a:pt x="5455428" y="3824696"/>
                </a:cubicBezTo>
                <a:cubicBezTo>
                  <a:pt x="5496059" y="4011091"/>
                  <a:pt x="5426381" y="4281495"/>
                  <a:pt x="5455428" y="4444149"/>
                </a:cubicBezTo>
                <a:cubicBezTo>
                  <a:pt x="5484475" y="4606803"/>
                  <a:pt x="5429576" y="4822832"/>
                  <a:pt x="5455428" y="5114749"/>
                </a:cubicBezTo>
                <a:cubicBezTo>
                  <a:pt x="5293168" y="5148343"/>
                  <a:pt x="5212261" y="5095050"/>
                  <a:pt x="5018994" y="5114749"/>
                </a:cubicBezTo>
                <a:cubicBezTo>
                  <a:pt x="4825727" y="5134448"/>
                  <a:pt x="4659753" y="5079065"/>
                  <a:pt x="4364342" y="5114749"/>
                </a:cubicBezTo>
                <a:cubicBezTo>
                  <a:pt x="4068931" y="5150433"/>
                  <a:pt x="3919466" y="5099289"/>
                  <a:pt x="3709691" y="5114749"/>
                </a:cubicBezTo>
                <a:cubicBezTo>
                  <a:pt x="3499916" y="5130209"/>
                  <a:pt x="3343712" y="5098269"/>
                  <a:pt x="3055040" y="5114749"/>
                </a:cubicBezTo>
                <a:cubicBezTo>
                  <a:pt x="2766368" y="5131229"/>
                  <a:pt x="2721575" y="5058491"/>
                  <a:pt x="2454943" y="5114749"/>
                </a:cubicBezTo>
                <a:cubicBezTo>
                  <a:pt x="2188311" y="5171007"/>
                  <a:pt x="2182475" y="5101643"/>
                  <a:pt x="2018508" y="5114749"/>
                </a:cubicBezTo>
                <a:cubicBezTo>
                  <a:pt x="1854542" y="5127855"/>
                  <a:pt x="1767841" y="5082365"/>
                  <a:pt x="1636628" y="5114749"/>
                </a:cubicBezTo>
                <a:cubicBezTo>
                  <a:pt x="1505415" y="5147133"/>
                  <a:pt x="1274025" y="5047527"/>
                  <a:pt x="981977" y="5114749"/>
                </a:cubicBezTo>
                <a:cubicBezTo>
                  <a:pt x="689929" y="5181971"/>
                  <a:pt x="687944" y="5114001"/>
                  <a:pt x="600097" y="5114749"/>
                </a:cubicBezTo>
                <a:cubicBezTo>
                  <a:pt x="512250" y="5115497"/>
                  <a:pt x="284894" y="5094613"/>
                  <a:pt x="0" y="5114749"/>
                </a:cubicBezTo>
                <a:cubicBezTo>
                  <a:pt x="-16292" y="4954802"/>
                  <a:pt x="51837" y="4598312"/>
                  <a:pt x="0" y="4444149"/>
                </a:cubicBezTo>
                <a:cubicBezTo>
                  <a:pt x="-51837" y="4289986"/>
                  <a:pt x="7883" y="4122945"/>
                  <a:pt x="0" y="4029286"/>
                </a:cubicBezTo>
                <a:cubicBezTo>
                  <a:pt x="-7883" y="3935627"/>
                  <a:pt x="51350" y="3762788"/>
                  <a:pt x="0" y="3512128"/>
                </a:cubicBezTo>
                <a:cubicBezTo>
                  <a:pt x="-51350" y="3261468"/>
                  <a:pt x="45815" y="3090306"/>
                  <a:pt x="0" y="2892675"/>
                </a:cubicBezTo>
                <a:cubicBezTo>
                  <a:pt x="-45815" y="2695044"/>
                  <a:pt x="24003" y="2471282"/>
                  <a:pt x="0" y="2222074"/>
                </a:cubicBezTo>
                <a:cubicBezTo>
                  <a:pt x="-24003" y="1972866"/>
                  <a:pt x="32843" y="1960606"/>
                  <a:pt x="0" y="1756064"/>
                </a:cubicBezTo>
                <a:cubicBezTo>
                  <a:pt x="-32843" y="1551522"/>
                  <a:pt x="41008" y="1510862"/>
                  <a:pt x="0" y="1290053"/>
                </a:cubicBezTo>
                <a:cubicBezTo>
                  <a:pt x="-41008" y="1069244"/>
                  <a:pt x="41002" y="954153"/>
                  <a:pt x="0" y="824043"/>
                </a:cubicBezTo>
                <a:cubicBezTo>
                  <a:pt x="-41002" y="693933"/>
                  <a:pt x="58983" y="178915"/>
                  <a:pt x="0" y="0"/>
                </a:cubicBezTo>
                <a:close/>
              </a:path>
            </a:pathLst>
          </a:custGeom>
          <a:ln w="38100">
            <a:solidFill>
              <a:schemeClr val="accent5">
                <a:lumMod val="60000"/>
                <a:lumOff val="40000"/>
              </a:schemeClr>
            </a:solidFill>
            <a:extLst>
              <a:ext uri="{C807C97D-BFC1-408E-A445-0C87EB9F89A2}">
                <ask:lineSketchStyleProps xmlns:ask="http://schemas.microsoft.com/office/drawing/2018/sketchyshapes" sd="972906626">
                  <a:prstGeom prst="rect">
                    <a:avLst/>
                  </a:prstGeom>
                  <ask:type>
                    <ask:lineSketchScribble/>
                  </ask:type>
                </ask:lineSketchStyleProps>
              </a:ext>
            </a:extLst>
          </a:ln>
        </p:spPr>
      </p:pic>
      <p:pic>
        <p:nvPicPr>
          <p:cNvPr id="4" name="Content Placeholder 3">
            <a:extLst>
              <a:ext uri="{FF2B5EF4-FFF2-40B4-BE49-F238E27FC236}">
                <a16:creationId xmlns:a16="http://schemas.microsoft.com/office/drawing/2014/main" id="{540527CE-33C8-32F8-68AA-9DBC46E415CA}"/>
              </a:ext>
            </a:extLst>
          </p:cNvPr>
          <p:cNvPicPr>
            <a:picLocks noChangeAspect="1"/>
          </p:cNvPicPr>
          <p:nvPr/>
        </p:nvPicPr>
        <p:blipFill>
          <a:blip r:embed="rId4"/>
          <a:stretch>
            <a:fillRect/>
          </a:stretch>
        </p:blipFill>
        <p:spPr>
          <a:xfrm>
            <a:off x="407277" y="1131161"/>
            <a:ext cx="5535749" cy="5100504"/>
          </a:xfrm>
          <a:custGeom>
            <a:avLst/>
            <a:gdLst>
              <a:gd name="connsiteX0" fmla="*/ 0 w 5535749"/>
              <a:gd name="connsiteY0" fmla="*/ 0 h 5100504"/>
              <a:gd name="connsiteX1" fmla="*/ 608932 w 5535749"/>
              <a:gd name="connsiteY1" fmla="*/ 0 h 5100504"/>
              <a:gd name="connsiteX2" fmla="*/ 1162507 w 5535749"/>
              <a:gd name="connsiteY2" fmla="*/ 0 h 5100504"/>
              <a:gd name="connsiteX3" fmla="*/ 1605367 w 5535749"/>
              <a:gd name="connsiteY3" fmla="*/ 0 h 5100504"/>
              <a:gd name="connsiteX4" fmla="*/ 2103585 w 5535749"/>
              <a:gd name="connsiteY4" fmla="*/ 0 h 5100504"/>
              <a:gd name="connsiteX5" fmla="*/ 2657160 w 5535749"/>
              <a:gd name="connsiteY5" fmla="*/ 0 h 5100504"/>
              <a:gd name="connsiteX6" fmla="*/ 3210734 w 5535749"/>
              <a:gd name="connsiteY6" fmla="*/ 0 h 5100504"/>
              <a:gd name="connsiteX7" fmla="*/ 3764309 w 5535749"/>
              <a:gd name="connsiteY7" fmla="*/ 0 h 5100504"/>
              <a:gd name="connsiteX8" fmla="*/ 4373242 w 5535749"/>
              <a:gd name="connsiteY8" fmla="*/ 0 h 5100504"/>
              <a:gd name="connsiteX9" fmla="*/ 4982174 w 5535749"/>
              <a:gd name="connsiteY9" fmla="*/ 0 h 5100504"/>
              <a:gd name="connsiteX10" fmla="*/ 5535749 w 5535749"/>
              <a:gd name="connsiteY10" fmla="*/ 0 h 5100504"/>
              <a:gd name="connsiteX11" fmla="*/ 5535749 w 5535749"/>
              <a:gd name="connsiteY11" fmla="*/ 464713 h 5100504"/>
              <a:gd name="connsiteX12" fmla="*/ 5535749 w 5535749"/>
              <a:gd name="connsiteY12" fmla="*/ 1031435 h 5100504"/>
              <a:gd name="connsiteX13" fmla="*/ 5535749 w 5535749"/>
              <a:gd name="connsiteY13" fmla="*/ 1700168 h 5100504"/>
              <a:gd name="connsiteX14" fmla="*/ 5535749 w 5535749"/>
              <a:gd name="connsiteY14" fmla="*/ 2368901 h 5100504"/>
              <a:gd name="connsiteX15" fmla="*/ 5535749 w 5535749"/>
              <a:gd name="connsiteY15" fmla="*/ 2782608 h 5100504"/>
              <a:gd name="connsiteX16" fmla="*/ 5535749 w 5535749"/>
              <a:gd name="connsiteY16" fmla="*/ 3349331 h 5100504"/>
              <a:gd name="connsiteX17" fmla="*/ 5535749 w 5535749"/>
              <a:gd name="connsiteY17" fmla="*/ 4018064 h 5100504"/>
              <a:gd name="connsiteX18" fmla="*/ 5535749 w 5535749"/>
              <a:gd name="connsiteY18" fmla="*/ 4482776 h 5100504"/>
              <a:gd name="connsiteX19" fmla="*/ 5535749 w 5535749"/>
              <a:gd name="connsiteY19" fmla="*/ 5100504 h 5100504"/>
              <a:gd name="connsiteX20" fmla="*/ 4926817 w 5535749"/>
              <a:gd name="connsiteY20" fmla="*/ 5100504 h 5100504"/>
              <a:gd name="connsiteX21" fmla="*/ 4483957 w 5535749"/>
              <a:gd name="connsiteY21" fmla="*/ 5100504 h 5100504"/>
              <a:gd name="connsiteX22" fmla="*/ 4041097 w 5535749"/>
              <a:gd name="connsiteY22" fmla="*/ 5100504 h 5100504"/>
              <a:gd name="connsiteX23" fmla="*/ 3376807 w 5535749"/>
              <a:gd name="connsiteY23" fmla="*/ 5100504 h 5100504"/>
              <a:gd name="connsiteX24" fmla="*/ 2823232 w 5535749"/>
              <a:gd name="connsiteY24" fmla="*/ 5100504 h 5100504"/>
              <a:gd name="connsiteX25" fmla="*/ 2380372 w 5535749"/>
              <a:gd name="connsiteY25" fmla="*/ 5100504 h 5100504"/>
              <a:gd name="connsiteX26" fmla="*/ 1992870 w 5535749"/>
              <a:gd name="connsiteY26" fmla="*/ 5100504 h 5100504"/>
              <a:gd name="connsiteX27" fmla="*/ 1383937 w 5535749"/>
              <a:gd name="connsiteY27" fmla="*/ 5100504 h 5100504"/>
              <a:gd name="connsiteX28" fmla="*/ 885720 w 5535749"/>
              <a:gd name="connsiteY28" fmla="*/ 5100504 h 5100504"/>
              <a:gd name="connsiteX29" fmla="*/ 0 w 5535749"/>
              <a:gd name="connsiteY29" fmla="*/ 5100504 h 5100504"/>
              <a:gd name="connsiteX30" fmla="*/ 0 w 5535749"/>
              <a:gd name="connsiteY30" fmla="*/ 4431771 h 5100504"/>
              <a:gd name="connsiteX31" fmla="*/ 0 w 5535749"/>
              <a:gd name="connsiteY31" fmla="*/ 3814044 h 5100504"/>
              <a:gd name="connsiteX32" fmla="*/ 0 w 5535749"/>
              <a:gd name="connsiteY32" fmla="*/ 3196316 h 5100504"/>
              <a:gd name="connsiteX33" fmla="*/ 0 w 5535749"/>
              <a:gd name="connsiteY33" fmla="*/ 2629593 h 5100504"/>
              <a:gd name="connsiteX34" fmla="*/ 0 w 5535749"/>
              <a:gd name="connsiteY34" fmla="*/ 2164881 h 5100504"/>
              <a:gd name="connsiteX35" fmla="*/ 0 w 5535749"/>
              <a:gd name="connsiteY35" fmla="*/ 1547153 h 5100504"/>
              <a:gd name="connsiteX36" fmla="*/ 0 w 5535749"/>
              <a:gd name="connsiteY36" fmla="*/ 929425 h 5100504"/>
              <a:gd name="connsiteX37" fmla="*/ 0 w 5535749"/>
              <a:gd name="connsiteY37" fmla="*/ 0 h 510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535749" h="5100504" fill="none" extrusionOk="0">
                <a:moveTo>
                  <a:pt x="0" y="0"/>
                </a:moveTo>
                <a:cubicBezTo>
                  <a:pt x="130330" y="-968"/>
                  <a:pt x="316168" y="54118"/>
                  <a:pt x="608932" y="0"/>
                </a:cubicBezTo>
                <a:cubicBezTo>
                  <a:pt x="901696" y="-54118"/>
                  <a:pt x="987108" y="57658"/>
                  <a:pt x="1162507" y="0"/>
                </a:cubicBezTo>
                <a:cubicBezTo>
                  <a:pt x="1337906" y="-57658"/>
                  <a:pt x="1514607" y="39684"/>
                  <a:pt x="1605367" y="0"/>
                </a:cubicBezTo>
                <a:cubicBezTo>
                  <a:pt x="1696127" y="-39684"/>
                  <a:pt x="1863884" y="20508"/>
                  <a:pt x="2103585" y="0"/>
                </a:cubicBezTo>
                <a:cubicBezTo>
                  <a:pt x="2343286" y="-20508"/>
                  <a:pt x="2520393" y="25822"/>
                  <a:pt x="2657160" y="0"/>
                </a:cubicBezTo>
                <a:cubicBezTo>
                  <a:pt x="2793927" y="-25822"/>
                  <a:pt x="3025745" y="42693"/>
                  <a:pt x="3210734" y="0"/>
                </a:cubicBezTo>
                <a:cubicBezTo>
                  <a:pt x="3395723" y="-42693"/>
                  <a:pt x="3559691" y="16970"/>
                  <a:pt x="3764309" y="0"/>
                </a:cubicBezTo>
                <a:cubicBezTo>
                  <a:pt x="3968927" y="-16970"/>
                  <a:pt x="4148707" y="1774"/>
                  <a:pt x="4373242" y="0"/>
                </a:cubicBezTo>
                <a:cubicBezTo>
                  <a:pt x="4597777" y="-1774"/>
                  <a:pt x="4718874" y="69257"/>
                  <a:pt x="4982174" y="0"/>
                </a:cubicBezTo>
                <a:cubicBezTo>
                  <a:pt x="5245474" y="-69257"/>
                  <a:pt x="5303739" y="13804"/>
                  <a:pt x="5535749" y="0"/>
                </a:cubicBezTo>
                <a:cubicBezTo>
                  <a:pt x="5586798" y="193300"/>
                  <a:pt x="5502324" y="280026"/>
                  <a:pt x="5535749" y="464713"/>
                </a:cubicBezTo>
                <a:cubicBezTo>
                  <a:pt x="5569174" y="649400"/>
                  <a:pt x="5534621" y="882291"/>
                  <a:pt x="5535749" y="1031435"/>
                </a:cubicBezTo>
                <a:cubicBezTo>
                  <a:pt x="5536877" y="1180579"/>
                  <a:pt x="5483870" y="1485069"/>
                  <a:pt x="5535749" y="1700168"/>
                </a:cubicBezTo>
                <a:cubicBezTo>
                  <a:pt x="5587628" y="1915267"/>
                  <a:pt x="5523605" y="2232011"/>
                  <a:pt x="5535749" y="2368901"/>
                </a:cubicBezTo>
                <a:cubicBezTo>
                  <a:pt x="5547893" y="2505791"/>
                  <a:pt x="5516790" y="2642181"/>
                  <a:pt x="5535749" y="2782608"/>
                </a:cubicBezTo>
                <a:cubicBezTo>
                  <a:pt x="5554708" y="2923035"/>
                  <a:pt x="5513535" y="3069304"/>
                  <a:pt x="5535749" y="3349331"/>
                </a:cubicBezTo>
                <a:cubicBezTo>
                  <a:pt x="5557963" y="3629358"/>
                  <a:pt x="5473055" y="3789943"/>
                  <a:pt x="5535749" y="4018064"/>
                </a:cubicBezTo>
                <a:cubicBezTo>
                  <a:pt x="5598443" y="4246185"/>
                  <a:pt x="5488047" y="4367289"/>
                  <a:pt x="5535749" y="4482776"/>
                </a:cubicBezTo>
                <a:cubicBezTo>
                  <a:pt x="5583451" y="4598263"/>
                  <a:pt x="5510857" y="4869744"/>
                  <a:pt x="5535749" y="5100504"/>
                </a:cubicBezTo>
                <a:cubicBezTo>
                  <a:pt x="5381626" y="5171762"/>
                  <a:pt x="5222297" y="5070731"/>
                  <a:pt x="4926817" y="5100504"/>
                </a:cubicBezTo>
                <a:cubicBezTo>
                  <a:pt x="4631337" y="5130277"/>
                  <a:pt x="4676041" y="5064631"/>
                  <a:pt x="4483957" y="5100504"/>
                </a:cubicBezTo>
                <a:cubicBezTo>
                  <a:pt x="4291873" y="5136377"/>
                  <a:pt x="4185130" y="5062365"/>
                  <a:pt x="4041097" y="5100504"/>
                </a:cubicBezTo>
                <a:cubicBezTo>
                  <a:pt x="3897064" y="5138643"/>
                  <a:pt x="3697901" y="5063252"/>
                  <a:pt x="3376807" y="5100504"/>
                </a:cubicBezTo>
                <a:cubicBezTo>
                  <a:pt x="3055713" y="5137756"/>
                  <a:pt x="3099724" y="5060080"/>
                  <a:pt x="2823232" y="5100504"/>
                </a:cubicBezTo>
                <a:cubicBezTo>
                  <a:pt x="2546740" y="5140928"/>
                  <a:pt x="2471623" y="5057526"/>
                  <a:pt x="2380372" y="5100504"/>
                </a:cubicBezTo>
                <a:cubicBezTo>
                  <a:pt x="2289121" y="5143482"/>
                  <a:pt x="2158699" y="5077425"/>
                  <a:pt x="1992870" y="5100504"/>
                </a:cubicBezTo>
                <a:cubicBezTo>
                  <a:pt x="1827041" y="5123583"/>
                  <a:pt x="1599820" y="5035734"/>
                  <a:pt x="1383937" y="5100504"/>
                </a:cubicBezTo>
                <a:cubicBezTo>
                  <a:pt x="1168054" y="5165274"/>
                  <a:pt x="1124353" y="5087384"/>
                  <a:pt x="885720" y="5100504"/>
                </a:cubicBezTo>
                <a:cubicBezTo>
                  <a:pt x="647087" y="5113624"/>
                  <a:pt x="340605" y="5050689"/>
                  <a:pt x="0" y="5100504"/>
                </a:cubicBezTo>
                <a:cubicBezTo>
                  <a:pt x="-1624" y="4956055"/>
                  <a:pt x="21435" y="4644374"/>
                  <a:pt x="0" y="4431771"/>
                </a:cubicBezTo>
                <a:cubicBezTo>
                  <a:pt x="-21435" y="4219168"/>
                  <a:pt x="49784" y="4009794"/>
                  <a:pt x="0" y="3814044"/>
                </a:cubicBezTo>
                <a:cubicBezTo>
                  <a:pt x="-49784" y="3618294"/>
                  <a:pt x="6546" y="3468664"/>
                  <a:pt x="0" y="3196316"/>
                </a:cubicBezTo>
                <a:cubicBezTo>
                  <a:pt x="-6546" y="2923968"/>
                  <a:pt x="66713" y="2772359"/>
                  <a:pt x="0" y="2629593"/>
                </a:cubicBezTo>
                <a:cubicBezTo>
                  <a:pt x="-66713" y="2486827"/>
                  <a:pt x="6930" y="2396493"/>
                  <a:pt x="0" y="2164881"/>
                </a:cubicBezTo>
                <a:cubicBezTo>
                  <a:pt x="-6930" y="1933269"/>
                  <a:pt x="63291" y="1737270"/>
                  <a:pt x="0" y="1547153"/>
                </a:cubicBezTo>
                <a:cubicBezTo>
                  <a:pt x="-63291" y="1357036"/>
                  <a:pt x="72963" y="1154141"/>
                  <a:pt x="0" y="929425"/>
                </a:cubicBezTo>
                <a:cubicBezTo>
                  <a:pt x="-72963" y="704709"/>
                  <a:pt x="52708" y="341329"/>
                  <a:pt x="0" y="0"/>
                </a:cubicBezTo>
                <a:close/>
              </a:path>
              <a:path w="5535749" h="5100504" stroke="0" extrusionOk="0">
                <a:moveTo>
                  <a:pt x="0" y="0"/>
                </a:moveTo>
                <a:cubicBezTo>
                  <a:pt x="104465" y="-1935"/>
                  <a:pt x="272192" y="4756"/>
                  <a:pt x="387502" y="0"/>
                </a:cubicBezTo>
                <a:cubicBezTo>
                  <a:pt x="502812" y="-4756"/>
                  <a:pt x="678467" y="48889"/>
                  <a:pt x="885720" y="0"/>
                </a:cubicBezTo>
                <a:cubicBezTo>
                  <a:pt x="1092973" y="-48889"/>
                  <a:pt x="1299277" y="53708"/>
                  <a:pt x="1550010" y="0"/>
                </a:cubicBezTo>
                <a:cubicBezTo>
                  <a:pt x="1800743" y="-53708"/>
                  <a:pt x="1808749" y="28920"/>
                  <a:pt x="1992870" y="0"/>
                </a:cubicBezTo>
                <a:cubicBezTo>
                  <a:pt x="2176991" y="-28920"/>
                  <a:pt x="2295843" y="42062"/>
                  <a:pt x="2435730" y="0"/>
                </a:cubicBezTo>
                <a:cubicBezTo>
                  <a:pt x="2575617" y="-42062"/>
                  <a:pt x="2913704" y="40879"/>
                  <a:pt x="3044662" y="0"/>
                </a:cubicBezTo>
                <a:cubicBezTo>
                  <a:pt x="3175620" y="-40879"/>
                  <a:pt x="3466287" y="39807"/>
                  <a:pt x="3598237" y="0"/>
                </a:cubicBezTo>
                <a:cubicBezTo>
                  <a:pt x="3730187" y="-39807"/>
                  <a:pt x="3861361" y="3935"/>
                  <a:pt x="4096454" y="0"/>
                </a:cubicBezTo>
                <a:cubicBezTo>
                  <a:pt x="4331547" y="-3935"/>
                  <a:pt x="4373534" y="37306"/>
                  <a:pt x="4539314" y="0"/>
                </a:cubicBezTo>
                <a:cubicBezTo>
                  <a:pt x="4705094" y="-37306"/>
                  <a:pt x="4917254" y="50613"/>
                  <a:pt x="5037532" y="0"/>
                </a:cubicBezTo>
                <a:cubicBezTo>
                  <a:pt x="5157810" y="-50613"/>
                  <a:pt x="5350666" y="50774"/>
                  <a:pt x="5535749" y="0"/>
                </a:cubicBezTo>
                <a:cubicBezTo>
                  <a:pt x="5605742" y="308507"/>
                  <a:pt x="5460260" y="364214"/>
                  <a:pt x="5535749" y="668733"/>
                </a:cubicBezTo>
                <a:cubicBezTo>
                  <a:pt x="5611238" y="973252"/>
                  <a:pt x="5485522" y="1050204"/>
                  <a:pt x="5535749" y="1235455"/>
                </a:cubicBezTo>
                <a:cubicBezTo>
                  <a:pt x="5585976" y="1420706"/>
                  <a:pt x="5528560" y="1599316"/>
                  <a:pt x="5535749" y="1700168"/>
                </a:cubicBezTo>
                <a:cubicBezTo>
                  <a:pt x="5542938" y="1801020"/>
                  <a:pt x="5512292" y="2008579"/>
                  <a:pt x="5535749" y="2266891"/>
                </a:cubicBezTo>
                <a:cubicBezTo>
                  <a:pt x="5559206" y="2525203"/>
                  <a:pt x="5505374" y="2643316"/>
                  <a:pt x="5535749" y="2935623"/>
                </a:cubicBezTo>
                <a:cubicBezTo>
                  <a:pt x="5566124" y="3227930"/>
                  <a:pt x="5506924" y="3215685"/>
                  <a:pt x="5535749" y="3349331"/>
                </a:cubicBezTo>
                <a:cubicBezTo>
                  <a:pt x="5564574" y="3482977"/>
                  <a:pt x="5469857" y="3726414"/>
                  <a:pt x="5535749" y="3967059"/>
                </a:cubicBezTo>
                <a:cubicBezTo>
                  <a:pt x="5601641" y="4207704"/>
                  <a:pt x="5402710" y="4611166"/>
                  <a:pt x="5535749" y="5100504"/>
                </a:cubicBezTo>
                <a:cubicBezTo>
                  <a:pt x="5364158" y="5137639"/>
                  <a:pt x="5228885" y="5081163"/>
                  <a:pt x="5148247" y="5100504"/>
                </a:cubicBezTo>
                <a:cubicBezTo>
                  <a:pt x="5067609" y="5119845"/>
                  <a:pt x="4825635" y="5074591"/>
                  <a:pt x="4594672" y="5100504"/>
                </a:cubicBezTo>
                <a:cubicBezTo>
                  <a:pt x="4363709" y="5126417"/>
                  <a:pt x="4169607" y="5079307"/>
                  <a:pt x="3985739" y="5100504"/>
                </a:cubicBezTo>
                <a:cubicBezTo>
                  <a:pt x="3801871" y="5121701"/>
                  <a:pt x="3638875" y="5091669"/>
                  <a:pt x="3487522" y="5100504"/>
                </a:cubicBezTo>
                <a:cubicBezTo>
                  <a:pt x="3336169" y="5109339"/>
                  <a:pt x="3050842" y="5055846"/>
                  <a:pt x="2878589" y="5100504"/>
                </a:cubicBezTo>
                <a:cubicBezTo>
                  <a:pt x="2706336" y="5145162"/>
                  <a:pt x="2652923" y="5096747"/>
                  <a:pt x="2491087" y="5100504"/>
                </a:cubicBezTo>
                <a:cubicBezTo>
                  <a:pt x="2329251" y="5104261"/>
                  <a:pt x="2265127" y="5088573"/>
                  <a:pt x="2103585" y="5100504"/>
                </a:cubicBezTo>
                <a:cubicBezTo>
                  <a:pt x="1942043" y="5112435"/>
                  <a:pt x="1849608" y="5097502"/>
                  <a:pt x="1716082" y="5100504"/>
                </a:cubicBezTo>
                <a:cubicBezTo>
                  <a:pt x="1582556" y="5103506"/>
                  <a:pt x="1201498" y="5079285"/>
                  <a:pt x="1051792" y="5100504"/>
                </a:cubicBezTo>
                <a:cubicBezTo>
                  <a:pt x="902086" y="5121723"/>
                  <a:pt x="800204" y="5057726"/>
                  <a:pt x="608932" y="5100504"/>
                </a:cubicBezTo>
                <a:cubicBezTo>
                  <a:pt x="417660" y="5143282"/>
                  <a:pt x="208187" y="5032160"/>
                  <a:pt x="0" y="5100504"/>
                </a:cubicBezTo>
                <a:cubicBezTo>
                  <a:pt x="-33901" y="4942454"/>
                  <a:pt x="48105" y="4814746"/>
                  <a:pt x="0" y="4533781"/>
                </a:cubicBezTo>
                <a:cubicBezTo>
                  <a:pt x="-48105" y="4252816"/>
                  <a:pt x="32202" y="4181344"/>
                  <a:pt x="0" y="3865049"/>
                </a:cubicBezTo>
                <a:cubicBezTo>
                  <a:pt x="-32202" y="3548754"/>
                  <a:pt x="18611" y="3486361"/>
                  <a:pt x="0" y="3196316"/>
                </a:cubicBezTo>
                <a:cubicBezTo>
                  <a:pt x="-18611" y="2906271"/>
                  <a:pt x="61193" y="2788178"/>
                  <a:pt x="0" y="2578588"/>
                </a:cubicBezTo>
                <a:cubicBezTo>
                  <a:pt x="-61193" y="2368998"/>
                  <a:pt x="18385" y="2267711"/>
                  <a:pt x="0" y="2113876"/>
                </a:cubicBezTo>
                <a:cubicBezTo>
                  <a:pt x="-18385" y="1960041"/>
                  <a:pt x="68790" y="1647425"/>
                  <a:pt x="0" y="1445143"/>
                </a:cubicBezTo>
                <a:cubicBezTo>
                  <a:pt x="-68790" y="1242861"/>
                  <a:pt x="47898" y="1029254"/>
                  <a:pt x="0" y="776410"/>
                </a:cubicBezTo>
                <a:cubicBezTo>
                  <a:pt x="-47898" y="523566"/>
                  <a:pt x="38102" y="270310"/>
                  <a:pt x="0" y="0"/>
                </a:cubicBezTo>
                <a:close/>
              </a:path>
            </a:pathLst>
          </a:custGeom>
          <a:ln w="38100">
            <a:solidFill>
              <a:schemeClr val="accent4">
                <a:lumMod val="60000"/>
                <a:lumOff val="40000"/>
              </a:schemeClr>
            </a:solidFill>
            <a:extLst>
              <a:ext uri="{C807C97D-BFC1-408E-A445-0C87EB9F89A2}">
                <ask:lineSketchStyleProps xmlns:ask="http://schemas.microsoft.com/office/drawing/2018/sketchyshapes" sd="3381499875">
                  <a:prstGeom prst="rect">
                    <a:avLst/>
                  </a:prstGeom>
                  <ask:type>
                    <ask:lineSketchScribble/>
                  </ask:type>
                </ask:lineSketchStyleProps>
              </a:ext>
            </a:extLst>
          </a:ln>
        </p:spPr>
      </p:pic>
    </p:spTree>
    <p:extLst>
      <p:ext uri="{BB962C8B-B14F-4D97-AF65-F5344CB8AC3E}">
        <p14:creationId xmlns:p14="http://schemas.microsoft.com/office/powerpoint/2010/main" val="3492342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4752-D2FB-7742-74CE-B7BC4F9B2F91}"/>
              </a:ext>
            </a:extLst>
          </p:cNvPr>
          <p:cNvSpPr>
            <a:spLocks noGrp="1"/>
          </p:cNvSpPr>
          <p:nvPr>
            <p:ph type="title"/>
          </p:nvPr>
        </p:nvSpPr>
        <p:spPr>
          <a:xfrm>
            <a:off x="677335" y="436940"/>
            <a:ext cx="8596668" cy="824517"/>
          </a:xfrm>
        </p:spPr>
        <p:txBody>
          <a:bodyPr>
            <a:normAutofit/>
          </a:bodyPr>
          <a:lstStyle/>
          <a:p>
            <a:r>
              <a:rPr lang="en-US" sz="4000" dirty="0"/>
              <a:t>Demographics (N=327)</a:t>
            </a:r>
          </a:p>
        </p:txBody>
      </p:sp>
      <p:graphicFrame>
        <p:nvGraphicFramePr>
          <p:cNvPr id="4" name="Table 3">
            <a:extLst>
              <a:ext uri="{FF2B5EF4-FFF2-40B4-BE49-F238E27FC236}">
                <a16:creationId xmlns:a16="http://schemas.microsoft.com/office/drawing/2014/main" id="{09BB8FD9-E07B-6C07-DA1E-296B3277909B}"/>
              </a:ext>
            </a:extLst>
          </p:cNvPr>
          <p:cNvGraphicFramePr>
            <a:graphicFrameLocks noGrp="1"/>
          </p:cNvGraphicFramePr>
          <p:nvPr>
            <p:extLst>
              <p:ext uri="{D42A27DB-BD31-4B8C-83A1-F6EECF244321}">
                <p14:modId xmlns:p14="http://schemas.microsoft.com/office/powerpoint/2010/main" val="113308968"/>
              </p:ext>
            </p:extLst>
          </p:nvPr>
        </p:nvGraphicFramePr>
        <p:xfrm>
          <a:off x="677335" y="1261457"/>
          <a:ext cx="5108612" cy="4589244"/>
        </p:xfrm>
        <a:graphic>
          <a:graphicData uri="http://schemas.openxmlformats.org/drawingml/2006/table">
            <a:tbl>
              <a:tblPr firstRow="1" bandRow="1">
                <a:tableStyleId>{21E4AEA4-8DFA-4A89-87EB-49C32662AFE0}</a:tableStyleId>
              </a:tblPr>
              <a:tblGrid>
                <a:gridCol w="2916573">
                  <a:extLst>
                    <a:ext uri="{9D8B030D-6E8A-4147-A177-3AD203B41FA5}">
                      <a16:colId xmlns:a16="http://schemas.microsoft.com/office/drawing/2014/main" val="80224460"/>
                    </a:ext>
                  </a:extLst>
                </a:gridCol>
                <a:gridCol w="1120929">
                  <a:extLst>
                    <a:ext uri="{9D8B030D-6E8A-4147-A177-3AD203B41FA5}">
                      <a16:colId xmlns:a16="http://schemas.microsoft.com/office/drawing/2014/main" val="1761581069"/>
                    </a:ext>
                  </a:extLst>
                </a:gridCol>
                <a:gridCol w="1071110">
                  <a:extLst>
                    <a:ext uri="{9D8B030D-6E8A-4147-A177-3AD203B41FA5}">
                      <a16:colId xmlns:a16="http://schemas.microsoft.com/office/drawing/2014/main" val="1389243547"/>
                    </a:ext>
                  </a:extLst>
                </a:gridCol>
              </a:tblGrid>
              <a:tr h="382437">
                <a:tc>
                  <a:txBody>
                    <a:bodyPr/>
                    <a:lstStyle/>
                    <a:p>
                      <a:endParaRPr lang="en-US"/>
                    </a:p>
                  </a:txBody>
                  <a:tcPr/>
                </a:tc>
                <a:tc>
                  <a:txBody>
                    <a:bodyPr/>
                    <a:lstStyle/>
                    <a:p>
                      <a:pPr algn="ctr"/>
                      <a:r>
                        <a:rPr lang="en-US" dirty="0"/>
                        <a:t>n</a:t>
                      </a:r>
                    </a:p>
                  </a:txBody>
                  <a:tcPr/>
                </a:tc>
                <a:tc>
                  <a:txBody>
                    <a:bodyPr/>
                    <a:lstStyle/>
                    <a:p>
                      <a:pPr algn="ctr"/>
                      <a:r>
                        <a:rPr lang="en-US" dirty="0"/>
                        <a:t>%</a:t>
                      </a:r>
                    </a:p>
                  </a:txBody>
                  <a:tcPr/>
                </a:tc>
                <a:extLst>
                  <a:ext uri="{0D108BD9-81ED-4DB2-BD59-A6C34878D82A}">
                    <a16:rowId xmlns:a16="http://schemas.microsoft.com/office/drawing/2014/main" val="4259878837"/>
                  </a:ext>
                </a:extLst>
              </a:tr>
              <a:tr h="382437">
                <a:tc>
                  <a:txBody>
                    <a:bodyPr/>
                    <a:lstStyle/>
                    <a:p>
                      <a:r>
                        <a:rPr lang="en-US" dirty="0"/>
                        <a:t>Gender</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57195880"/>
                  </a:ext>
                </a:extLst>
              </a:tr>
              <a:tr h="382437">
                <a:tc>
                  <a:txBody>
                    <a:bodyPr/>
                    <a:lstStyle/>
                    <a:p>
                      <a:pPr algn="r"/>
                      <a:r>
                        <a:rPr lang="en-US" dirty="0"/>
                        <a:t>Female</a:t>
                      </a:r>
                    </a:p>
                  </a:txBody>
                  <a:tcPr/>
                </a:tc>
                <a:tc>
                  <a:txBody>
                    <a:bodyPr/>
                    <a:lstStyle/>
                    <a:p>
                      <a:pPr algn="ctr"/>
                      <a:r>
                        <a:rPr lang="en-US" dirty="0"/>
                        <a:t>169</a:t>
                      </a:r>
                    </a:p>
                  </a:txBody>
                  <a:tcPr/>
                </a:tc>
                <a:tc>
                  <a:txBody>
                    <a:bodyPr/>
                    <a:lstStyle/>
                    <a:p>
                      <a:pPr algn="ctr"/>
                      <a:r>
                        <a:rPr lang="en-US" dirty="0"/>
                        <a:t>51.7%</a:t>
                      </a:r>
                    </a:p>
                  </a:txBody>
                  <a:tcPr/>
                </a:tc>
                <a:extLst>
                  <a:ext uri="{0D108BD9-81ED-4DB2-BD59-A6C34878D82A}">
                    <a16:rowId xmlns:a16="http://schemas.microsoft.com/office/drawing/2014/main" val="2705711577"/>
                  </a:ext>
                </a:extLst>
              </a:tr>
              <a:tr h="382437">
                <a:tc>
                  <a:txBody>
                    <a:bodyPr/>
                    <a:lstStyle/>
                    <a:p>
                      <a:pPr algn="r"/>
                      <a:r>
                        <a:rPr lang="en-US" dirty="0"/>
                        <a:t>Male</a:t>
                      </a:r>
                    </a:p>
                  </a:txBody>
                  <a:tcPr/>
                </a:tc>
                <a:tc>
                  <a:txBody>
                    <a:bodyPr/>
                    <a:lstStyle/>
                    <a:p>
                      <a:pPr algn="ctr"/>
                      <a:r>
                        <a:rPr lang="en-US" dirty="0"/>
                        <a:t>148</a:t>
                      </a:r>
                    </a:p>
                  </a:txBody>
                  <a:tcPr/>
                </a:tc>
                <a:tc>
                  <a:txBody>
                    <a:bodyPr/>
                    <a:lstStyle/>
                    <a:p>
                      <a:pPr algn="ctr"/>
                      <a:r>
                        <a:rPr lang="en-US" dirty="0"/>
                        <a:t>45.3%</a:t>
                      </a:r>
                    </a:p>
                  </a:txBody>
                  <a:tcPr/>
                </a:tc>
                <a:extLst>
                  <a:ext uri="{0D108BD9-81ED-4DB2-BD59-A6C34878D82A}">
                    <a16:rowId xmlns:a16="http://schemas.microsoft.com/office/drawing/2014/main" val="1038736986"/>
                  </a:ext>
                </a:extLst>
              </a:tr>
              <a:tr h="382437">
                <a:tc>
                  <a:txBody>
                    <a:bodyPr/>
                    <a:lstStyle/>
                    <a:p>
                      <a:pPr algn="r"/>
                      <a:r>
                        <a:rPr lang="en-US" dirty="0"/>
                        <a:t>Transgender</a:t>
                      </a:r>
                    </a:p>
                  </a:txBody>
                  <a:tcPr/>
                </a:tc>
                <a:tc>
                  <a:txBody>
                    <a:bodyPr/>
                    <a:lstStyle/>
                    <a:p>
                      <a:pPr algn="ctr"/>
                      <a:r>
                        <a:rPr lang="en-US" dirty="0"/>
                        <a:t>8</a:t>
                      </a:r>
                    </a:p>
                  </a:txBody>
                  <a:tcPr/>
                </a:tc>
                <a:tc>
                  <a:txBody>
                    <a:bodyPr/>
                    <a:lstStyle/>
                    <a:p>
                      <a:pPr algn="ctr"/>
                      <a:r>
                        <a:rPr lang="en-US" dirty="0"/>
                        <a:t>2.4%</a:t>
                      </a:r>
                    </a:p>
                  </a:txBody>
                  <a:tcPr/>
                </a:tc>
                <a:extLst>
                  <a:ext uri="{0D108BD9-81ED-4DB2-BD59-A6C34878D82A}">
                    <a16:rowId xmlns:a16="http://schemas.microsoft.com/office/drawing/2014/main" val="2964974865"/>
                  </a:ext>
                </a:extLst>
              </a:tr>
              <a:tr h="382437">
                <a:tc>
                  <a:txBody>
                    <a:bodyPr/>
                    <a:lstStyle/>
                    <a:p>
                      <a:r>
                        <a:rPr lang="en-US" dirty="0"/>
                        <a:t>Hispanic</a:t>
                      </a:r>
                    </a:p>
                  </a:txBody>
                  <a:tcPr/>
                </a:tc>
                <a:tc>
                  <a:txBody>
                    <a:bodyPr/>
                    <a:lstStyle/>
                    <a:p>
                      <a:pPr algn="ctr"/>
                      <a:r>
                        <a:rPr lang="en-US" dirty="0"/>
                        <a:t>120</a:t>
                      </a:r>
                    </a:p>
                  </a:txBody>
                  <a:tcPr/>
                </a:tc>
                <a:tc>
                  <a:txBody>
                    <a:bodyPr/>
                    <a:lstStyle/>
                    <a:p>
                      <a:pPr algn="ctr"/>
                      <a:r>
                        <a:rPr lang="en-US" dirty="0"/>
                        <a:t>36.7%</a:t>
                      </a:r>
                    </a:p>
                  </a:txBody>
                  <a:tcPr/>
                </a:tc>
                <a:extLst>
                  <a:ext uri="{0D108BD9-81ED-4DB2-BD59-A6C34878D82A}">
                    <a16:rowId xmlns:a16="http://schemas.microsoft.com/office/drawing/2014/main" val="2813244048"/>
                  </a:ext>
                </a:extLst>
              </a:tr>
              <a:tr h="382437">
                <a:tc>
                  <a:txBody>
                    <a:bodyPr/>
                    <a:lstStyle/>
                    <a:p>
                      <a:r>
                        <a:rPr lang="en-US" dirty="0"/>
                        <a:t>Race</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2052700730"/>
                  </a:ext>
                </a:extLst>
              </a:tr>
              <a:tr h="382437">
                <a:tc>
                  <a:txBody>
                    <a:bodyPr/>
                    <a:lstStyle/>
                    <a:p>
                      <a:pPr algn="r"/>
                      <a:r>
                        <a:rPr lang="en-US" dirty="0"/>
                        <a:t>Black/AA</a:t>
                      </a:r>
                    </a:p>
                  </a:txBody>
                  <a:tcPr/>
                </a:tc>
                <a:tc>
                  <a:txBody>
                    <a:bodyPr/>
                    <a:lstStyle/>
                    <a:p>
                      <a:pPr algn="ctr"/>
                      <a:r>
                        <a:rPr lang="en-US" dirty="0"/>
                        <a:t>28</a:t>
                      </a:r>
                    </a:p>
                  </a:txBody>
                  <a:tcPr/>
                </a:tc>
                <a:tc>
                  <a:txBody>
                    <a:bodyPr/>
                    <a:lstStyle/>
                    <a:p>
                      <a:pPr algn="ctr"/>
                      <a:r>
                        <a:rPr lang="en-US" dirty="0"/>
                        <a:t>8.6%</a:t>
                      </a:r>
                    </a:p>
                  </a:txBody>
                  <a:tcPr/>
                </a:tc>
                <a:extLst>
                  <a:ext uri="{0D108BD9-81ED-4DB2-BD59-A6C34878D82A}">
                    <a16:rowId xmlns:a16="http://schemas.microsoft.com/office/drawing/2014/main" val="85360833"/>
                  </a:ext>
                </a:extLst>
              </a:tr>
              <a:tr h="382437">
                <a:tc>
                  <a:txBody>
                    <a:bodyPr/>
                    <a:lstStyle/>
                    <a:p>
                      <a:pPr algn="r"/>
                      <a:r>
                        <a:rPr lang="en-US" dirty="0"/>
                        <a:t>White (non-Hispanic)</a:t>
                      </a:r>
                    </a:p>
                  </a:txBody>
                  <a:tcPr/>
                </a:tc>
                <a:tc>
                  <a:txBody>
                    <a:bodyPr/>
                    <a:lstStyle/>
                    <a:p>
                      <a:pPr algn="ctr"/>
                      <a:r>
                        <a:rPr lang="en-US" dirty="0"/>
                        <a:t>170</a:t>
                      </a:r>
                    </a:p>
                  </a:txBody>
                  <a:tcPr/>
                </a:tc>
                <a:tc>
                  <a:txBody>
                    <a:bodyPr/>
                    <a:lstStyle/>
                    <a:p>
                      <a:pPr algn="ctr"/>
                      <a:r>
                        <a:rPr lang="en-US" dirty="0"/>
                        <a:t>52.0%</a:t>
                      </a:r>
                    </a:p>
                  </a:txBody>
                  <a:tcPr/>
                </a:tc>
                <a:extLst>
                  <a:ext uri="{0D108BD9-81ED-4DB2-BD59-A6C34878D82A}">
                    <a16:rowId xmlns:a16="http://schemas.microsoft.com/office/drawing/2014/main" val="3216542468"/>
                  </a:ext>
                </a:extLst>
              </a:tr>
              <a:tr h="382437">
                <a:tc>
                  <a:txBody>
                    <a:bodyPr/>
                    <a:lstStyle/>
                    <a:p>
                      <a:pPr algn="r"/>
                      <a:r>
                        <a:rPr lang="en-US" dirty="0"/>
                        <a:t>Asian</a:t>
                      </a:r>
                    </a:p>
                  </a:txBody>
                  <a:tcPr/>
                </a:tc>
                <a:tc>
                  <a:txBody>
                    <a:bodyPr/>
                    <a:lstStyle/>
                    <a:p>
                      <a:pPr algn="ctr"/>
                      <a:r>
                        <a:rPr lang="en-US" dirty="0"/>
                        <a:t>1</a:t>
                      </a:r>
                    </a:p>
                  </a:txBody>
                  <a:tcPr/>
                </a:tc>
                <a:tc>
                  <a:txBody>
                    <a:bodyPr/>
                    <a:lstStyle/>
                    <a:p>
                      <a:pPr algn="ctr"/>
                      <a:r>
                        <a:rPr lang="en-US" dirty="0"/>
                        <a:t>&lt;1%</a:t>
                      </a:r>
                    </a:p>
                  </a:txBody>
                  <a:tcPr/>
                </a:tc>
                <a:extLst>
                  <a:ext uri="{0D108BD9-81ED-4DB2-BD59-A6C34878D82A}">
                    <a16:rowId xmlns:a16="http://schemas.microsoft.com/office/drawing/2014/main" val="1380542099"/>
                  </a:ext>
                </a:extLst>
              </a:tr>
              <a:tr h="382437">
                <a:tc>
                  <a:txBody>
                    <a:bodyPr/>
                    <a:lstStyle/>
                    <a:p>
                      <a:pPr algn="r"/>
                      <a:r>
                        <a:rPr lang="en-US" dirty="0"/>
                        <a:t>American Indian</a:t>
                      </a:r>
                    </a:p>
                  </a:txBody>
                  <a:tcPr/>
                </a:tc>
                <a:tc>
                  <a:txBody>
                    <a:bodyPr/>
                    <a:lstStyle/>
                    <a:p>
                      <a:pPr algn="ctr"/>
                      <a:r>
                        <a:rPr lang="en-US" dirty="0"/>
                        <a:t>19</a:t>
                      </a:r>
                    </a:p>
                  </a:txBody>
                  <a:tcPr/>
                </a:tc>
                <a:tc>
                  <a:txBody>
                    <a:bodyPr/>
                    <a:lstStyle/>
                    <a:p>
                      <a:pPr algn="ctr"/>
                      <a:r>
                        <a:rPr lang="en-US" dirty="0"/>
                        <a:t>5.8%</a:t>
                      </a:r>
                    </a:p>
                  </a:txBody>
                  <a:tcPr/>
                </a:tc>
                <a:extLst>
                  <a:ext uri="{0D108BD9-81ED-4DB2-BD59-A6C34878D82A}">
                    <a16:rowId xmlns:a16="http://schemas.microsoft.com/office/drawing/2014/main" val="616867643"/>
                  </a:ext>
                </a:extLst>
              </a:tr>
              <a:tr h="382437">
                <a:tc>
                  <a:txBody>
                    <a:bodyPr/>
                    <a:lstStyle/>
                    <a:p>
                      <a:pPr algn="r"/>
                      <a:r>
                        <a:rPr lang="en-US" dirty="0"/>
                        <a:t>NH/PI</a:t>
                      </a:r>
                    </a:p>
                  </a:txBody>
                  <a:tcPr/>
                </a:tc>
                <a:tc>
                  <a:txBody>
                    <a:bodyPr/>
                    <a:lstStyle/>
                    <a:p>
                      <a:pPr algn="ctr"/>
                      <a:r>
                        <a:rPr lang="en-US" dirty="0"/>
                        <a:t>2</a:t>
                      </a:r>
                    </a:p>
                  </a:txBody>
                  <a:tcPr/>
                </a:tc>
                <a:tc>
                  <a:txBody>
                    <a:bodyPr/>
                    <a:lstStyle/>
                    <a:p>
                      <a:pPr algn="ctr"/>
                      <a:r>
                        <a:rPr lang="en-US" dirty="0"/>
                        <a:t>&lt;1%</a:t>
                      </a:r>
                    </a:p>
                  </a:txBody>
                  <a:tcPr/>
                </a:tc>
                <a:extLst>
                  <a:ext uri="{0D108BD9-81ED-4DB2-BD59-A6C34878D82A}">
                    <a16:rowId xmlns:a16="http://schemas.microsoft.com/office/drawing/2014/main" val="2079721330"/>
                  </a:ext>
                </a:extLst>
              </a:tr>
            </a:tbl>
          </a:graphicData>
        </a:graphic>
      </p:graphicFrame>
      <p:grpSp>
        <p:nvGrpSpPr>
          <p:cNvPr id="6" name="Group 5">
            <a:extLst>
              <a:ext uri="{FF2B5EF4-FFF2-40B4-BE49-F238E27FC236}">
                <a16:creationId xmlns:a16="http://schemas.microsoft.com/office/drawing/2014/main" id="{01598EEA-A438-D6F9-8913-8CFE87F2214E}"/>
              </a:ext>
            </a:extLst>
          </p:cNvPr>
          <p:cNvGrpSpPr/>
          <p:nvPr/>
        </p:nvGrpSpPr>
        <p:grpSpPr>
          <a:xfrm>
            <a:off x="5918753" y="1140541"/>
            <a:ext cx="3222444" cy="4831076"/>
            <a:chOff x="5785947" y="1589984"/>
            <a:chExt cx="3222444" cy="4831076"/>
          </a:xfrm>
        </p:grpSpPr>
        <p:sp>
          <p:nvSpPr>
            <p:cNvPr id="5" name="TextBox 4">
              <a:extLst>
                <a:ext uri="{FF2B5EF4-FFF2-40B4-BE49-F238E27FC236}">
                  <a16:creationId xmlns:a16="http://schemas.microsoft.com/office/drawing/2014/main" id="{36135C76-FBFA-B8A4-5FD6-47648A170C97}"/>
                </a:ext>
              </a:extLst>
            </p:cNvPr>
            <p:cNvSpPr txBox="1"/>
            <p:nvPr/>
          </p:nvSpPr>
          <p:spPr>
            <a:xfrm>
              <a:off x="6057131" y="1589984"/>
              <a:ext cx="2951260" cy="1292662"/>
            </a:xfrm>
            <a:prstGeom prst="rect">
              <a:avLst/>
            </a:prstGeom>
            <a:noFill/>
          </p:spPr>
          <p:txBody>
            <a:bodyPr wrap="square" rtlCol="0">
              <a:spAutoFit/>
            </a:bodyPr>
            <a:lstStyle/>
            <a:p>
              <a:pPr algn="ctr"/>
              <a:r>
                <a:rPr lang="en-US" sz="5400" dirty="0">
                  <a:solidFill>
                    <a:schemeClr val="accent4">
                      <a:lumMod val="60000"/>
                      <a:lumOff val="40000"/>
                    </a:schemeClr>
                  </a:solidFill>
                </a:rPr>
                <a:t>48%</a:t>
              </a:r>
            </a:p>
            <a:p>
              <a:pPr algn="ctr"/>
              <a:r>
                <a:rPr lang="en-US" sz="2400" b="1" dirty="0"/>
                <a:t>Screened + for SUD</a:t>
              </a:r>
            </a:p>
          </p:txBody>
        </p:sp>
        <p:sp>
          <p:nvSpPr>
            <p:cNvPr id="7" name="TextBox 6">
              <a:extLst>
                <a:ext uri="{FF2B5EF4-FFF2-40B4-BE49-F238E27FC236}">
                  <a16:creationId xmlns:a16="http://schemas.microsoft.com/office/drawing/2014/main" id="{86C02704-532D-F23E-BA2B-EA426E4D9944}"/>
                </a:ext>
              </a:extLst>
            </p:cNvPr>
            <p:cNvSpPr txBox="1"/>
            <p:nvPr/>
          </p:nvSpPr>
          <p:spPr>
            <a:xfrm>
              <a:off x="5785947" y="4759067"/>
              <a:ext cx="3103660" cy="1661993"/>
            </a:xfrm>
            <a:prstGeom prst="rect">
              <a:avLst/>
            </a:prstGeom>
            <a:noFill/>
          </p:spPr>
          <p:txBody>
            <a:bodyPr wrap="square" rtlCol="0">
              <a:spAutoFit/>
            </a:bodyPr>
            <a:lstStyle/>
            <a:p>
              <a:pPr algn="ctr"/>
              <a:r>
                <a:rPr lang="en-US" sz="5400" dirty="0">
                  <a:solidFill>
                    <a:schemeClr val="accent1">
                      <a:lumMod val="75000"/>
                    </a:schemeClr>
                  </a:solidFill>
                </a:rPr>
                <a:t>13%</a:t>
              </a:r>
            </a:p>
            <a:p>
              <a:pPr algn="ctr"/>
              <a:r>
                <a:rPr lang="en-US" sz="2400" b="1" dirty="0"/>
                <a:t>Identified as LGBTQIA+</a:t>
              </a:r>
            </a:p>
          </p:txBody>
        </p:sp>
        <p:sp>
          <p:nvSpPr>
            <p:cNvPr id="3" name="TextBox 2">
              <a:extLst>
                <a:ext uri="{FF2B5EF4-FFF2-40B4-BE49-F238E27FC236}">
                  <a16:creationId xmlns:a16="http://schemas.microsoft.com/office/drawing/2014/main" id="{DF7F40DA-3699-CE98-4840-31D5D743BAF1}"/>
                </a:ext>
              </a:extLst>
            </p:cNvPr>
            <p:cNvSpPr txBox="1"/>
            <p:nvPr/>
          </p:nvSpPr>
          <p:spPr>
            <a:xfrm>
              <a:off x="5904731" y="2941207"/>
              <a:ext cx="3103660" cy="1661993"/>
            </a:xfrm>
            <a:prstGeom prst="rect">
              <a:avLst/>
            </a:prstGeom>
            <a:noFill/>
          </p:spPr>
          <p:txBody>
            <a:bodyPr wrap="square" rtlCol="0">
              <a:spAutoFit/>
            </a:bodyPr>
            <a:lstStyle/>
            <a:p>
              <a:pPr algn="ctr"/>
              <a:r>
                <a:rPr lang="en-US" sz="5400" dirty="0">
                  <a:solidFill>
                    <a:schemeClr val="accent3">
                      <a:lumMod val="50000"/>
                      <a:lumOff val="50000"/>
                    </a:schemeClr>
                  </a:solidFill>
                </a:rPr>
                <a:t>4</a:t>
              </a:r>
            </a:p>
            <a:p>
              <a:pPr algn="ctr"/>
              <a:r>
                <a:rPr lang="en-US" sz="2400" b="1" dirty="0"/>
                <a:t>Average years homeless</a:t>
              </a:r>
            </a:p>
          </p:txBody>
        </p:sp>
      </p:grpSp>
    </p:spTree>
    <p:extLst>
      <p:ext uri="{BB962C8B-B14F-4D97-AF65-F5344CB8AC3E}">
        <p14:creationId xmlns:p14="http://schemas.microsoft.com/office/powerpoint/2010/main" val="293254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47AA-4A8A-B6BB-AECB-8474E631DCFF}"/>
              </a:ext>
            </a:extLst>
          </p:cNvPr>
          <p:cNvSpPr>
            <a:spLocks noGrp="1"/>
          </p:cNvSpPr>
          <p:nvPr>
            <p:ph type="title"/>
          </p:nvPr>
        </p:nvSpPr>
        <p:spPr/>
        <p:txBody>
          <a:bodyPr>
            <a:normAutofit/>
          </a:bodyPr>
          <a:lstStyle/>
          <a:p>
            <a:r>
              <a:rPr lang="en-US" sz="4400" dirty="0"/>
              <a:t>Successes</a:t>
            </a:r>
          </a:p>
        </p:txBody>
      </p:sp>
      <p:sp>
        <p:nvSpPr>
          <p:cNvPr id="3" name="Content Placeholder 2">
            <a:extLst>
              <a:ext uri="{FF2B5EF4-FFF2-40B4-BE49-F238E27FC236}">
                <a16:creationId xmlns:a16="http://schemas.microsoft.com/office/drawing/2014/main" id="{E748B4C2-07DD-425B-9DB7-B98589A1BEAE}"/>
              </a:ext>
            </a:extLst>
          </p:cNvPr>
          <p:cNvSpPr>
            <a:spLocks noGrp="1"/>
          </p:cNvSpPr>
          <p:nvPr>
            <p:ph idx="1"/>
          </p:nvPr>
        </p:nvSpPr>
        <p:spPr>
          <a:xfrm>
            <a:off x="677334" y="1930400"/>
            <a:ext cx="8596668" cy="3880773"/>
          </a:xfrm>
        </p:spPr>
        <p:txBody>
          <a:bodyPr>
            <a:normAutofit/>
          </a:bodyPr>
          <a:lstStyle/>
          <a:p>
            <a:r>
              <a:rPr lang="en-US" sz="2800" b="1" dirty="0"/>
              <a:t>2,272</a:t>
            </a:r>
            <a:r>
              <a:rPr lang="en-US" sz="2800" dirty="0"/>
              <a:t> </a:t>
            </a:r>
            <a:r>
              <a:rPr lang="en-US" sz="2800" u="sng" dirty="0"/>
              <a:t>contacted</a:t>
            </a:r>
            <a:r>
              <a:rPr lang="en-US" sz="2800" dirty="0"/>
              <a:t> by Interdisciplinary Outreach Team</a:t>
            </a:r>
          </a:p>
          <a:p>
            <a:r>
              <a:rPr lang="en-US" sz="2800" b="1" dirty="0"/>
              <a:t>327 </a:t>
            </a:r>
            <a:r>
              <a:rPr lang="en-US" sz="2800" u="sng" dirty="0"/>
              <a:t>enrolled</a:t>
            </a:r>
            <a:r>
              <a:rPr lang="en-US" sz="2800" b="1" dirty="0"/>
              <a:t> </a:t>
            </a:r>
            <a:r>
              <a:rPr lang="en-US" sz="2800" dirty="0"/>
              <a:t>in the program</a:t>
            </a:r>
          </a:p>
          <a:p>
            <a:r>
              <a:rPr lang="en-US" sz="2800" b="1" dirty="0"/>
              <a:t>260 </a:t>
            </a:r>
            <a:r>
              <a:rPr lang="en-US" sz="2800" dirty="0"/>
              <a:t>permanently </a:t>
            </a:r>
            <a:r>
              <a:rPr lang="en-US" sz="2800" u="sng" dirty="0"/>
              <a:t>housed</a:t>
            </a:r>
          </a:p>
        </p:txBody>
      </p:sp>
    </p:spTree>
    <p:extLst>
      <p:ext uri="{BB962C8B-B14F-4D97-AF65-F5344CB8AC3E}">
        <p14:creationId xmlns:p14="http://schemas.microsoft.com/office/powerpoint/2010/main" val="39788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BE3C-BF13-860A-77DE-E006E32E705F}"/>
              </a:ext>
            </a:extLst>
          </p:cNvPr>
          <p:cNvSpPr>
            <a:spLocks noGrp="1"/>
          </p:cNvSpPr>
          <p:nvPr>
            <p:ph type="title"/>
          </p:nvPr>
        </p:nvSpPr>
        <p:spPr/>
        <p:txBody>
          <a:bodyPr/>
          <a:lstStyle/>
          <a:p>
            <a:r>
              <a:rPr lang="en-US" dirty="0"/>
              <a:t>Successes Cont.</a:t>
            </a:r>
          </a:p>
        </p:txBody>
      </p:sp>
      <p:sp>
        <p:nvSpPr>
          <p:cNvPr id="3" name="Content Placeholder 2">
            <a:extLst>
              <a:ext uri="{FF2B5EF4-FFF2-40B4-BE49-F238E27FC236}">
                <a16:creationId xmlns:a16="http://schemas.microsoft.com/office/drawing/2014/main" id="{0748BE0E-0ECF-AF06-74E2-E7681AACC473}"/>
              </a:ext>
            </a:extLst>
          </p:cNvPr>
          <p:cNvSpPr>
            <a:spLocks noGrp="1"/>
          </p:cNvSpPr>
          <p:nvPr>
            <p:ph idx="1"/>
          </p:nvPr>
        </p:nvSpPr>
        <p:spPr>
          <a:xfrm>
            <a:off x="623254" y="3838761"/>
            <a:ext cx="2023242" cy="1154052"/>
          </a:xfrm>
        </p:spPr>
        <p:txBody>
          <a:bodyPr>
            <a:normAutofit/>
          </a:bodyPr>
          <a:lstStyle/>
          <a:p>
            <a:r>
              <a:rPr lang="en-US" sz="2000" dirty="0"/>
              <a:t>Abstinence from Substances</a:t>
            </a:r>
          </a:p>
        </p:txBody>
      </p:sp>
      <p:grpSp>
        <p:nvGrpSpPr>
          <p:cNvPr id="36" name="Group 35">
            <a:extLst>
              <a:ext uri="{FF2B5EF4-FFF2-40B4-BE49-F238E27FC236}">
                <a16:creationId xmlns:a16="http://schemas.microsoft.com/office/drawing/2014/main" id="{F23EA841-0C4E-AC55-26AC-5D6AD94EF3A9}"/>
              </a:ext>
            </a:extLst>
          </p:cNvPr>
          <p:cNvGrpSpPr/>
          <p:nvPr/>
        </p:nvGrpSpPr>
        <p:grpSpPr>
          <a:xfrm>
            <a:off x="917986" y="2073241"/>
            <a:ext cx="1315071" cy="1617280"/>
            <a:chOff x="917986" y="2073241"/>
            <a:chExt cx="1315071" cy="1617280"/>
          </a:xfrm>
        </p:grpSpPr>
        <p:sp>
          <p:nvSpPr>
            <p:cNvPr id="4" name="Arrow: Up 3">
              <a:extLst>
                <a:ext uri="{FF2B5EF4-FFF2-40B4-BE49-F238E27FC236}">
                  <a16:creationId xmlns:a16="http://schemas.microsoft.com/office/drawing/2014/main" id="{D77EA39F-C105-CA3D-E9B1-2A149ABA19AF}"/>
                </a:ext>
              </a:extLst>
            </p:cNvPr>
            <p:cNvSpPr/>
            <p:nvPr/>
          </p:nvSpPr>
          <p:spPr>
            <a:xfrm>
              <a:off x="917986" y="2073241"/>
              <a:ext cx="1315071" cy="1617280"/>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D97E86-624A-3867-D4F9-4B9CFEF1BC51}"/>
                </a:ext>
              </a:extLst>
            </p:cNvPr>
            <p:cNvSpPr txBox="1"/>
            <p:nvPr/>
          </p:nvSpPr>
          <p:spPr>
            <a:xfrm>
              <a:off x="1213746" y="2784052"/>
              <a:ext cx="770331" cy="52322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800" dirty="0">
                  <a:solidFill>
                    <a:schemeClr val="bg1"/>
                  </a:solidFill>
                </a:rPr>
                <a:t>66%</a:t>
              </a:r>
            </a:p>
          </p:txBody>
        </p:sp>
      </p:grpSp>
      <p:grpSp>
        <p:nvGrpSpPr>
          <p:cNvPr id="35" name="Group 34">
            <a:extLst>
              <a:ext uri="{FF2B5EF4-FFF2-40B4-BE49-F238E27FC236}">
                <a16:creationId xmlns:a16="http://schemas.microsoft.com/office/drawing/2014/main" id="{9CA1AE98-E34B-5418-2B03-2A194B4039D5}"/>
              </a:ext>
            </a:extLst>
          </p:cNvPr>
          <p:cNvGrpSpPr/>
          <p:nvPr/>
        </p:nvGrpSpPr>
        <p:grpSpPr>
          <a:xfrm>
            <a:off x="2942256" y="2053792"/>
            <a:ext cx="2023242" cy="2962927"/>
            <a:chOff x="2258912" y="1612242"/>
            <a:chExt cx="2023242" cy="2962927"/>
          </a:xfrm>
        </p:grpSpPr>
        <p:sp>
          <p:nvSpPr>
            <p:cNvPr id="6" name="Content Placeholder 2">
              <a:extLst>
                <a:ext uri="{FF2B5EF4-FFF2-40B4-BE49-F238E27FC236}">
                  <a16:creationId xmlns:a16="http://schemas.microsoft.com/office/drawing/2014/main" id="{2A7D0BB3-8745-7480-49C3-07D43660E1CD}"/>
                </a:ext>
              </a:extLst>
            </p:cNvPr>
            <p:cNvSpPr txBox="1">
              <a:spLocks/>
            </p:cNvSpPr>
            <p:nvPr/>
          </p:nvSpPr>
          <p:spPr>
            <a:xfrm>
              <a:off x="2258912" y="3421117"/>
              <a:ext cx="2023242" cy="11540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Employment/ Education</a:t>
              </a:r>
            </a:p>
          </p:txBody>
        </p:sp>
        <p:grpSp>
          <p:nvGrpSpPr>
            <p:cNvPr id="21" name="Group 20">
              <a:extLst>
                <a:ext uri="{FF2B5EF4-FFF2-40B4-BE49-F238E27FC236}">
                  <a16:creationId xmlns:a16="http://schemas.microsoft.com/office/drawing/2014/main" id="{EC811798-999B-D532-6A52-3134364CF34B}"/>
                </a:ext>
              </a:extLst>
            </p:cNvPr>
            <p:cNvGrpSpPr/>
            <p:nvPr/>
          </p:nvGrpSpPr>
          <p:grpSpPr>
            <a:xfrm>
              <a:off x="2565939" y="1612242"/>
              <a:ext cx="1315072" cy="1617280"/>
              <a:chOff x="2565939" y="1612242"/>
              <a:chExt cx="1315072" cy="1617280"/>
            </a:xfrm>
          </p:grpSpPr>
          <p:sp>
            <p:nvSpPr>
              <p:cNvPr id="5" name="Arrow: Up 4">
                <a:extLst>
                  <a:ext uri="{FF2B5EF4-FFF2-40B4-BE49-F238E27FC236}">
                    <a16:creationId xmlns:a16="http://schemas.microsoft.com/office/drawing/2014/main" id="{2F0DF960-97CE-2772-D72E-3FE7CFC8D9E7}"/>
                  </a:ext>
                </a:extLst>
              </p:cNvPr>
              <p:cNvSpPr/>
              <p:nvPr/>
            </p:nvSpPr>
            <p:spPr>
              <a:xfrm>
                <a:off x="2565939" y="1612242"/>
                <a:ext cx="1315072" cy="1617280"/>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55F676-062B-1EA7-DA29-F9C0EF4E744F}"/>
                  </a:ext>
                </a:extLst>
              </p:cNvPr>
              <p:cNvSpPr txBox="1"/>
              <p:nvPr/>
            </p:nvSpPr>
            <p:spPr>
              <a:xfrm>
                <a:off x="2838309" y="2339670"/>
                <a:ext cx="770331" cy="52322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800" dirty="0">
                    <a:solidFill>
                      <a:schemeClr val="bg1"/>
                    </a:solidFill>
                  </a:rPr>
                  <a:t>24%</a:t>
                </a:r>
              </a:p>
            </p:txBody>
          </p:sp>
        </p:grpSp>
      </p:grpSp>
      <p:grpSp>
        <p:nvGrpSpPr>
          <p:cNvPr id="34" name="Group 33">
            <a:extLst>
              <a:ext uri="{FF2B5EF4-FFF2-40B4-BE49-F238E27FC236}">
                <a16:creationId xmlns:a16="http://schemas.microsoft.com/office/drawing/2014/main" id="{6BEFF719-C322-4BBC-39EB-4DABA92D37F5}"/>
              </a:ext>
            </a:extLst>
          </p:cNvPr>
          <p:cNvGrpSpPr/>
          <p:nvPr/>
        </p:nvGrpSpPr>
        <p:grpSpPr>
          <a:xfrm>
            <a:off x="5057665" y="2053972"/>
            <a:ext cx="2440172" cy="2962747"/>
            <a:chOff x="3276575" y="3851950"/>
            <a:chExt cx="2440172" cy="2962747"/>
          </a:xfrm>
        </p:grpSpPr>
        <p:sp>
          <p:nvSpPr>
            <p:cNvPr id="14" name="Content Placeholder 2">
              <a:extLst>
                <a:ext uri="{FF2B5EF4-FFF2-40B4-BE49-F238E27FC236}">
                  <a16:creationId xmlns:a16="http://schemas.microsoft.com/office/drawing/2014/main" id="{11B37A6A-171D-B7EC-87C3-DC5B6A8983C2}"/>
                </a:ext>
              </a:extLst>
            </p:cNvPr>
            <p:cNvSpPr txBox="1">
              <a:spLocks/>
            </p:cNvSpPr>
            <p:nvPr/>
          </p:nvSpPr>
          <p:spPr>
            <a:xfrm>
              <a:off x="3276575" y="5660645"/>
              <a:ext cx="2440172" cy="11540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Social Connectedness</a:t>
              </a:r>
            </a:p>
          </p:txBody>
        </p:sp>
        <p:grpSp>
          <p:nvGrpSpPr>
            <p:cNvPr id="19" name="Group 18">
              <a:extLst>
                <a:ext uri="{FF2B5EF4-FFF2-40B4-BE49-F238E27FC236}">
                  <a16:creationId xmlns:a16="http://schemas.microsoft.com/office/drawing/2014/main" id="{C774D090-BEB0-C5F7-333D-BBBF8FD0B919}"/>
                </a:ext>
              </a:extLst>
            </p:cNvPr>
            <p:cNvGrpSpPr/>
            <p:nvPr/>
          </p:nvGrpSpPr>
          <p:grpSpPr>
            <a:xfrm>
              <a:off x="3624736" y="3851950"/>
              <a:ext cx="1315071" cy="1617280"/>
              <a:chOff x="603539" y="1655597"/>
              <a:chExt cx="1315071" cy="1617280"/>
            </a:xfrm>
          </p:grpSpPr>
          <p:sp>
            <p:nvSpPr>
              <p:cNvPr id="25" name="Arrow: Up 24">
                <a:extLst>
                  <a:ext uri="{FF2B5EF4-FFF2-40B4-BE49-F238E27FC236}">
                    <a16:creationId xmlns:a16="http://schemas.microsoft.com/office/drawing/2014/main" id="{0A1E5DCA-83AC-FB55-B5D7-B6CFC5237A63}"/>
                  </a:ext>
                </a:extLst>
              </p:cNvPr>
              <p:cNvSpPr/>
              <p:nvPr/>
            </p:nvSpPr>
            <p:spPr>
              <a:xfrm>
                <a:off x="603539" y="1655597"/>
                <a:ext cx="1315071" cy="1617280"/>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F439CDA-9219-7221-213B-1C16CEB4F470}"/>
                  </a:ext>
                </a:extLst>
              </p:cNvPr>
              <p:cNvSpPr txBox="1"/>
              <p:nvPr/>
            </p:nvSpPr>
            <p:spPr>
              <a:xfrm>
                <a:off x="901842" y="2365586"/>
                <a:ext cx="770331" cy="52322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800" dirty="0">
                    <a:solidFill>
                      <a:schemeClr val="bg1"/>
                    </a:solidFill>
                  </a:rPr>
                  <a:t>89%</a:t>
                </a:r>
              </a:p>
            </p:txBody>
          </p:sp>
        </p:grpSp>
      </p:grpSp>
      <p:grpSp>
        <p:nvGrpSpPr>
          <p:cNvPr id="27" name="Group 26">
            <a:extLst>
              <a:ext uri="{FF2B5EF4-FFF2-40B4-BE49-F238E27FC236}">
                <a16:creationId xmlns:a16="http://schemas.microsoft.com/office/drawing/2014/main" id="{64FFA31D-DE5F-244B-8D17-D20FA141A281}"/>
              </a:ext>
            </a:extLst>
          </p:cNvPr>
          <p:cNvGrpSpPr/>
          <p:nvPr/>
        </p:nvGrpSpPr>
        <p:grpSpPr>
          <a:xfrm>
            <a:off x="7497837" y="2053792"/>
            <a:ext cx="2023242" cy="2962927"/>
            <a:chOff x="2258912" y="1612242"/>
            <a:chExt cx="2023242" cy="2962927"/>
          </a:xfrm>
        </p:grpSpPr>
        <p:sp>
          <p:nvSpPr>
            <p:cNvPr id="28" name="Content Placeholder 2">
              <a:extLst>
                <a:ext uri="{FF2B5EF4-FFF2-40B4-BE49-F238E27FC236}">
                  <a16:creationId xmlns:a16="http://schemas.microsoft.com/office/drawing/2014/main" id="{358EFFED-5BD7-A80B-7D95-115732A78710}"/>
                </a:ext>
              </a:extLst>
            </p:cNvPr>
            <p:cNvSpPr txBox="1">
              <a:spLocks/>
            </p:cNvSpPr>
            <p:nvPr/>
          </p:nvSpPr>
          <p:spPr>
            <a:xfrm>
              <a:off x="2258912" y="3421117"/>
              <a:ext cx="2023242" cy="11540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Income from all Sources</a:t>
              </a:r>
            </a:p>
          </p:txBody>
        </p:sp>
        <p:grpSp>
          <p:nvGrpSpPr>
            <p:cNvPr id="29" name="Group 28">
              <a:extLst>
                <a:ext uri="{FF2B5EF4-FFF2-40B4-BE49-F238E27FC236}">
                  <a16:creationId xmlns:a16="http://schemas.microsoft.com/office/drawing/2014/main" id="{50C79167-2FD1-D42F-2BAE-8419599D50C0}"/>
                </a:ext>
              </a:extLst>
            </p:cNvPr>
            <p:cNvGrpSpPr/>
            <p:nvPr/>
          </p:nvGrpSpPr>
          <p:grpSpPr>
            <a:xfrm>
              <a:off x="2565939" y="1612242"/>
              <a:ext cx="1315072" cy="1617280"/>
              <a:chOff x="2565939" y="1612242"/>
              <a:chExt cx="1315072" cy="1617280"/>
            </a:xfrm>
          </p:grpSpPr>
          <p:sp>
            <p:nvSpPr>
              <p:cNvPr id="30" name="Arrow: Up 29">
                <a:extLst>
                  <a:ext uri="{FF2B5EF4-FFF2-40B4-BE49-F238E27FC236}">
                    <a16:creationId xmlns:a16="http://schemas.microsoft.com/office/drawing/2014/main" id="{8BD40581-1C83-476A-DF7C-12152B2AA7DF}"/>
                  </a:ext>
                </a:extLst>
              </p:cNvPr>
              <p:cNvSpPr/>
              <p:nvPr/>
            </p:nvSpPr>
            <p:spPr>
              <a:xfrm>
                <a:off x="2565939" y="1612242"/>
                <a:ext cx="1315072" cy="1617280"/>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2515E05-7832-7BC7-0DF8-5A765AD6AE30}"/>
                  </a:ext>
                </a:extLst>
              </p:cNvPr>
              <p:cNvSpPr txBox="1"/>
              <p:nvPr/>
            </p:nvSpPr>
            <p:spPr>
              <a:xfrm>
                <a:off x="2838309" y="2339670"/>
                <a:ext cx="770331" cy="52322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800" dirty="0">
                    <a:solidFill>
                      <a:schemeClr val="bg1"/>
                    </a:solidFill>
                  </a:rPr>
                  <a:t>61%</a:t>
                </a:r>
              </a:p>
            </p:txBody>
          </p:sp>
        </p:grpSp>
      </p:grpSp>
    </p:spTree>
    <p:extLst>
      <p:ext uri="{BB962C8B-B14F-4D97-AF65-F5344CB8AC3E}">
        <p14:creationId xmlns:p14="http://schemas.microsoft.com/office/powerpoint/2010/main" val="3728514188"/>
      </p:ext>
    </p:extLst>
  </p:cSld>
  <p:clrMapOvr>
    <a:masterClrMapping/>
  </p:clrMapOvr>
</p:sld>
</file>

<file path=ppt/theme/theme1.xml><?xml version="1.0" encoding="utf-8"?>
<a:theme xmlns:a="http://schemas.openxmlformats.org/drawingml/2006/main" name="Facet">
  <a:themeElements>
    <a:clrScheme name="OPCS">
      <a:dk1>
        <a:sysClr val="windowText" lastClr="000000"/>
      </a:dk1>
      <a:lt1>
        <a:sysClr val="window" lastClr="FFFFFF"/>
      </a:lt1>
      <a:dk2>
        <a:srgbClr val="2C3C43"/>
      </a:dk2>
      <a:lt2>
        <a:srgbClr val="EBEBEB"/>
      </a:lt2>
      <a:accent1>
        <a:srgbClr val="008AAB"/>
      </a:accent1>
      <a:accent2>
        <a:srgbClr val="B6BD00"/>
      </a:accent2>
      <a:accent3>
        <a:srgbClr val="231F20"/>
      </a:accent3>
      <a:accent4>
        <a:srgbClr val="1825AA"/>
      </a:accent4>
      <a:accent5>
        <a:srgbClr val="E8DA7E"/>
      </a:accent5>
      <a:accent6>
        <a:srgbClr val="99DAEA"/>
      </a:accent6>
      <a:hlink>
        <a:srgbClr val="F38B00"/>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6" ma:contentTypeDescription="Create a new document." ma:contentTypeScope="" ma:versionID="c4f0741dd95a30e90c3cf977d95b5a14">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12ae29ed94e370c4482e339f14f554af"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lcf76f155ced4ddcb4097134ff3c332f xmlns="7275c497-f9ee-4928-92bc-548289b37429">
      <Terms xmlns="http://schemas.microsoft.com/office/infopath/2007/PartnerControls"/>
    </lcf76f155ced4ddcb4097134ff3c332f>
    <_Flow_SignoffStatus xmlns="7275c497-f9ee-4928-92bc-548289b37429" xsi:nil="true"/>
  </documentManagement>
</p:properties>
</file>

<file path=customXml/itemProps1.xml><?xml version="1.0" encoding="utf-8"?>
<ds:datastoreItem xmlns:ds="http://schemas.openxmlformats.org/officeDocument/2006/customXml" ds:itemID="{B1E641ED-1A1B-4988-B93B-DA74829B2392}"/>
</file>

<file path=customXml/itemProps2.xml><?xml version="1.0" encoding="utf-8"?>
<ds:datastoreItem xmlns:ds="http://schemas.openxmlformats.org/officeDocument/2006/customXml" ds:itemID="{AE98B39A-018F-4189-B09A-0C997DDE6D33}">
  <ds:schemaRefs>
    <ds:schemaRef ds:uri="http://schemas.microsoft.com/sharepoint/v3/contenttype/forms"/>
  </ds:schemaRefs>
</ds:datastoreItem>
</file>

<file path=customXml/itemProps3.xml><?xml version="1.0" encoding="utf-8"?>
<ds:datastoreItem xmlns:ds="http://schemas.openxmlformats.org/officeDocument/2006/customXml" ds:itemID="{E630CCB4-B7A7-4674-923D-E8FA84F9D55B}">
  <ds:schemaRefs>
    <ds:schemaRef ds:uri="http://schemas.microsoft.com/office/2006/metadata/properties"/>
    <ds:schemaRef ds:uri="http://schemas.microsoft.com/office/infopath/2007/PartnerControls"/>
    <ds:schemaRef ds:uri="424ca093-36e5-44a4-832c-fbe003f0c2dc"/>
    <ds:schemaRef ds:uri="1e9ade6f-cb96-43c4-8455-63db2f5ae18d"/>
  </ds:schemaRefs>
</ds:datastoreItem>
</file>

<file path=docProps/app.xml><?xml version="1.0" encoding="utf-8"?>
<Properties xmlns="http://schemas.openxmlformats.org/officeDocument/2006/extended-properties" xmlns:vt="http://schemas.openxmlformats.org/officeDocument/2006/docPropsVTypes">
  <Template>Facet</Template>
  <TotalTime>263</TotalTime>
  <Words>1111</Words>
  <Application>Microsoft Office PowerPoint</Application>
  <PresentationFormat>Widescreen</PresentationFormat>
  <Paragraphs>200</Paragraphs>
  <Slides>15</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Times New Roman</vt:lpstr>
      <vt:lpstr>Trebuchet MS</vt:lpstr>
      <vt:lpstr>Wingdings</vt:lpstr>
      <vt:lpstr>Wingdings 3</vt:lpstr>
      <vt:lpstr>Facet</vt:lpstr>
      <vt:lpstr>Street to Home: Lessons and Outcomes from a Five Year Interdisciplinary Homeless Outreach Project</vt:lpstr>
      <vt:lpstr>Background</vt:lpstr>
      <vt:lpstr>Working Together since 2018</vt:lpstr>
      <vt:lpstr>PowerPoint Presentation</vt:lpstr>
      <vt:lpstr>Street to Home Program</vt:lpstr>
      <vt:lpstr>Peer Guides</vt:lpstr>
      <vt:lpstr>Demographics (N=327)</vt:lpstr>
      <vt:lpstr>Successes</vt:lpstr>
      <vt:lpstr>Successes Cont.</vt:lpstr>
      <vt:lpstr>Successes Cont.</vt:lpstr>
      <vt:lpstr>Challenges</vt:lpstr>
      <vt:lpstr>Lessons</vt:lpstr>
      <vt:lpstr>Lessons Cont.</vt:lpstr>
      <vt:lpstr>Call to Action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Jones</dc:creator>
  <cp:lastModifiedBy>Nicole Janich</cp:lastModifiedBy>
  <cp:revision>5</cp:revision>
  <dcterms:created xsi:type="dcterms:W3CDTF">2018-06-08T00:20:46Z</dcterms:created>
  <dcterms:modified xsi:type="dcterms:W3CDTF">2024-02-28T15:07:48Z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y fmtid="{D5CDD505-2E9C-101B-9397-08002B2CF9AE}" pid="3" name="MediaServiceImageTags">
    <vt:lpwstr/>
  </property>
</Properties>
</file>