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970" r:id="rId4"/>
  </p:sldMasterIdLst>
  <p:notesMasterIdLst>
    <p:notesMasterId r:id="rId12"/>
  </p:notesMasterIdLst>
  <p:sldIdLst>
    <p:sldId id="256" r:id="rId5"/>
    <p:sldId id="384" r:id="rId6"/>
    <p:sldId id="257" r:id="rId7"/>
    <p:sldId id="376" r:id="rId8"/>
    <p:sldId id="378" r:id="rId9"/>
    <p:sldId id="383" r:id="rId10"/>
    <p:sldId id="333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B73"/>
    <a:srgbClr val="006340"/>
    <a:srgbClr val="0A2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544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F53C5D-CD12-6D4C-A980-0612968271E2}" type="datetimeFigureOut">
              <a:rPr lang="en-US" smtClean="0"/>
              <a:t>8/22/23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F167F0-0840-1348-BFE4-C6298BBC0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6CA-E140-824D-8E8B-5CC5036BDBAE}" type="datetime1">
              <a:rPr lang="en-US" smtClean="0"/>
              <a:pPr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7CEACB5-3223-849E-B361-589943182EB0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823" y="329398"/>
            <a:ext cx="2419861" cy="90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17277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6CA-E140-824D-8E8B-5CC5036BDBAE}" type="datetime1">
              <a:rPr lang="en-US" smtClean="0"/>
              <a:pPr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5846690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6CA-E140-824D-8E8B-5CC5036BDBAE}" type="datetime1">
              <a:rPr lang="en-US" smtClean="0"/>
              <a:pPr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29435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6CA-E140-824D-8E8B-5CC5036BDBAE}" type="datetime1">
              <a:rPr lang="en-US" smtClean="0"/>
              <a:pPr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5524026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6CA-E140-824D-8E8B-5CC5036BDBAE}" type="datetime1">
              <a:rPr lang="en-US" smtClean="0"/>
              <a:pPr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277844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6CA-E140-824D-8E8B-5CC5036BDBAE}" type="datetime1">
              <a:rPr lang="en-US" smtClean="0"/>
              <a:pPr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1410856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6CA-E140-824D-8E8B-5CC5036BDBAE}" type="datetime1">
              <a:rPr lang="en-US" smtClean="0"/>
              <a:pPr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109249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6CA-E140-824D-8E8B-5CC5036BDBAE}" type="datetime1">
              <a:rPr lang="en-US" smtClean="0"/>
              <a:pPr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650751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ullets as Icons 5X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B480622-FB8F-493B-9965-971B07D752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92913" y="1748812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Text Item</a:t>
            </a:r>
            <a:endParaRPr lang="en-ZA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C5BC223-8B87-4685-A901-71B07847E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2913" y="256115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Text Item</a:t>
            </a:r>
            <a:endParaRPr lang="en-ZA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1AE3DDF2-FC22-4381-9763-408FEF9648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2913" y="3373501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 Item</a:t>
            </a:r>
            <a:endParaRPr lang="en-ZA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6170A2BF-28BF-4B27-B92D-B1423601B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92913" y="418584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Text Item</a:t>
            </a:r>
            <a:endParaRPr lang="en-ZA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2DB1D08C-9D26-4EC5-B935-D6A265A2A6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2913" y="4998190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6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Text Item</a:t>
            </a:r>
            <a:endParaRPr lang="en-ZA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D2BD-1F35-9841-A6BF-76BE540EE01F}" type="datetime1">
              <a:rPr lang="en-US" smtClean="0"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DDAF6ED-5E16-4D29-98B7-FB80DB3AAFE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870575" y="184050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ZA" dirty="0"/>
              <a:t>Icon</a:t>
            </a:r>
          </a:p>
        </p:txBody>
      </p:sp>
      <p:sp>
        <p:nvSpPr>
          <p:cNvPr id="21" name="Picture Placeholder 13">
            <a:extLst>
              <a:ext uri="{FF2B5EF4-FFF2-40B4-BE49-F238E27FC236}">
                <a16:creationId xmlns:a16="http://schemas.microsoft.com/office/drawing/2014/main" id="{8C305CB7-F303-430E-951A-7FC6F97062A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70575" y="265284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ZA" dirty="0"/>
              <a:t>Icon</a:t>
            </a:r>
          </a:p>
        </p:txBody>
      </p:sp>
      <p:sp>
        <p:nvSpPr>
          <p:cNvPr id="22" name="Picture Placeholder 13">
            <a:extLst>
              <a:ext uri="{FF2B5EF4-FFF2-40B4-BE49-F238E27FC236}">
                <a16:creationId xmlns:a16="http://schemas.microsoft.com/office/drawing/2014/main" id="{84D427E5-ED69-4A46-A9B7-F4DC4466F32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0575" y="346519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ZA" dirty="0"/>
              <a:t>Icon</a:t>
            </a:r>
          </a:p>
        </p:txBody>
      </p:sp>
      <p:sp>
        <p:nvSpPr>
          <p:cNvPr id="24" name="Picture Placeholder 13">
            <a:extLst>
              <a:ext uri="{FF2B5EF4-FFF2-40B4-BE49-F238E27FC236}">
                <a16:creationId xmlns:a16="http://schemas.microsoft.com/office/drawing/2014/main" id="{3DDA902F-61D6-4F1C-86C6-D1F5584AE8B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70575" y="427753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ZA" dirty="0"/>
              <a:t>Icon</a:t>
            </a:r>
          </a:p>
        </p:txBody>
      </p:sp>
      <p:sp>
        <p:nvSpPr>
          <p:cNvPr id="26" name="Picture Placeholder 13">
            <a:extLst>
              <a:ext uri="{FF2B5EF4-FFF2-40B4-BE49-F238E27FC236}">
                <a16:creationId xmlns:a16="http://schemas.microsoft.com/office/drawing/2014/main" id="{D8B6871A-9C69-4437-A5AD-A0400BAF2C6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70575" y="5089882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ZA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826224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237C-03C9-D843-906B-96D98C6B2D61}" type="datetime1">
              <a:rPr lang="en-US" smtClean="0"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79578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>
            <a:extLst>
              <a:ext uri="{FF2B5EF4-FFF2-40B4-BE49-F238E27FC236}">
                <a16:creationId xmlns:a16="http://schemas.microsoft.com/office/drawing/2014/main" id="{B8ACAEC3-8D8C-3848-8630-7A0DFF3F6116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CC12BEA0-F502-0646-A370-7ECF194608D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ZA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8C6160-632A-B540-A7E5-81F40CEC1FE7}"/>
              </a:ext>
            </a:extLst>
          </p:cNvPr>
          <p:cNvSpPr>
            <a:spLocks noChangeAspect="1"/>
          </p:cNvSpPr>
          <p:nvPr userDrawn="1"/>
        </p:nvSpPr>
        <p:spPr>
          <a:xfrm>
            <a:off x="6287247" y="370677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B2FEBB6-C1E0-0D47-8CCC-05EE2F75659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2271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ZA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215E544-9553-AC42-B5C3-F7AE9AD6D815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6E934A-C634-DF4D-992A-6E01917693AD}"/>
              </a:ext>
            </a:extLst>
          </p:cNvPr>
          <p:cNvSpPr>
            <a:spLocks noChangeAspect="1"/>
          </p:cNvSpPr>
          <p:nvPr userDrawn="1"/>
        </p:nvSpPr>
        <p:spPr>
          <a:xfrm>
            <a:off x="6289119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40A-5592-5744-BFD7-61B04D70BFE7}" type="datetime1">
              <a:rPr lang="en-US" smtClean="0"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Edit bullet description</a:t>
            </a:r>
            <a:endParaRPr lang="en-ZA" dirty="0"/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Edit bullet description</a:t>
            </a:r>
            <a:endParaRPr lang="en-ZA" dirty="0"/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Edit bullet description</a:t>
            </a:r>
            <a:endParaRPr lang="en-ZA" dirty="0"/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Edit bullet description</a:t>
            </a:r>
            <a:endParaRPr lang="en-ZA" dirty="0"/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97E18E-0E31-B542-9578-D6E4DCD8468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ZA" dirty="0"/>
              <a:t>Select Icon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7602DDF7-46BD-6045-BDB0-45F47B0B6A9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ZA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182046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1EE2-1449-2741-9D08-61623EFC2A0E}" type="datetime1">
              <a:rPr lang="en-US" smtClean="0"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CA3E10-5218-EFC7-8605-565B786939F8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823" y="329398"/>
            <a:ext cx="2419861" cy="78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72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86F73ED6-3B3B-5A45-912C-FCFD7D53593C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B5971407-B12A-EE45-895D-769807DFC76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ZA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6215321-76D7-AD41-B779-DE347C617DB3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3706777"/>
            <a:ext cx="1261872" cy="12618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61684B2-1403-BD44-80B1-6A5C0D0A3C6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4143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ZA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799317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ZA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ZA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smtClean="0"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Edit bullet description</a:t>
            </a:r>
            <a:endParaRPr lang="en-ZA" dirty="0"/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Edit bullet description</a:t>
            </a:r>
            <a:endParaRPr lang="en-ZA" dirty="0"/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Edit bullet description</a:t>
            </a:r>
            <a:endParaRPr lang="en-ZA" dirty="0"/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Edit bullet description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54131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2234226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2234226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2401122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ZA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240018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ZA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smtClean="0"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Edit bullet description</a:t>
            </a:r>
            <a:endParaRPr lang="en-ZA" dirty="0"/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Edit bullet description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65061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:a16="http://schemas.microsoft.com/office/drawing/2014/main" id="{F625DE42-6A2A-D745-B1F8-2AF2793533BE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3981394"/>
            <a:ext cx="1042415" cy="104241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Picture Placeholder 9">
            <a:extLst>
              <a:ext uri="{FF2B5EF4-FFF2-40B4-BE49-F238E27FC236}">
                <a16:creationId xmlns:a16="http://schemas.microsoft.com/office/drawing/2014/main" id="{A87D37E3-62A9-1F44-8520-EBED16BF1C0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35100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ZA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5F8797D-AFBD-534A-AC82-DE2B7BAECE83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1932281"/>
            <a:ext cx="1042415" cy="10424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FE809D2-16A3-B143-BC10-FEC397E62C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35100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ZA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9370-372E-0846-B090-5E6EF97A3B62}" type="datetime1">
              <a:rPr lang="en-US" smtClean="0"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670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dirty="0"/>
              <a:t>Edit bullet description</a:t>
            </a:r>
            <a:endParaRPr lang="en-ZA" dirty="0"/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533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dirty="0"/>
              <a:t>Edit bullet description</a:t>
            </a:r>
            <a:endParaRPr lang="en-ZA" dirty="0"/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9670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dirty="0"/>
              <a:t>Edit bullet description</a:t>
            </a:r>
            <a:endParaRPr lang="en-ZA" dirty="0"/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19533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dirty="0"/>
              <a:t>Edit bullet description</a:t>
            </a:r>
            <a:endParaRPr lang="en-ZA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963115-25B3-494B-9A13-AC92EFE94C09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1932281"/>
            <a:ext cx="1042415" cy="1042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3C759269-D6E6-2B41-8BEE-8B5AFB809B6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01494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ZA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E569D5-DC38-7C46-95CD-ACFBFBF591A2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3981394"/>
            <a:ext cx="1042415" cy="104241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8396DFD-D667-2648-9BE4-6237690F799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01494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ZA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29299010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215A5A73-8E13-4E38-8362-0A09BA944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8861" y="478881"/>
            <a:ext cx="5582675" cy="5908526"/>
          </a:xfrm>
          <a:custGeom>
            <a:avLst/>
            <a:gdLst>
              <a:gd name="connsiteX0" fmla="*/ 10816 w 5582675"/>
              <a:gd name="connsiteY0" fmla="*/ 0 h 5908526"/>
              <a:gd name="connsiteX1" fmla="*/ 5582675 w 5582675"/>
              <a:gd name="connsiteY1" fmla="*/ 0 h 5908526"/>
              <a:gd name="connsiteX2" fmla="*/ 5582675 w 5582675"/>
              <a:gd name="connsiteY2" fmla="*/ 5908526 h 5908526"/>
              <a:gd name="connsiteX3" fmla="*/ 0 w 5582675"/>
              <a:gd name="connsiteY3" fmla="*/ 5908526 h 5908526"/>
              <a:gd name="connsiteX4" fmla="*/ 30693 w 5582675"/>
              <a:gd name="connsiteY4" fmla="*/ 5722836 h 5908526"/>
              <a:gd name="connsiteX5" fmla="*/ 223682 w 5582675"/>
              <a:gd name="connsiteY5" fmla="*/ 2921544 h 5908526"/>
              <a:gd name="connsiteX6" fmla="*/ 30693 w 5582675"/>
              <a:gd name="connsiteY6" fmla="*/ 120253 h 59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2675" h="5908526">
                <a:moveTo>
                  <a:pt x="10816" y="0"/>
                </a:moveTo>
                <a:lnTo>
                  <a:pt x="5582675" y="0"/>
                </a:lnTo>
                <a:lnTo>
                  <a:pt x="5582675" y="5908526"/>
                </a:lnTo>
                <a:lnTo>
                  <a:pt x="0" y="5908526"/>
                </a:lnTo>
                <a:lnTo>
                  <a:pt x="30693" y="5722836"/>
                </a:lnTo>
                <a:cubicBezTo>
                  <a:pt x="153771" y="4890115"/>
                  <a:pt x="223682" y="3935837"/>
                  <a:pt x="223682" y="2921544"/>
                </a:cubicBezTo>
                <a:cubicBezTo>
                  <a:pt x="223682" y="1907252"/>
                  <a:pt x="153771" y="952973"/>
                  <a:pt x="30693" y="120253"/>
                </a:cubicBezTo>
                <a:close/>
              </a:path>
            </a:pathLst>
          </a:custGeom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smtClean="0"/>
              <a:t>8/22/23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83431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50BDD93-02DA-4B21-9556-FA8B9894F9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8861" y="478880"/>
            <a:ext cx="5582675" cy="5900239"/>
          </a:xfrm>
          <a:custGeom>
            <a:avLst/>
            <a:gdLst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0 w 5582675"/>
              <a:gd name="connsiteY4" fmla="*/ 0 h 5900239"/>
              <a:gd name="connsiteX0" fmla="*/ 3501 w 5586176"/>
              <a:gd name="connsiteY0" fmla="*/ 0 h 5900239"/>
              <a:gd name="connsiteX1" fmla="*/ 5586176 w 5586176"/>
              <a:gd name="connsiteY1" fmla="*/ 0 h 5900239"/>
              <a:gd name="connsiteX2" fmla="*/ 5586176 w 5586176"/>
              <a:gd name="connsiteY2" fmla="*/ 5900239 h 5900239"/>
              <a:gd name="connsiteX3" fmla="*/ 3501 w 5586176"/>
              <a:gd name="connsiteY3" fmla="*/ 5900239 h 5900239"/>
              <a:gd name="connsiteX4" fmla="*/ 0 w 5586176"/>
              <a:gd name="connsiteY4" fmla="*/ 3615600 h 5900239"/>
              <a:gd name="connsiteX5" fmla="*/ 3501 w 5586176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0 w 5582675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47299 w 5582675"/>
              <a:gd name="connsiteY5" fmla="*/ 24756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1173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5237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2675" h="5900239">
                <a:moveTo>
                  <a:pt x="0" y="0"/>
                </a:moveTo>
                <a:lnTo>
                  <a:pt x="5582675" y="0"/>
                </a:lnTo>
                <a:lnTo>
                  <a:pt x="5582675" y="5900239"/>
                </a:lnTo>
                <a:lnTo>
                  <a:pt x="0" y="5900239"/>
                </a:lnTo>
                <a:cubicBezTo>
                  <a:pt x="14285" y="5817931"/>
                  <a:pt x="34284" y="5741338"/>
                  <a:pt x="42854" y="5653315"/>
                </a:cubicBezTo>
                <a:cubicBezTo>
                  <a:pt x="145724" y="4908883"/>
                  <a:pt x="181919" y="4332092"/>
                  <a:pt x="220019" y="3442880"/>
                </a:cubicBezTo>
                <a:cubicBezTo>
                  <a:pt x="221712" y="2333747"/>
                  <a:pt x="182766" y="1285573"/>
                  <a:pt x="47299" y="247560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smtClean="0"/>
              <a:t>8/22/23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9773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7560-49B8-714F-A7F1-D946D3E64C23}" type="datetime1">
              <a:rPr lang="en-US" smtClean="0"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3532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C1C-DA5E-F743-826B-CB70C940D4E6}" type="datetime1">
              <a:rPr lang="en-US" smtClean="0"/>
              <a:t>8/22/23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3C0C55-3179-4100-B4AE-E3029A98E5B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823" y="379411"/>
            <a:ext cx="2507784" cy="83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3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0E4C-E478-1D40-94DF-17D7429B053A}" type="datetime1">
              <a:rPr lang="en-US" smtClean="0"/>
              <a:t>8/22/23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FB1D407-6BB6-6A0E-5458-B0B512E1B096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69" y="311813"/>
            <a:ext cx="2446237" cy="83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87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smtClean="0"/>
              <a:t>8/22/23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1385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E0F-8980-D24A-B2F9-0C7A13C6A6DE}" type="datetime1">
              <a:rPr lang="en-US" smtClean="0"/>
              <a:t>8/22/23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6434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6CA-E140-824D-8E8B-5CC5036BDBAE}" type="datetime1">
              <a:rPr lang="en-US" smtClean="0"/>
              <a:pPr/>
              <a:t>8/22/23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3251349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smtClean="0"/>
              <a:t>8/22/23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7328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CA6CA-E140-824D-8E8B-5CC5036BDBAE}" type="datetime1">
              <a:rPr lang="en-US" smtClean="0"/>
              <a:pPr/>
              <a:t>8/22/23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F96B15-8338-45D5-A943-561235072D6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55483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  <p:sldLayoutId id="2147483983" r:id="rId13"/>
    <p:sldLayoutId id="2147483984" r:id="rId14"/>
    <p:sldLayoutId id="2147483985" r:id="rId15"/>
    <p:sldLayoutId id="2147483986" r:id="rId16"/>
    <p:sldLayoutId id="2147483987" r:id="rId17"/>
    <p:sldLayoutId id="2147483859" r:id="rId18"/>
    <p:sldLayoutId id="2147483861" r:id="rId19"/>
    <p:sldLayoutId id="2147483862" r:id="rId20"/>
    <p:sldLayoutId id="2147483864" r:id="rId21"/>
    <p:sldLayoutId id="2147483863" r:id="rId22"/>
    <p:sldLayoutId id="2147483858" r:id="rId23"/>
    <p:sldLayoutId id="2147483865" r:id="rId2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1E-FC51-4047-9C2D-7FA6782D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4384" y="618921"/>
            <a:ext cx="8681308" cy="5546987"/>
          </a:xfrm>
        </p:spPr>
        <p:txBody>
          <a:bodyPr anchor="ctr">
            <a:normAutofit/>
          </a:bodyPr>
          <a:lstStyle/>
          <a:p>
            <a:pPr algn="ctr"/>
            <a:r>
              <a:rPr lang="en-Z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of Arizona </a:t>
            </a:r>
            <a:br>
              <a:rPr lang="en-Z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Z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Plan</a:t>
            </a:r>
            <a:br>
              <a:rPr lang="en-Z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Z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ZA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PY2024-2025 Action Plan</a:t>
            </a:r>
          </a:p>
        </p:txBody>
      </p:sp>
    </p:spTree>
    <p:extLst>
      <p:ext uri="{BB962C8B-B14F-4D97-AF65-F5344CB8AC3E}">
        <p14:creationId xmlns:p14="http://schemas.microsoft.com/office/powerpoint/2010/main" val="30670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8BD9-03D7-401B-8265-05AD1348B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2673"/>
            <a:ext cx="8596668" cy="66273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Annual Action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ED25E-BCD4-4F77-B9C9-CA6B756EB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08015"/>
            <a:ext cx="9095840" cy="512567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Describes how annual allocations of HUD CPD resources will be distributed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Funded activities must address 5-year Consolidated Plan goals and objectives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Final year of this 5-year Consolidated Plan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Incorporate today’s discussion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First opportunity for input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Draft plan for public comment, public hearing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March – April 2024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Submit to HUD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May 15, 2024 pending appropriations, HUD allocations &amp; guidance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13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8BD9-03D7-401B-8265-05AD1348B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402673"/>
            <a:ext cx="8804219" cy="66273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Expected PY 24 HUD CPD Resources </a:t>
            </a:r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 $25 million</a:t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ED25E-BCD4-4F77-B9C9-CA6B756EB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08015"/>
            <a:ext cx="9095840" cy="5125673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Arizona Department of Housing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Community Development Block Grant </a:t>
            </a:r>
            <a:r>
              <a:rPr 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Small Cities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Program (CDBG) - $9.9 million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HOME Investment Partnership Program (HOME) - $6.8 million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National Housing Trust Fund (NHTF) - $5.8 million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Housing Opportunities for Persons with AIDS (HOPWA) - $600,000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Arizona Department of Economic Security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Emergency Solutions Grant (ESG) - $1.7 million</a:t>
            </a:r>
          </a:p>
        </p:txBody>
      </p:sp>
    </p:spTree>
    <p:extLst>
      <p:ext uri="{BB962C8B-B14F-4D97-AF65-F5344CB8AC3E}">
        <p14:creationId xmlns:p14="http://schemas.microsoft.com/office/powerpoint/2010/main" val="55816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CA827-BC2E-4E72-A92D-F9DB99B10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1514"/>
            <a:ext cx="8596668" cy="676604"/>
          </a:xfrm>
        </p:spPr>
        <p:txBody>
          <a:bodyPr>
            <a:normAutofit/>
          </a:bodyPr>
          <a:lstStyle/>
          <a:p>
            <a:r>
              <a:rPr lang="en-US" dirty="0"/>
              <a:t>Method of Distribution - CDBG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E83E9-D967-40E5-8A59-288BDE026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3516"/>
            <a:ext cx="9347510" cy="512297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Administration &amp; Technical Assistance – ADOH &amp; Rural Councils of Government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2% + $100,000/year and 1% for technical assistance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10% Colonias Set Aside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Competitive applications every 2 years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Remaining Funds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85% Regional Account</a:t>
            </a:r>
          </a:p>
          <a:p>
            <a:pPr lvl="2">
              <a:lnSpc>
                <a:spcPct val="120000"/>
              </a:lnSpc>
              <a:spcBef>
                <a:spcPts val="300"/>
              </a:spcBef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Noncompetitive regional distribution</a:t>
            </a:r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Community facilities &amp; infrastructure</a:t>
            </a:r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Public services</a:t>
            </a:r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Owner housing rehabilitation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15% State Special Projects</a:t>
            </a:r>
          </a:p>
          <a:p>
            <a:pPr lvl="2">
              <a:lnSpc>
                <a:spcPct val="120000"/>
              </a:lnSpc>
              <a:spcBef>
                <a:spcPts val="300"/>
              </a:spcBef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Competitive applications</a:t>
            </a:r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Infrastructure and housing activities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Excluded Eligible Activities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Economic development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Section 108 loans</a:t>
            </a:r>
          </a:p>
          <a:p>
            <a:pPr>
              <a:lnSpc>
                <a:spcPct val="120000"/>
              </a:lnSpc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33229-7946-4450-ABB3-74F2F8F3B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0547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CA827-BC2E-4E72-A92D-F9DB99B10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1513"/>
            <a:ext cx="8596668" cy="732639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Methods of Distribution - HOME and NHTF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E83E9-D967-40E5-8A59-288BDE026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184152"/>
            <a:ext cx="4649675" cy="535087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HOME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10% State Administration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Not less than $2.5M for owner-occupied housing rehabilitation with preference for rural programs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Remaining funds for Rental Housing Development</a:t>
            </a:r>
          </a:p>
          <a:p>
            <a:pPr lvl="2">
              <a:lnSpc>
                <a:spcPct val="120000"/>
              </a:lnSpc>
              <a:spcBef>
                <a:spcPts val="3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Includes 15% CHDO set-aside</a:t>
            </a:r>
          </a:p>
          <a:p>
            <a:pPr lvl="2">
              <a:lnSpc>
                <a:spcPct val="120000"/>
              </a:lnSpc>
              <a:spcBef>
                <a:spcPts val="3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Notice of Funds Available</a:t>
            </a:r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Stand-alone or LIHTC gap financing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Excluded Eligible Activities</a:t>
            </a:r>
          </a:p>
          <a:p>
            <a:pPr lvl="2">
              <a:lnSpc>
                <a:spcPct val="120000"/>
              </a:lnSpc>
              <a:spcBef>
                <a:spcPts val="3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Homeownership</a:t>
            </a:r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New construction, acquisition/rehab for resale</a:t>
            </a:r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First-time homebuyer assistance</a:t>
            </a:r>
          </a:p>
          <a:p>
            <a:pPr lvl="2">
              <a:lnSpc>
                <a:spcPct val="120000"/>
              </a:lnSpc>
              <a:spcBef>
                <a:spcPts val="3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Tenant-based Rental Assistance</a:t>
            </a:r>
          </a:p>
          <a:p>
            <a:pPr lvl="2">
              <a:lnSpc>
                <a:spcPct val="120000"/>
              </a:lnSpc>
              <a:spcBef>
                <a:spcPts val="3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CHDO General Admin (≤ 5% of allocation)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EB8ACC-DEA7-EC44-F33C-E232D7F31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8010" y="1184152"/>
            <a:ext cx="3795993" cy="5222335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NHTF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10% Administration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90% Rental Housing Construction, Acquisition and/or Rehabilitation</a:t>
            </a:r>
          </a:p>
          <a:p>
            <a:pPr lvl="2">
              <a:lnSpc>
                <a:spcPct val="120000"/>
              </a:lnSpc>
              <a:spcBef>
                <a:spcPts val="300"/>
              </a:spcBef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Extremely low-income households</a:t>
            </a:r>
          </a:p>
          <a:p>
            <a:pPr lvl="2">
              <a:lnSpc>
                <a:spcPct val="120000"/>
              </a:lnSpc>
              <a:spcBef>
                <a:spcPts val="300"/>
              </a:spcBef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Notice of Funds Available</a:t>
            </a:r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Stand alone or LIHTC gap financing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Excluded Eligible Activities</a:t>
            </a:r>
          </a:p>
          <a:p>
            <a:pPr lvl="2">
              <a:lnSpc>
                <a:spcPct val="120000"/>
              </a:lnSpc>
              <a:spcBef>
                <a:spcPts val="300"/>
              </a:spcBef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10% for homeownership construction, acquisition/ rehabilitation/resale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33229-7946-4450-ABB3-74F2F8F3B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3277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CA827-BC2E-4E72-A92D-F9DB99B10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2639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Methods of Distribution – HOPWA and ESG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E83E9-D967-40E5-8A59-288BDE026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476462"/>
            <a:ext cx="4184035" cy="505856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HOPWA</a:t>
            </a:r>
          </a:p>
          <a:p>
            <a:pPr lvl="1">
              <a:spcBef>
                <a:spcPts val="300"/>
              </a:spcBef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3% ADOH Administration</a:t>
            </a:r>
          </a:p>
          <a:p>
            <a:pPr lvl="1">
              <a:spcBef>
                <a:spcPts val="300"/>
              </a:spcBef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7% Project Sponsor Administration</a:t>
            </a:r>
          </a:p>
          <a:p>
            <a:pPr lvl="1">
              <a:spcBef>
                <a:spcPts val="300"/>
              </a:spcBef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Remaining funds for housing &amp; services for people with HIV/AIDS and their families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Essential services and permanent housing placement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Homelessness prevention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Tenant-based rental assistance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EB8ACC-DEA7-EC44-F33C-E232D7F31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476463"/>
            <a:ext cx="4184034" cy="4930024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ESG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7.5% ADES Administration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Remaining funds for shelter and services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Competitive Request for Proposals</a:t>
            </a:r>
          </a:p>
          <a:p>
            <a:pPr lvl="2">
              <a:lnSpc>
                <a:spcPct val="120000"/>
              </a:lnSpc>
              <a:spcBef>
                <a:spcPts val="3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Must participate in a Continuum of Care</a:t>
            </a:r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Street Outreach</a:t>
            </a:r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Rapid Rehousing</a:t>
            </a:r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Homelessness Prevention</a:t>
            </a:r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Shelter Operating</a:t>
            </a:r>
          </a:p>
          <a:p>
            <a:pPr lvl="3">
              <a:lnSpc>
                <a:spcPct val="120000"/>
              </a:lnSpc>
              <a:spcBef>
                <a:spcPts val="300"/>
              </a:spcBef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Shelter Improvements or Development to add beds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33229-7946-4450-ABB3-74F2F8F3B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82459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A68D70ED-10B5-4BE6-AD26-6087054C33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64369" y="483476"/>
            <a:ext cx="6847215" cy="5927834"/>
          </a:xfr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300" dirty="0"/>
              <a:t>Would it be appropriate to include currently-excluded eligible activities to address known needs or market conditions?</a:t>
            </a:r>
          </a:p>
          <a:p>
            <a:pPr marL="108585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HOME homeownership development, TBRA, or CHDO operating</a:t>
            </a:r>
          </a:p>
          <a:p>
            <a:pPr marL="108585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NHTF </a:t>
            </a:r>
            <a:r>
              <a:rPr lang="en-US" sz="2400"/>
              <a:t>homeownership development</a:t>
            </a: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588723-F88E-4F02-B1A9-D1224233B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2287088"/>
            <a:ext cx="3543168" cy="22838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ZA" sz="2500" dirty="0">
                <a:solidFill>
                  <a:schemeClr val="bg1"/>
                </a:solidFill>
              </a:rPr>
              <a:t>DISCUSSION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56" y="5702735"/>
            <a:ext cx="154533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6771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57C9C3CE48AB43807A2B2BBC021B68" ma:contentTypeVersion="14" ma:contentTypeDescription="Create a new document." ma:contentTypeScope="" ma:versionID="a65cc7ded679f6dc08f2c4c1f66fdc62">
  <xsd:schema xmlns:xsd="http://www.w3.org/2001/XMLSchema" xmlns:xs="http://www.w3.org/2001/XMLSchema" xmlns:p="http://schemas.microsoft.com/office/2006/metadata/properties" xmlns:ns2="7275c497-f9ee-4928-92bc-548289b37429" xmlns:ns3="0bfe741e-9eca-4f01-90f2-939183f19d24" targetNamespace="http://schemas.microsoft.com/office/2006/metadata/properties" ma:root="true" ma:fieldsID="721c69968232289ce8d3e448171a3044" ns2:_="" ns3:_="">
    <xsd:import namespace="7275c497-f9ee-4928-92bc-548289b37429"/>
    <xsd:import namespace="0bfe741e-9eca-4f01-90f2-939183f19d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5c497-f9ee-4928-92bc-548289b374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b8afe34-2bfd-4bac-9813-93dbf9691d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e741e-9eca-4f01-90f2-939183f19d2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f37b32d1-9ec4-4c82-9f5d-60c5422df62a}" ma:internalName="TaxCatchAll" ma:showField="CatchAllData" ma:web="0bfe741e-9eca-4f01-90f2-939183f19d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e741e-9eca-4f01-90f2-939183f19d24" xsi:nil="true"/>
    <lcf76f155ced4ddcb4097134ff3c332f xmlns="7275c497-f9ee-4928-92bc-548289b3742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A3BC702-230F-4068-8D0C-3257741A4392}"/>
</file>

<file path=customXml/itemProps2.xml><?xml version="1.0" encoding="utf-8"?>
<ds:datastoreItem xmlns:ds="http://schemas.openxmlformats.org/officeDocument/2006/customXml" ds:itemID="{883E0B16-80BF-4868-8813-6B17170D72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A1C8E2-513F-4C9C-99C7-9AE0E7429B06}">
  <ds:schemaRefs>
    <ds:schemaRef ds:uri="http://schemas.microsoft.com/sharepoint/v3"/>
    <ds:schemaRef ds:uri="6dc4bcd6-49db-4c07-9060-8acfc67cef9f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fb0879af-3eba-417a-a55a-ffe6dcd6ca77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459</Words>
  <Application>Microsoft Macintosh PowerPoint</Application>
  <PresentationFormat>Widescreen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3</vt:lpstr>
      <vt:lpstr>Facet</vt:lpstr>
      <vt:lpstr>State of Arizona  Consolidated Plan  PY2024-2025 Action Plan</vt:lpstr>
      <vt:lpstr>Annual Action Plan </vt:lpstr>
      <vt:lpstr>Expected PY 24 HUD CPD Resources  $25 million </vt:lpstr>
      <vt:lpstr>Method of Distribution - CDBG</vt:lpstr>
      <vt:lpstr>Methods of Distribution - HOME and NHTF</vt:lpstr>
      <vt:lpstr>Methods of Distribution – HOPWA and ESG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2018-08-17T22:06:18Z</dcterms:created>
  <dcterms:modified xsi:type="dcterms:W3CDTF">2023-08-22T16:01:06Z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0x010100AE57C9C3CE48AB43807A2B2BBC021B68</vt:lpwstr>
  </property>
</Properties>
</file>