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webextensions/webextension1.xml" ContentType="application/vnd.ms-office.webextension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webextensions/taskpanes.xml" ContentType="application/vnd.ms-office.webextensiontaskpane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296" r:id="rId11"/>
    <p:sldId id="309" r:id="rId12"/>
    <p:sldId id="265" r:id="rId13"/>
    <p:sldId id="259" r:id="rId14"/>
    <p:sldId id="307" r:id="rId15"/>
    <p:sldId id="310" r:id="rId16"/>
    <p:sldId id="311" r:id="rId17"/>
    <p:sldId id="261" r:id="rId18"/>
    <p:sldId id="266" r:id="rId19"/>
    <p:sldId id="267" r:id="rId20"/>
    <p:sldId id="269" r:id="rId21"/>
    <p:sldId id="270" r:id="rId22"/>
    <p:sldId id="272" r:id="rId23"/>
    <p:sldId id="276" r:id="rId24"/>
    <p:sldId id="321" r:id="rId25"/>
    <p:sldId id="319" r:id="rId26"/>
    <p:sldId id="320" r:id="rId27"/>
    <p:sldId id="298" r:id="rId28"/>
  </p:sldIdLst>
  <p:sldSz cx="12193588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7356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>
    <p:extLst>
      <p:ext uri="{19B8F6BF-5375-455C-9EA6-DF929625EA0E}">
        <p15:presenceInfo xmlns:p15="http://schemas.microsoft.com/office/powerpoint/2012/main" userId="8f222afd016eaf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B2C"/>
    <a:srgbClr val="E2E2D7"/>
    <a:srgbClr val="B3945D"/>
    <a:srgbClr val="EEEEF0"/>
    <a:srgbClr val="F3F3F3"/>
    <a:srgbClr val="DDD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624" y="72"/>
      </p:cViewPr>
      <p:guideLst>
        <p:guide orient="horz" pos="4020"/>
        <p:guide pos="7356"/>
        <p:guide pos="325"/>
        <p:guide orient="horz" pos="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2790" y="84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908A5-525B-46DE-8E23-D34E1D1CC7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FD45-82EC-468C-9D4B-FD6BB5423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79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08939A9-F7F4-4ABA-B53D-5991DD400101}" type="datetimeFigureOut">
              <a:rPr lang="en-ID" smtClean="0"/>
              <a:t>28/02/2024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7EE7763-7AA7-4511-95D0-0DC176BB7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492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1pPr>
    <a:lvl2pPr marL="329199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2pPr>
    <a:lvl3pPr marL="658399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3pPr>
    <a:lvl4pPr marL="987597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4pPr>
    <a:lvl5pPr marL="1316797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5pPr>
    <a:lvl6pPr marL="1645996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6pPr>
    <a:lvl7pPr marL="1975195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7pPr>
    <a:lvl8pPr marL="2304395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8pPr>
    <a:lvl9pPr marL="2633594" algn="l" defTabSz="658399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5BF4AA-9E15-452C-BBD0-E0F0789D3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6857997"/>
          </a:xfrm>
          <a:custGeom>
            <a:avLst/>
            <a:gdLst>
              <a:gd name="connsiteX0" fmla="*/ 0 w 12192000"/>
              <a:gd name="connsiteY0" fmla="*/ 0 h 6857997"/>
              <a:gd name="connsiteX1" fmla="*/ 12192000 w 12192000"/>
              <a:gd name="connsiteY1" fmla="*/ 0 h 6857997"/>
              <a:gd name="connsiteX2" fmla="*/ 12192000 w 12192000"/>
              <a:gd name="connsiteY2" fmla="*/ 6857997 h 6857997"/>
              <a:gd name="connsiteX3" fmla="*/ 0 w 121920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7">
                <a:moveTo>
                  <a:pt x="0" y="0"/>
                </a:moveTo>
                <a:lnTo>
                  <a:pt x="12192000" y="0"/>
                </a:lnTo>
                <a:lnTo>
                  <a:pt x="12192000" y="6857997"/>
                </a:lnTo>
                <a:lnTo>
                  <a:pt x="0" y="6857997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44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952073-BB16-4132-8959-A936A3ECF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381375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092C3-7088-4C7B-B94B-C4D458AEC6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1798" y="3381374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704593-C1D3-4805-9CDC-908568D673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5099" y="791198"/>
            <a:ext cx="4076700" cy="5561976"/>
          </a:xfrm>
          <a:custGeom>
            <a:avLst/>
            <a:gdLst>
              <a:gd name="connsiteX0" fmla="*/ 0 w 4076700"/>
              <a:gd name="connsiteY0" fmla="*/ 0 h 5561976"/>
              <a:gd name="connsiteX1" fmla="*/ 4076700 w 4076700"/>
              <a:gd name="connsiteY1" fmla="*/ 0 h 5561976"/>
              <a:gd name="connsiteX2" fmla="*/ 4076700 w 4076700"/>
              <a:gd name="connsiteY2" fmla="*/ 5561976 h 5561976"/>
              <a:gd name="connsiteX3" fmla="*/ 0 w 4076700"/>
              <a:gd name="connsiteY3" fmla="*/ 5561976 h 55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700" h="5561976">
                <a:moveTo>
                  <a:pt x="0" y="0"/>
                </a:moveTo>
                <a:lnTo>
                  <a:pt x="4076700" y="0"/>
                </a:lnTo>
                <a:lnTo>
                  <a:pt x="4076700" y="5561976"/>
                </a:lnTo>
                <a:lnTo>
                  <a:pt x="0" y="5561976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6A3668-4C6F-4EDF-9178-B9667E02F1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86898" y="3381374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930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895A21-2368-45AE-93D0-02B1EF09F3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422" y="1480457"/>
            <a:ext cx="2656114" cy="5377543"/>
          </a:xfrm>
          <a:custGeom>
            <a:avLst/>
            <a:gdLst>
              <a:gd name="connsiteX0" fmla="*/ 0 w 2656114"/>
              <a:gd name="connsiteY0" fmla="*/ 0 h 5377543"/>
              <a:gd name="connsiteX1" fmla="*/ 2656114 w 2656114"/>
              <a:gd name="connsiteY1" fmla="*/ 0 h 5377543"/>
              <a:gd name="connsiteX2" fmla="*/ 2656114 w 2656114"/>
              <a:gd name="connsiteY2" fmla="*/ 5377543 h 5377543"/>
              <a:gd name="connsiteX3" fmla="*/ 0 w 2656114"/>
              <a:gd name="connsiteY3" fmla="*/ 5377543 h 537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5377543">
                <a:moveTo>
                  <a:pt x="0" y="0"/>
                </a:moveTo>
                <a:lnTo>
                  <a:pt x="2656114" y="0"/>
                </a:lnTo>
                <a:lnTo>
                  <a:pt x="2656114" y="5377543"/>
                </a:lnTo>
                <a:lnTo>
                  <a:pt x="0" y="5377543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BD9540-2B43-45FD-A8E8-DDC3F2BB9C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535" y="-1"/>
            <a:ext cx="2656114" cy="5377543"/>
          </a:xfrm>
          <a:custGeom>
            <a:avLst/>
            <a:gdLst>
              <a:gd name="connsiteX0" fmla="*/ 0 w 2656114"/>
              <a:gd name="connsiteY0" fmla="*/ 0 h 5377543"/>
              <a:gd name="connsiteX1" fmla="*/ 2656114 w 2656114"/>
              <a:gd name="connsiteY1" fmla="*/ 0 h 5377543"/>
              <a:gd name="connsiteX2" fmla="*/ 2656114 w 2656114"/>
              <a:gd name="connsiteY2" fmla="*/ 5377543 h 5377543"/>
              <a:gd name="connsiteX3" fmla="*/ 0 w 2656114"/>
              <a:gd name="connsiteY3" fmla="*/ 5377543 h 537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5377543">
                <a:moveTo>
                  <a:pt x="0" y="0"/>
                </a:moveTo>
                <a:lnTo>
                  <a:pt x="2656114" y="0"/>
                </a:lnTo>
                <a:lnTo>
                  <a:pt x="2656114" y="5377543"/>
                </a:lnTo>
                <a:lnTo>
                  <a:pt x="0" y="5377543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053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C18C3C-E29C-478E-81AA-91292F569A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1745063"/>
            <a:ext cx="3113314" cy="5112937"/>
          </a:xfrm>
          <a:custGeom>
            <a:avLst/>
            <a:gdLst>
              <a:gd name="connsiteX0" fmla="*/ 0 w 3113314"/>
              <a:gd name="connsiteY0" fmla="*/ 0 h 5112937"/>
              <a:gd name="connsiteX1" fmla="*/ 3113314 w 3113314"/>
              <a:gd name="connsiteY1" fmla="*/ 0 h 5112937"/>
              <a:gd name="connsiteX2" fmla="*/ 3113314 w 3113314"/>
              <a:gd name="connsiteY2" fmla="*/ 5112937 h 5112937"/>
              <a:gd name="connsiteX3" fmla="*/ 0 w 3113314"/>
              <a:gd name="connsiteY3" fmla="*/ 5112937 h 51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5112937">
                <a:moveTo>
                  <a:pt x="0" y="0"/>
                </a:moveTo>
                <a:lnTo>
                  <a:pt x="3113314" y="0"/>
                </a:lnTo>
                <a:lnTo>
                  <a:pt x="3113314" y="5112937"/>
                </a:lnTo>
                <a:lnTo>
                  <a:pt x="0" y="5112937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0FBF04-805A-4555-B2A7-5D26AD2CD7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3313" y="4332513"/>
            <a:ext cx="9078687" cy="2525486"/>
          </a:xfrm>
          <a:custGeom>
            <a:avLst/>
            <a:gdLst>
              <a:gd name="connsiteX0" fmla="*/ 0 w 9078687"/>
              <a:gd name="connsiteY0" fmla="*/ 0 h 2525486"/>
              <a:gd name="connsiteX1" fmla="*/ 9078687 w 9078687"/>
              <a:gd name="connsiteY1" fmla="*/ 0 h 2525486"/>
              <a:gd name="connsiteX2" fmla="*/ 9078687 w 9078687"/>
              <a:gd name="connsiteY2" fmla="*/ 2525486 h 2525486"/>
              <a:gd name="connsiteX3" fmla="*/ 0 w 9078687"/>
              <a:gd name="connsiteY3" fmla="*/ 2525486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687" h="2525486">
                <a:moveTo>
                  <a:pt x="0" y="0"/>
                </a:moveTo>
                <a:lnTo>
                  <a:pt x="9078687" y="0"/>
                </a:lnTo>
                <a:lnTo>
                  <a:pt x="9078687" y="2525486"/>
                </a:lnTo>
                <a:lnTo>
                  <a:pt x="0" y="2525486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600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DA42B7-BD45-4A7D-BA08-60DA992A0C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1275" y="2476498"/>
            <a:ext cx="3173213" cy="2476500"/>
          </a:xfrm>
          <a:custGeom>
            <a:avLst/>
            <a:gdLst>
              <a:gd name="connsiteX0" fmla="*/ 0 w 3173213"/>
              <a:gd name="connsiteY0" fmla="*/ 0 h 2476500"/>
              <a:gd name="connsiteX1" fmla="*/ 3173213 w 3173213"/>
              <a:gd name="connsiteY1" fmla="*/ 0 h 2476500"/>
              <a:gd name="connsiteX2" fmla="*/ 3173213 w 3173213"/>
              <a:gd name="connsiteY2" fmla="*/ 2476500 h 2476500"/>
              <a:gd name="connsiteX3" fmla="*/ 0 w 3173213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3213" h="2476500">
                <a:moveTo>
                  <a:pt x="0" y="0"/>
                </a:moveTo>
                <a:lnTo>
                  <a:pt x="3173213" y="0"/>
                </a:lnTo>
                <a:lnTo>
                  <a:pt x="3173213" y="2476500"/>
                </a:lnTo>
                <a:lnTo>
                  <a:pt x="0" y="24765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DFFC5-4FDC-470B-B6AB-E39068ACAF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4486" y="-1"/>
            <a:ext cx="4229100" cy="4953000"/>
          </a:xfrm>
          <a:custGeom>
            <a:avLst/>
            <a:gdLst>
              <a:gd name="connsiteX0" fmla="*/ 0 w 4229100"/>
              <a:gd name="connsiteY0" fmla="*/ 0 h 4953000"/>
              <a:gd name="connsiteX1" fmla="*/ 4229100 w 4229100"/>
              <a:gd name="connsiteY1" fmla="*/ 0 h 4953000"/>
              <a:gd name="connsiteX2" fmla="*/ 4229100 w 4229100"/>
              <a:gd name="connsiteY2" fmla="*/ 4953000 h 4953000"/>
              <a:gd name="connsiteX3" fmla="*/ 0 w 42291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100" h="4953000">
                <a:moveTo>
                  <a:pt x="0" y="0"/>
                </a:moveTo>
                <a:lnTo>
                  <a:pt x="4229100" y="0"/>
                </a:lnTo>
                <a:lnTo>
                  <a:pt x="4229100" y="4953000"/>
                </a:lnTo>
                <a:lnTo>
                  <a:pt x="0" y="49530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1723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334341-7867-4FAC-ACC4-CE0F798369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12192000" cy="5734048"/>
          </a:xfrm>
          <a:custGeom>
            <a:avLst/>
            <a:gdLst>
              <a:gd name="connsiteX0" fmla="*/ 0 w 12192000"/>
              <a:gd name="connsiteY0" fmla="*/ 0 h 5734048"/>
              <a:gd name="connsiteX1" fmla="*/ 12192000 w 12192000"/>
              <a:gd name="connsiteY1" fmla="*/ 0 h 5734048"/>
              <a:gd name="connsiteX2" fmla="*/ 12192000 w 12192000"/>
              <a:gd name="connsiteY2" fmla="*/ 2423886 h 5734048"/>
              <a:gd name="connsiteX3" fmla="*/ 4322723 w 12192000"/>
              <a:gd name="connsiteY3" fmla="*/ 2423886 h 5734048"/>
              <a:gd name="connsiteX4" fmla="*/ 4322723 w 12192000"/>
              <a:gd name="connsiteY4" fmla="*/ 5734048 h 5734048"/>
              <a:gd name="connsiteX5" fmla="*/ 877578 w 12192000"/>
              <a:gd name="connsiteY5" fmla="*/ 5734048 h 5734048"/>
              <a:gd name="connsiteX6" fmla="*/ 877578 w 12192000"/>
              <a:gd name="connsiteY6" fmla="*/ 2423886 h 5734048"/>
              <a:gd name="connsiteX7" fmla="*/ 0 w 12192000"/>
              <a:gd name="connsiteY7" fmla="*/ 2423886 h 573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34048">
                <a:moveTo>
                  <a:pt x="0" y="0"/>
                </a:moveTo>
                <a:lnTo>
                  <a:pt x="12192000" y="0"/>
                </a:lnTo>
                <a:lnTo>
                  <a:pt x="12192000" y="2423886"/>
                </a:lnTo>
                <a:lnTo>
                  <a:pt x="4322723" y="2423886"/>
                </a:lnTo>
                <a:lnTo>
                  <a:pt x="4322723" y="5734048"/>
                </a:lnTo>
                <a:lnTo>
                  <a:pt x="877578" y="5734048"/>
                </a:lnTo>
                <a:lnTo>
                  <a:pt x="877578" y="2423886"/>
                </a:lnTo>
                <a:lnTo>
                  <a:pt x="0" y="2423886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315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275644-7897-430A-89E1-F7015A3421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396" y="-1"/>
            <a:ext cx="4376191" cy="6858000"/>
          </a:xfrm>
          <a:custGeom>
            <a:avLst/>
            <a:gdLst>
              <a:gd name="connsiteX0" fmla="*/ 1517672 w 4376191"/>
              <a:gd name="connsiteY0" fmla="*/ 0 h 6858000"/>
              <a:gd name="connsiteX1" fmla="*/ 4376191 w 4376191"/>
              <a:gd name="connsiteY1" fmla="*/ 0 h 6858000"/>
              <a:gd name="connsiteX2" fmla="*/ 4376191 w 4376191"/>
              <a:gd name="connsiteY2" fmla="*/ 6858000 h 6858000"/>
              <a:gd name="connsiteX3" fmla="*/ 1517672 w 4376191"/>
              <a:gd name="connsiteY3" fmla="*/ 6858000 h 6858000"/>
              <a:gd name="connsiteX4" fmla="*/ 1517672 w 4376191"/>
              <a:gd name="connsiteY4" fmla="*/ 5684166 h 6858000"/>
              <a:gd name="connsiteX5" fmla="*/ 0 w 4376191"/>
              <a:gd name="connsiteY5" fmla="*/ 5684166 h 6858000"/>
              <a:gd name="connsiteX6" fmla="*/ 0 w 4376191"/>
              <a:gd name="connsiteY6" fmla="*/ 2258244 h 6858000"/>
              <a:gd name="connsiteX7" fmla="*/ 1517672 w 4376191"/>
              <a:gd name="connsiteY7" fmla="*/ 22582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6191" h="6858000">
                <a:moveTo>
                  <a:pt x="1517672" y="0"/>
                </a:moveTo>
                <a:lnTo>
                  <a:pt x="4376191" y="0"/>
                </a:lnTo>
                <a:lnTo>
                  <a:pt x="4376191" y="6858000"/>
                </a:lnTo>
                <a:lnTo>
                  <a:pt x="1517672" y="6858000"/>
                </a:lnTo>
                <a:lnTo>
                  <a:pt x="1517672" y="5684166"/>
                </a:lnTo>
                <a:lnTo>
                  <a:pt x="0" y="5684166"/>
                </a:lnTo>
                <a:lnTo>
                  <a:pt x="0" y="2258244"/>
                </a:lnTo>
                <a:lnTo>
                  <a:pt x="1517672" y="2258244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0506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A96E7-E550-41E2-8214-A31CFDFF72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86008"/>
            <a:ext cx="12193589" cy="2814638"/>
          </a:xfrm>
          <a:custGeom>
            <a:avLst/>
            <a:gdLst>
              <a:gd name="connsiteX0" fmla="*/ 0 w 12193589"/>
              <a:gd name="connsiteY0" fmla="*/ 0 h 2814638"/>
              <a:gd name="connsiteX1" fmla="*/ 12193589 w 12193589"/>
              <a:gd name="connsiteY1" fmla="*/ 0 h 2814638"/>
              <a:gd name="connsiteX2" fmla="*/ 12193589 w 12193589"/>
              <a:gd name="connsiteY2" fmla="*/ 2814638 h 2814638"/>
              <a:gd name="connsiteX3" fmla="*/ 0 w 12193589"/>
              <a:gd name="connsiteY3" fmla="*/ 2814638 h 2814638"/>
              <a:gd name="connsiteX4" fmla="*/ 0 w 12193589"/>
              <a:gd name="connsiteY4" fmla="*/ 2814637 h 281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9" h="2814638">
                <a:moveTo>
                  <a:pt x="0" y="0"/>
                </a:moveTo>
                <a:lnTo>
                  <a:pt x="12193589" y="0"/>
                </a:lnTo>
                <a:lnTo>
                  <a:pt x="12193589" y="2814638"/>
                </a:lnTo>
                <a:lnTo>
                  <a:pt x="0" y="2814638"/>
                </a:lnTo>
                <a:lnTo>
                  <a:pt x="0" y="2814637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509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3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8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75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83749-DE82-41C7-9042-A2A16B549D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554514"/>
          </a:xfrm>
          <a:custGeom>
            <a:avLst/>
            <a:gdLst>
              <a:gd name="connsiteX0" fmla="*/ 0 w 12192000"/>
              <a:gd name="connsiteY0" fmla="*/ 0 h 2554514"/>
              <a:gd name="connsiteX1" fmla="*/ 12192000 w 12192000"/>
              <a:gd name="connsiteY1" fmla="*/ 0 h 2554514"/>
              <a:gd name="connsiteX2" fmla="*/ 12192000 w 12192000"/>
              <a:gd name="connsiteY2" fmla="*/ 2554514 h 2554514"/>
              <a:gd name="connsiteX3" fmla="*/ 0 w 12192000"/>
              <a:gd name="connsiteY3" fmla="*/ 2554514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54514">
                <a:moveTo>
                  <a:pt x="0" y="0"/>
                </a:moveTo>
                <a:lnTo>
                  <a:pt x="12192000" y="0"/>
                </a:lnTo>
                <a:lnTo>
                  <a:pt x="12192000" y="2554514"/>
                </a:lnTo>
                <a:lnTo>
                  <a:pt x="0" y="2554514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703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4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F98973-A2FD-4A82-B4AB-5DC10884B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56043"/>
            <a:ext cx="4153263" cy="4701957"/>
          </a:xfrm>
          <a:custGeom>
            <a:avLst/>
            <a:gdLst>
              <a:gd name="connsiteX0" fmla="*/ 0 w 4153263"/>
              <a:gd name="connsiteY0" fmla="*/ 0 h 4701957"/>
              <a:gd name="connsiteX1" fmla="*/ 4153263 w 4153263"/>
              <a:gd name="connsiteY1" fmla="*/ 0 h 4701957"/>
              <a:gd name="connsiteX2" fmla="*/ 4153263 w 4153263"/>
              <a:gd name="connsiteY2" fmla="*/ 4701957 h 4701957"/>
              <a:gd name="connsiteX3" fmla="*/ 0 w 4153263"/>
              <a:gd name="connsiteY3" fmla="*/ 4701957 h 470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263" h="4701957">
                <a:moveTo>
                  <a:pt x="0" y="0"/>
                </a:moveTo>
                <a:lnTo>
                  <a:pt x="4153263" y="0"/>
                </a:lnTo>
                <a:lnTo>
                  <a:pt x="4153263" y="4701957"/>
                </a:lnTo>
                <a:lnTo>
                  <a:pt x="0" y="4701957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063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0315EB-40C4-4595-81D8-90EAF8422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3705" y="0"/>
            <a:ext cx="8149883" cy="4322512"/>
          </a:xfrm>
          <a:custGeom>
            <a:avLst/>
            <a:gdLst>
              <a:gd name="connsiteX0" fmla="*/ 0 w 8149883"/>
              <a:gd name="connsiteY0" fmla="*/ 0 h 4322512"/>
              <a:gd name="connsiteX1" fmla="*/ 8149883 w 8149883"/>
              <a:gd name="connsiteY1" fmla="*/ 0 h 4322512"/>
              <a:gd name="connsiteX2" fmla="*/ 8149883 w 8149883"/>
              <a:gd name="connsiteY2" fmla="*/ 4322512 h 4322512"/>
              <a:gd name="connsiteX3" fmla="*/ 0 w 8149883"/>
              <a:gd name="connsiteY3" fmla="*/ 4322512 h 43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9883" h="4322512">
                <a:moveTo>
                  <a:pt x="0" y="0"/>
                </a:moveTo>
                <a:lnTo>
                  <a:pt x="8149883" y="0"/>
                </a:lnTo>
                <a:lnTo>
                  <a:pt x="8149883" y="4322512"/>
                </a:lnTo>
                <a:lnTo>
                  <a:pt x="0" y="4322512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964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F562CB-22F5-4488-B775-65F3955511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15326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21560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153263" y="6858000"/>
                </a:lnTo>
                <a:lnTo>
                  <a:pt x="0" y="6858000"/>
                </a:lnTo>
                <a:lnTo>
                  <a:pt x="0" y="2156043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84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C47BDC-53CF-493E-9E71-789EDABA3D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3122" y="-1"/>
            <a:ext cx="3584529" cy="6858000"/>
          </a:xfrm>
          <a:custGeom>
            <a:avLst/>
            <a:gdLst>
              <a:gd name="connsiteX0" fmla="*/ 0 w 3584529"/>
              <a:gd name="connsiteY0" fmla="*/ 0 h 6858000"/>
              <a:gd name="connsiteX1" fmla="*/ 3584529 w 3584529"/>
              <a:gd name="connsiteY1" fmla="*/ 0 h 6858000"/>
              <a:gd name="connsiteX2" fmla="*/ 3584529 w 3584529"/>
              <a:gd name="connsiteY2" fmla="*/ 6858000 h 6858000"/>
              <a:gd name="connsiteX3" fmla="*/ 2442174 w 3584529"/>
              <a:gd name="connsiteY3" fmla="*/ 6858000 h 6858000"/>
              <a:gd name="connsiteX4" fmla="*/ 0 w 3584529"/>
              <a:gd name="connsiteY4" fmla="*/ 6858000 h 6858000"/>
              <a:gd name="connsiteX5" fmla="*/ 0 w 3584529"/>
              <a:gd name="connsiteY5" fmla="*/ 21560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4529" h="6858000">
                <a:moveTo>
                  <a:pt x="0" y="0"/>
                </a:moveTo>
                <a:lnTo>
                  <a:pt x="3584529" y="0"/>
                </a:lnTo>
                <a:lnTo>
                  <a:pt x="3584529" y="6858000"/>
                </a:lnTo>
                <a:lnTo>
                  <a:pt x="2442174" y="6858000"/>
                </a:lnTo>
                <a:lnTo>
                  <a:pt x="0" y="6858000"/>
                </a:lnTo>
                <a:lnTo>
                  <a:pt x="0" y="2156043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848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E7B300-B8EA-45F3-A5EF-EE4A805035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3122" y="-1"/>
            <a:ext cx="3584529" cy="3124201"/>
          </a:xfrm>
          <a:custGeom>
            <a:avLst/>
            <a:gdLst>
              <a:gd name="connsiteX0" fmla="*/ 0 w 3584529"/>
              <a:gd name="connsiteY0" fmla="*/ 0 h 3124201"/>
              <a:gd name="connsiteX1" fmla="*/ 3584529 w 3584529"/>
              <a:gd name="connsiteY1" fmla="*/ 0 h 3124201"/>
              <a:gd name="connsiteX2" fmla="*/ 3584529 w 3584529"/>
              <a:gd name="connsiteY2" fmla="*/ 3124201 h 3124201"/>
              <a:gd name="connsiteX3" fmla="*/ 2442174 w 3584529"/>
              <a:gd name="connsiteY3" fmla="*/ 3124201 h 3124201"/>
              <a:gd name="connsiteX4" fmla="*/ 0 w 3584529"/>
              <a:gd name="connsiteY4" fmla="*/ 3124201 h 3124201"/>
              <a:gd name="connsiteX5" fmla="*/ 0 w 3584529"/>
              <a:gd name="connsiteY5" fmla="*/ 982198 h 312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4529" h="3124201">
                <a:moveTo>
                  <a:pt x="0" y="0"/>
                </a:moveTo>
                <a:lnTo>
                  <a:pt x="3584529" y="0"/>
                </a:lnTo>
                <a:lnTo>
                  <a:pt x="3584529" y="3124201"/>
                </a:lnTo>
                <a:lnTo>
                  <a:pt x="2442174" y="3124201"/>
                </a:lnTo>
                <a:lnTo>
                  <a:pt x="0" y="3124201"/>
                </a:lnTo>
                <a:lnTo>
                  <a:pt x="0" y="982198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06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439585-7FE4-49C7-8001-B9C3E6F6C5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9" y="2375480"/>
            <a:ext cx="9144000" cy="4482519"/>
          </a:xfrm>
          <a:custGeom>
            <a:avLst/>
            <a:gdLst>
              <a:gd name="connsiteX0" fmla="*/ 0 w 9144000"/>
              <a:gd name="connsiteY0" fmla="*/ 0 h 4482519"/>
              <a:gd name="connsiteX1" fmla="*/ 9144000 w 9144000"/>
              <a:gd name="connsiteY1" fmla="*/ 0 h 4482519"/>
              <a:gd name="connsiteX2" fmla="*/ 9144000 w 9144000"/>
              <a:gd name="connsiteY2" fmla="*/ 4482519 h 4482519"/>
              <a:gd name="connsiteX3" fmla="*/ 0 w 9144000"/>
              <a:gd name="connsiteY3" fmla="*/ 4482519 h 44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4482519">
                <a:moveTo>
                  <a:pt x="0" y="0"/>
                </a:moveTo>
                <a:lnTo>
                  <a:pt x="9144000" y="0"/>
                </a:lnTo>
                <a:lnTo>
                  <a:pt x="9144000" y="4482519"/>
                </a:lnTo>
                <a:lnTo>
                  <a:pt x="0" y="4482519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787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9F4AC9-66CE-4960-A1BC-B007829F70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381375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C332DE-68E5-4A2F-AC7F-3C79152F49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5099" y="3381374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525BCB9-3848-4A17-AC3F-A7B6EC14DE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0199" y="791198"/>
            <a:ext cx="4076700" cy="5561976"/>
          </a:xfrm>
          <a:custGeom>
            <a:avLst/>
            <a:gdLst>
              <a:gd name="connsiteX0" fmla="*/ 0 w 4076700"/>
              <a:gd name="connsiteY0" fmla="*/ 0 h 5561976"/>
              <a:gd name="connsiteX1" fmla="*/ 4076700 w 4076700"/>
              <a:gd name="connsiteY1" fmla="*/ 0 h 5561976"/>
              <a:gd name="connsiteX2" fmla="*/ 4076700 w 4076700"/>
              <a:gd name="connsiteY2" fmla="*/ 5561976 h 5561976"/>
              <a:gd name="connsiteX3" fmla="*/ 0 w 4076700"/>
              <a:gd name="connsiteY3" fmla="*/ 5561976 h 556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700" h="5561976">
                <a:moveTo>
                  <a:pt x="0" y="0"/>
                </a:moveTo>
                <a:lnTo>
                  <a:pt x="4076700" y="0"/>
                </a:lnTo>
                <a:lnTo>
                  <a:pt x="4076700" y="5561976"/>
                </a:lnTo>
                <a:lnTo>
                  <a:pt x="0" y="5561976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962510-5728-467C-9D73-22355B6BA8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86898" y="3381374"/>
            <a:ext cx="2705100" cy="2971800"/>
          </a:xfrm>
          <a:custGeom>
            <a:avLst/>
            <a:gdLst>
              <a:gd name="connsiteX0" fmla="*/ 0 w 2705100"/>
              <a:gd name="connsiteY0" fmla="*/ 0 h 2971800"/>
              <a:gd name="connsiteX1" fmla="*/ 2705100 w 2705100"/>
              <a:gd name="connsiteY1" fmla="*/ 0 h 2971800"/>
              <a:gd name="connsiteX2" fmla="*/ 2705100 w 2705100"/>
              <a:gd name="connsiteY2" fmla="*/ 2971800 h 2971800"/>
              <a:gd name="connsiteX3" fmla="*/ 0 w 27051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2971800">
                <a:moveTo>
                  <a:pt x="0" y="0"/>
                </a:moveTo>
                <a:lnTo>
                  <a:pt x="2705100" y="0"/>
                </a:lnTo>
                <a:lnTo>
                  <a:pt x="2705100" y="2971800"/>
                </a:lnTo>
                <a:lnTo>
                  <a:pt x="0" y="2971800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>
              <a:defRPr lang="en-ID">
                <a:solidFill>
                  <a:schemeClr val="lt1"/>
                </a:solidFill>
              </a:defRPr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074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8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apps.supremecourt.az.gov/publicaccess/caselookup.aspx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94ABBF0-A584-3046-9A43-35DFD0DCFA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9399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EC2AB7-E4D1-472F-BBDF-E4B7B7E9B8E7}"/>
              </a:ext>
            </a:extLst>
          </p:cNvPr>
          <p:cNvSpPr/>
          <p:nvPr/>
        </p:nvSpPr>
        <p:spPr>
          <a:xfrm>
            <a:off x="337750" y="2881112"/>
            <a:ext cx="1151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 Arizona, a criminal conviction can and often remains a part of public record </a:t>
            </a:r>
            <a:r>
              <a:rPr lang="en-US" sz="2000" u="sng" dirty="0">
                <a:latin typeface="Century Gothic" panose="020B0502020202020204" pitchFamily="34" charset="0"/>
              </a:rPr>
              <a:t>for life</a:t>
            </a:r>
            <a:r>
              <a:rPr lang="en-US" sz="2000" dirty="0">
                <a:latin typeface="Century Gothic" panose="020B0502020202020204" pitchFamily="34" charset="0"/>
              </a:rPr>
              <a:t>. (Juvenile records/marijuana convictions – possible exceptions)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 person who has been convicted of a crime in Arizona may apply to have their conviction “set aside.”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If granted, does NOT seal, erase, or expunge your criminal record. Your conviction can be used against you if you are prosecuted again at a later date, and the charges against you may still appear on background checks.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original conviction will not be reversed or overturned with a granted set aside.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Judicial acknowledgment.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705232"/>
          </a:xfrm>
        </p:spPr>
      </p:sp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4FDD49DE-C112-2541-8C15-B17D19AF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6" b="33928"/>
          <a:stretch/>
        </p:blipFill>
        <p:spPr>
          <a:xfrm>
            <a:off x="1588" y="-50823"/>
            <a:ext cx="12192000" cy="1756055"/>
          </a:xfrm>
          <a:custGeom>
            <a:avLst/>
            <a:gdLst>
              <a:gd name="connsiteX0" fmla="*/ 0 w 12192000"/>
              <a:gd name="connsiteY0" fmla="*/ 0 h 2554514"/>
              <a:gd name="connsiteX1" fmla="*/ 12192000 w 12192000"/>
              <a:gd name="connsiteY1" fmla="*/ 0 h 2554514"/>
              <a:gd name="connsiteX2" fmla="*/ 12192000 w 12192000"/>
              <a:gd name="connsiteY2" fmla="*/ 2554514 h 2554514"/>
              <a:gd name="connsiteX3" fmla="*/ 0 w 12192000"/>
              <a:gd name="connsiteY3" fmla="*/ 2554514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54514">
                <a:moveTo>
                  <a:pt x="0" y="0"/>
                </a:moveTo>
                <a:lnTo>
                  <a:pt x="12192000" y="0"/>
                </a:lnTo>
                <a:lnTo>
                  <a:pt x="12192000" y="2554514"/>
                </a:lnTo>
                <a:lnTo>
                  <a:pt x="0" y="2554514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 cap="flat" cmpd="sng" algn="ctr">
            <a:noFill/>
            <a:prstDash val="solid"/>
            <a:miter lim="800000"/>
          </a:ln>
          <a:effectLst/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7E9933B-1A2D-410C-B7C0-40181139D82D}"/>
              </a:ext>
            </a:extLst>
          </p:cNvPr>
          <p:cNvSpPr/>
          <p:nvPr/>
        </p:nvSpPr>
        <p:spPr>
          <a:xfrm>
            <a:off x="1588" y="1125057"/>
            <a:ext cx="12192000" cy="1160349"/>
          </a:xfrm>
          <a:custGeom>
            <a:avLst/>
            <a:gdLst>
              <a:gd name="connsiteX0" fmla="*/ 5515031 w 12192000"/>
              <a:gd name="connsiteY0" fmla="*/ 0 h 1160349"/>
              <a:gd name="connsiteX1" fmla="*/ 6675380 w 12192000"/>
              <a:gd name="connsiteY1" fmla="*/ 0 h 1160349"/>
              <a:gd name="connsiteX2" fmla="*/ 6675380 w 12192000"/>
              <a:gd name="connsiteY2" fmla="*/ 534817 h 1160349"/>
              <a:gd name="connsiteX3" fmla="*/ 12192000 w 12192000"/>
              <a:gd name="connsiteY3" fmla="*/ 534817 h 1160349"/>
              <a:gd name="connsiteX4" fmla="*/ 12192000 w 12192000"/>
              <a:gd name="connsiteY4" fmla="*/ 635617 h 1160349"/>
              <a:gd name="connsiteX5" fmla="*/ 6675380 w 12192000"/>
              <a:gd name="connsiteY5" fmla="*/ 635617 h 1160349"/>
              <a:gd name="connsiteX6" fmla="*/ 6675380 w 12192000"/>
              <a:gd name="connsiteY6" fmla="*/ 1160349 h 1160349"/>
              <a:gd name="connsiteX7" fmla="*/ 5515031 w 12192000"/>
              <a:gd name="connsiteY7" fmla="*/ 1160349 h 1160349"/>
              <a:gd name="connsiteX8" fmla="*/ 5515031 w 12192000"/>
              <a:gd name="connsiteY8" fmla="*/ 635617 h 1160349"/>
              <a:gd name="connsiteX9" fmla="*/ 0 w 12192000"/>
              <a:gd name="connsiteY9" fmla="*/ 635617 h 1160349"/>
              <a:gd name="connsiteX10" fmla="*/ 0 w 12192000"/>
              <a:gd name="connsiteY10" fmla="*/ 534817 h 1160349"/>
              <a:gd name="connsiteX11" fmla="*/ 5515031 w 12192000"/>
              <a:gd name="connsiteY11" fmla="*/ 534817 h 116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1160349">
                <a:moveTo>
                  <a:pt x="5515031" y="0"/>
                </a:moveTo>
                <a:lnTo>
                  <a:pt x="6675380" y="0"/>
                </a:lnTo>
                <a:lnTo>
                  <a:pt x="6675380" y="534817"/>
                </a:lnTo>
                <a:lnTo>
                  <a:pt x="12192000" y="534817"/>
                </a:lnTo>
                <a:lnTo>
                  <a:pt x="12192000" y="635617"/>
                </a:lnTo>
                <a:lnTo>
                  <a:pt x="6675380" y="635617"/>
                </a:lnTo>
                <a:lnTo>
                  <a:pt x="6675380" y="1160349"/>
                </a:lnTo>
                <a:lnTo>
                  <a:pt x="5515031" y="1160349"/>
                </a:lnTo>
                <a:lnTo>
                  <a:pt x="5515031" y="635617"/>
                </a:lnTo>
                <a:lnTo>
                  <a:pt x="0" y="635617"/>
                </a:lnTo>
                <a:lnTo>
                  <a:pt x="0" y="534817"/>
                </a:lnTo>
                <a:lnTo>
                  <a:pt x="5515031" y="534817"/>
                </a:lnTo>
                <a:close/>
              </a:path>
            </a:pathLst>
          </a:custGeom>
          <a:solidFill>
            <a:srgbClr val="B39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82081-8B41-45CD-9EA4-61771C7670FF}"/>
              </a:ext>
            </a:extLst>
          </p:cNvPr>
          <p:cNvSpPr txBox="1"/>
          <p:nvPr/>
        </p:nvSpPr>
        <p:spPr>
          <a:xfrm>
            <a:off x="4146590" y="2173226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Arizona’s Set Aside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1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324781" y="445288"/>
            <a:ext cx="4030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Set Asides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412189"/>
            <a:ext cx="767292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All other convictions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You may qualify to have your judgement set aside.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Set aside is not the same as an expungement the charge will still remain on your criminal record.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Charge can still be used in subsequent criminal cases against you by state. 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Must report crime on job application, even if set aside.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</p:spTree>
    <p:extLst>
      <p:ext uri="{BB962C8B-B14F-4D97-AF65-F5344CB8AC3E}">
        <p14:creationId xmlns:p14="http://schemas.microsoft.com/office/powerpoint/2010/main" val="85639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324781" y="445288"/>
            <a:ext cx="4030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Set Asides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412189"/>
            <a:ext cx="7672920" cy="4694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Not eligible: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1. A dangerous offense (something prosecutor must prove, not as commonly understood)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2. An offense for which the person is required or ordered by the court to register pursuant to § 13-3821. (sex offender registration)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3. An offense for which there has been a finding of sexual motivation pursuant to § 13-118.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4. A felony offense in which the victim is a minor under fifteen years of age.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Set aside cases are reviewed by judges. No hearing or appearance is required. There is no fee to apply for a set aside.</a:t>
            </a: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</p:spTree>
    <p:extLst>
      <p:ext uri="{BB962C8B-B14F-4D97-AF65-F5344CB8AC3E}">
        <p14:creationId xmlns:p14="http://schemas.microsoft.com/office/powerpoint/2010/main" val="100409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9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A95B5F-21E3-44C6-8BEA-B6A7F140D51F}"/>
              </a:ext>
            </a:extLst>
          </p:cNvPr>
          <p:cNvSpPr/>
          <p:nvPr/>
        </p:nvSpPr>
        <p:spPr>
          <a:xfrm>
            <a:off x="4398929" y="506435"/>
            <a:ext cx="6710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F3F3F3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Heebo Black" pitchFamily="2" charset="-79"/>
              </a:rPr>
              <a:t> A.R.S. §13-905</a:t>
            </a:r>
            <a:endParaRPr lang="en-ID" sz="3200" dirty="0">
              <a:solidFill>
                <a:srgbClr val="F3F3F3"/>
              </a:solidFill>
              <a:latin typeface="Baskerville" panose="02020502070401020303" pitchFamily="18" charset="0"/>
              <a:ea typeface="Baskerville" panose="02020502070401020303" pitchFamily="18" charset="0"/>
              <a:cs typeface="Heebo Blac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26F5A-3192-4DA5-B9BF-CBCF7791D76D}"/>
              </a:ext>
            </a:extLst>
          </p:cNvPr>
          <p:cNvSpPr txBox="1"/>
          <p:nvPr/>
        </p:nvSpPr>
        <p:spPr>
          <a:xfrm>
            <a:off x="5018129" y="1365512"/>
            <a:ext cx="68196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A.R.S. §13-905 states that a judge </a:t>
            </a:r>
            <a:r>
              <a:rPr lang="en-US" sz="2000" b="1" dirty="0">
                <a:latin typeface="Century Gothic" panose="020B0502020202020204" pitchFamily="34" charset="0"/>
              </a:rPr>
              <a:t>must</a:t>
            </a:r>
            <a:r>
              <a:rPr lang="en-US" sz="2000" dirty="0">
                <a:latin typeface="Century Gothic" panose="020B0502020202020204" pitchFamily="34" charset="0"/>
              </a:rPr>
              <a:t> consider the following factors when considering an application to set aside a conviction: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nature and circumstances of the offense the conviction is based on;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applicant’s compliance with the conditions of probation and/or the sentence imposed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Any prior or subsequent convictions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victim’s input and the status of victim restitution, if 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length of time that has elapsed since the completion of the applicant’s sentence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The applicant’s age at the time of conviction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Any other relevant factor.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0369AD-EB75-C445-89BA-2534B7999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5"/>
            <a:ext cx="562398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D8B3AB-E5E0-7248-BEFD-E7CE15BDF1BE}"/>
              </a:ext>
            </a:extLst>
          </p:cNvPr>
          <p:cNvSpPr/>
          <p:nvPr/>
        </p:nvSpPr>
        <p:spPr>
          <a:xfrm>
            <a:off x="-103567" y="0"/>
            <a:ext cx="665018" cy="6902795"/>
          </a:xfrm>
          <a:prstGeom prst="rect">
            <a:avLst/>
          </a:pr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A82958-7953-614E-BB97-0B7A70F503CB}"/>
              </a:ext>
            </a:extLst>
          </p:cNvPr>
          <p:cNvCxnSpPr>
            <a:cxnSpLocks/>
          </p:cNvCxnSpPr>
          <p:nvPr/>
        </p:nvCxnSpPr>
        <p:spPr>
          <a:xfrm>
            <a:off x="4790016" y="1152766"/>
            <a:ext cx="905461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2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599A31-9526-4480-BFBB-76178E749717}"/>
              </a:ext>
            </a:extLst>
          </p:cNvPr>
          <p:cNvSpPr/>
          <p:nvPr/>
        </p:nvSpPr>
        <p:spPr>
          <a:xfrm>
            <a:off x="9438595" y="0"/>
            <a:ext cx="2793243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B4785-EB9C-414B-81EA-309B06F02BB6}"/>
              </a:ext>
            </a:extLst>
          </p:cNvPr>
          <p:cNvSpPr txBox="1"/>
          <p:nvPr/>
        </p:nvSpPr>
        <p:spPr>
          <a:xfrm>
            <a:off x="132377" y="104509"/>
            <a:ext cx="3868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Set Aside</a:t>
            </a:r>
            <a:endParaRPr lang="en-ID" sz="4000" b="1" spc="-150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E4392E-8A8D-9442-9760-7346D95C5F78}"/>
              </a:ext>
            </a:extLst>
          </p:cNvPr>
          <p:cNvCxnSpPr>
            <a:cxnSpLocks/>
          </p:cNvCxnSpPr>
          <p:nvPr/>
        </p:nvCxnSpPr>
        <p:spPr>
          <a:xfrm>
            <a:off x="384539" y="959901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2377" y="1010617"/>
            <a:ext cx="3036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How do I apply?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384539" y="1663629"/>
            <a:ext cx="7371823" cy="5057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File an application in the county court in which you were convicted. (If Felony – in Superior 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ourt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*typically* and if misdemeanor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in municipal court)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no fee to file an application to 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set aside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must submit a certificate of absolute discharge from the director of the Department of Corrections with your application (if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 imprisoned)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Process can take a year as it allows State opportunity to respond &amp; courts are backlogged.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1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001774" y="445288"/>
            <a:ext cx="5458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Certificate of Second Chance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783793"/>
            <a:ext cx="7672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If the court grants the application to set aside the judgment of guilt, the court's order must include a certificate of second chance if the person has not previously received a certificate of second chance and the person was convicted of a misdemeanor, if the person was convicted of a class 4, 5 or 6 felony and at least two years have elapsed since the person fulfilled the conditions of probation or sentence or if the person was convicted of a class 2 or 3 felony and at least five years have elapsed since the person fulfilled the conditions of probation or sentence. 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</p:spTree>
    <p:extLst>
      <p:ext uri="{BB962C8B-B14F-4D97-AF65-F5344CB8AC3E}">
        <p14:creationId xmlns:p14="http://schemas.microsoft.com/office/powerpoint/2010/main" val="503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001774" y="445288"/>
            <a:ext cx="5458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Certificate of Second Chance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783792"/>
            <a:ext cx="7672920" cy="4506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sp>
        <p:nvSpPr>
          <p:cNvPr id="2" name="Rectangle 1"/>
          <p:cNvSpPr/>
          <p:nvPr/>
        </p:nvSpPr>
        <p:spPr>
          <a:xfrm>
            <a:off x="4387208" y="612845"/>
            <a:ext cx="72367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•The certificate of second chance:</a:t>
            </a:r>
          </a:p>
          <a:p>
            <a:pPr marL="342900" indent="-342900">
              <a:buAutoNum type="arabicPeriod"/>
            </a:pPr>
            <a:r>
              <a:rPr lang="en-US" dirty="0"/>
              <a:t>Releases the person from all barriers and disabilities in obtaining an occupational license issued under Title 32 that resulted from the conviction if the person is otherwise qualified.</a:t>
            </a:r>
          </a:p>
          <a:p>
            <a:endParaRPr lang="en-US" dirty="0"/>
          </a:p>
          <a:p>
            <a:r>
              <a:rPr lang="en-US" b="1" dirty="0"/>
              <a:t>What’s Title 32? </a:t>
            </a:r>
            <a:r>
              <a:rPr lang="en-US" dirty="0"/>
              <a:t>Wide range of occupations that require licensure from attorneys, dentist, contractors, cosmetologist, etc. </a:t>
            </a:r>
          </a:p>
          <a:p>
            <a:endParaRPr lang="en-US" dirty="0"/>
          </a:p>
          <a:p>
            <a:r>
              <a:rPr lang="en-US" dirty="0"/>
              <a:t>2. Protects prospective employers: “An employer is not liable for hiring an employee…who has previously been convicted of a criminal offense.”</a:t>
            </a:r>
          </a:p>
          <a:p>
            <a:endParaRPr lang="en-US" dirty="0"/>
          </a:p>
          <a:p>
            <a:r>
              <a:rPr lang="en-US" dirty="0"/>
              <a:t>3. Protects prospective housing provider by limiting evidence of tenant criminal background in cases brought against housing provider</a:t>
            </a:r>
          </a:p>
          <a:p>
            <a:endParaRPr lang="en-US" dirty="0"/>
          </a:p>
          <a:p>
            <a:r>
              <a:rPr lang="en-US" dirty="0"/>
              <a:t>4. Is not a recommendation or sponsorship for a promotion when applying for an occupational license, employment or housing.</a:t>
            </a:r>
          </a:p>
        </p:txBody>
      </p:sp>
    </p:spTree>
    <p:extLst>
      <p:ext uri="{BB962C8B-B14F-4D97-AF65-F5344CB8AC3E}">
        <p14:creationId xmlns:p14="http://schemas.microsoft.com/office/powerpoint/2010/main" val="400798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4">
            <a:extLst>
              <a:ext uri="{FF2B5EF4-FFF2-40B4-BE49-F238E27FC236}">
                <a16:creationId xmlns:a16="http://schemas.microsoft.com/office/drawing/2014/main" id="{6C0B2B85-5DF1-45AE-9974-D20D96804DC2}"/>
              </a:ext>
            </a:extLst>
          </p:cNvPr>
          <p:cNvSpPr>
            <a:spLocks noEditPoints="1"/>
          </p:cNvSpPr>
          <p:nvPr/>
        </p:nvSpPr>
        <p:spPr bwMode="auto">
          <a:xfrm>
            <a:off x="3659388" y="2900325"/>
            <a:ext cx="675645" cy="675645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8 w 176"/>
              <a:gd name="T13" fmla="*/ 151 h 176"/>
              <a:gd name="T14" fmla="*/ 64 w 176"/>
              <a:gd name="T15" fmla="*/ 133 h 176"/>
              <a:gd name="T16" fmla="*/ 74 w 176"/>
              <a:gd name="T17" fmla="*/ 124 h 176"/>
              <a:gd name="T18" fmla="*/ 71 w 176"/>
              <a:gd name="T19" fmla="*/ 116 h 176"/>
              <a:gd name="T20" fmla="*/ 67 w 176"/>
              <a:gd name="T21" fmla="*/ 115 h 176"/>
              <a:gd name="T22" fmla="*/ 50 w 176"/>
              <a:gd name="T23" fmla="*/ 112 h 176"/>
              <a:gd name="T24" fmla="*/ 56 w 176"/>
              <a:gd name="T25" fmla="*/ 72 h 176"/>
              <a:gd name="T26" fmla="*/ 90 w 176"/>
              <a:gd name="T27" fmla="*/ 32 h 176"/>
              <a:gd name="T28" fmla="*/ 120 w 176"/>
              <a:gd name="T29" fmla="*/ 74 h 176"/>
              <a:gd name="T30" fmla="*/ 126 w 176"/>
              <a:gd name="T31" fmla="*/ 111 h 176"/>
              <a:gd name="T32" fmla="*/ 107 w 176"/>
              <a:gd name="T33" fmla="*/ 114 h 176"/>
              <a:gd name="T34" fmla="*/ 103 w 176"/>
              <a:gd name="T35" fmla="*/ 116 h 176"/>
              <a:gd name="T36" fmla="*/ 111 w 176"/>
              <a:gd name="T37" fmla="*/ 132 h 176"/>
              <a:gd name="T38" fmla="*/ 137 w 176"/>
              <a:gd name="T39" fmla="*/ 151 h 176"/>
              <a:gd name="T40" fmla="*/ 88 w 176"/>
              <a:gd name="T41" fmla="*/ 168 h 176"/>
              <a:gd name="T42" fmla="*/ 143 w 176"/>
              <a:gd name="T43" fmla="*/ 146 h 176"/>
              <a:gd name="T44" fmla="*/ 115 w 176"/>
              <a:gd name="T45" fmla="*/ 125 h 176"/>
              <a:gd name="T46" fmla="*/ 111 w 176"/>
              <a:gd name="T47" fmla="*/ 122 h 176"/>
              <a:gd name="T48" fmla="*/ 135 w 176"/>
              <a:gd name="T49" fmla="*/ 116 h 176"/>
              <a:gd name="T50" fmla="*/ 137 w 176"/>
              <a:gd name="T51" fmla="*/ 112 h 176"/>
              <a:gd name="T52" fmla="*/ 135 w 176"/>
              <a:gd name="T53" fmla="*/ 109 h 176"/>
              <a:gd name="T54" fmla="*/ 128 w 176"/>
              <a:gd name="T55" fmla="*/ 74 h 176"/>
              <a:gd name="T56" fmla="*/ 90 w 176"/>
              <a:gd name="T57" fmla="*/ 24 h 176"/>
              <a:gd name="T58" fmla="*/ 48 w 176"/>
              <a:gd name="T59" fmla="*/ 72 h 176"/>
              <a:gd name="T60" fmla="*/ 42 w 176"/>
              <a:gd name="T61" fmla="*/ 109 h 176"/>
              <a:gd name="T62" fmla="*/ 39 w 176"/>
              <a:gd name="T63" fmla="*/ 112 h 176"/>
              <a:gd name="T64" fmla="*/ 41 w 176"/>
              <a:gd name="T65" fmla="*/ 116 h 176"/>
              <a:gd name="T66" fmla="*/ 66 w 176"/>
              <a:gd name="T67" fmla="*/ 123 h 176"/>
              <a:gd name="T68" fmla="*/ 62 w 176"/>
              <a:gd name="T69" fmla="*/ 125 h 176"/>
              <a:gd name="T70" fmla="*/ 32 w 176"/>
              <a:gd name="T71" fmla="*/ 145 h 176"/>
              <a:gd name="T72" fmla="*/ 8 w 176"/>
              <a:gd name="T73" fmla="*/ 88 h 176"/>
              <a:gd name="T74" fmla="*/ 88 w 176"/>
              <a:gd name="T75" fmla="*/ 8 h 176"/>
              <a:gd name="T76" fmla="*/ 168 w 176"/>
              <a:gd name="T77" fmla="*/ 88 h 176"/>
              <a:gd name="T78" fmla="*/ 143 w 176"/>
              <a:gd name="T79" fmla="*/ 14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9" y="168"/>
                  <a:pt x="52" y="161"/>
                  <a:pt x="38" y="151"/>
                </a:cubicBezTo>
                <a:cubicBezTo>
                  <a:pt x="44" y="143"/>
                  <a:pt x="55" y="136"/>
                  <a:pt x="64" y="133"/>
                </a:cubicBezTo>
                <a:cubicBezTo>
                  <a:pt x="70" y="131"/>
                  <a:pt x="73" y="128"/>
                  <a:pt x="74" y="124"/>
                </a:cubicBezTo>
                <a:cubicBezTo>
                  <a:pt x="75" y="119"/>
                  <a:pt x="72" y="116"/>
                  <a:pt x="71" y="116"/>
                </a:cubicBezTo>
                <a:cubicBezTo>
                  <a:pt x="70" y="115"/>
                  <a:pt x="69" y="114"/>
                  <a:pt x="67" y="115"/>
                </a:cubicBezTo>
                <a:cubicBezTo>
                  <a:pt x="67" y="115"/>
                  <a:pt x="60" y="117"/>
                  <a:pt x="50" y="112"/>
                </a:cubicBezTo>
                <a:cubicBezTo>
                  <a:pt x="53" y="106"/>
                  <a:pt x="56" y="95"/>
                  <a:pt x="56" y="72"/>
                </a:cubicBezTo>
                <a:cubicBezTo>
                  <a:pt x="56" y="35"/>
                  <a:pt x="72" y="32"/>
                  <a:pt x="90" y="32"/>
                </a:cubicBezTo>
                <a:cubicBezTo>
                  <a:pt x="103" y="32"/>
                  <a:pt x="120" y="36"/>
                  <a:pt x="120" y="74"/>
                </a:cubicBezTo>
                <a:cubicBezTo>
                  <a:pt x="120" y="95"/>
                  <a:pt x="123" y="106"/>
                  <a:pt x="126" y="111"/>
                </a:cubicBezTo>
                <a:cubicBezTo>
                  <a:pt x="122" y="113"/>
                  <a:pt x="115" y="115"/>
                  <a:pt x="107" y="114"/>
                </a:cubicBezTo>
                <a:cubicBezTo>
                  <a:pt x="105" y="114"/>
                  <a:pt x="103" y="115"/>
                  <a:pt x="103" y="116"/>
                </a:cubicBezTo>
                <a:cubicBezTo>
                  <a:pt x="101" y="120"/>
                  <a:pt x="101" y="128"/>
                  <a:pt x="111" y="132"/>
                </a:cubicBezTo>
                <a:cubicBezTo>
                  <a:pt x="120" y="136"/>
                  <a:pt x="129" y="141"/>
                  <a:pt x="137" y="151"/>
                </a:cubicBezTo>
                <a:cubicBezTo>
                  <a:pt x="124" y="162"/>
                  <a:pt x="107" y="168"/>
                  <a:pt x="88" y="168"/>
                </a:cubicBezTo>
                <a:moveTo>
                  <a:pt x="143" y="146"/>
                </a:moveTo>
                <a:cubicBezTo>
                  <a:pt x="135" y="135"/>
                  <a:pt x="124" y="129"/>
                  <a:pt x="115" y="125"/>
                </a:cubicBezTo>
                <a:cubicBezTo>
                  <a:pt x="113" y="124"/>
                  <a:pt x="112" y="123"/>
                  <a:pt x="111" y="122"/>
                </a:cubicBezTo>
                <a:cubicBezTo>
                  <a:pt x="124" y="122"/>
                  <a:pt x="135" y="116"/>
                  <a:pt x="135" y="116"/>
                </a:cubicBezTo>
                <a:cubicBezTo>
                  <a:pt x="136" y="115"/>
                  <a:pt x="137" y="113"/>
                  <a:pt x="137" y="112"/>
                </a:cubicBezTo>
                <a:cubicBezTo>
                  <a:pt x="137" y="110"/>
                  <a:pt x="136" y="109"/>
                  <a:pt x="135" y="109"/>
                </a:cubicBezTo>
                <a:cubicBezTo>
                  <a:pt x="134" y="108"/>
                  <a:pt x="128" y="103"/>
                  <a:pt x="128" y="74"/>
                </a:cubicBezTo>
                <a:cubicBezTo>
                  <a:pt x="128" y="41"/>
                  <a:pt x="115" y="24"/>
                  <a:pt x="90" y="24"/>
                </a:cubicBezTo>
                <a:cubicBezTo>
                  <a:pt x="69" y="24"/>
                  <a:pt x="48" y="30"/>
                  <a:pt x="48" y="72"/>
                </a:cubicBezTo>
                <a:cubicBezTo>
                  <a:pt x="48" y="102"/>
                  <a:pt x="43" y="108"/>
                  <a:pt x="42" y="109"/>
                </a:cubicBezTo>
                <a:cubicBezTo>
                  <a:pt x="40" y="109"/>
                  <a:pt x="39" y="110"/>
                  <a:pt x="39" y="112"/>
                </a:cubicBezTo>
                <a:cubicBezTo>
                  <a:pt x="39" y="114"/>
                  <a:pt x="39" y="115"/>
                  <a:pt x="41" y="116"/>
                </a:cubicBezTo>
                <a:cubicBezTo>
                  <a:pt x="52" y="123"/>
                  <a:pt x="61" y="123"/>
                  <a:pt x="66" y="123"/>
                </a:cubicBezTo>
                <a:cubicBezTo>
                  <a:pt x="65" y="123"/>
                  <a:pt x="64" y="124"/>
                  <a:pt x="62" y="125"/>
                </a:cubicBezTo>
                <a:cubicBezTo>
                  <a:pt x="51" y="129"/>
                  <a:pt x="39" y="137"/>
                  <a:pt x="32" y="145"/>
                </a:cubicBezTo>
                <a:cubicBezTo>
                  <a:pt x="17" y="131"/>
                  <a:pt x="8" y="110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11"/>
                  <a:pt x="159" y="131"/>
                  <a:pt x="143" y="14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30300-C147-421E-97B5-726B0F09F428}"/>
              </a:ext>
            </a:extLst>
          </p:cNvPr>
          <p:cNvSpPr txBox="1"/>
          <p:nvPr/>
        </p:nvSpPr>
        <p:spPr>
          <a:xfrm flipH="1">
            <a:off x="217170" y="402933"/>
            <a:ext cx="5089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Restoration of Civil Rights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247D2-B54A-4403-B2FF-EE015FD62B8E}"/>
              </a:ext>
            </a:extLst>
          </p:cNvPr>
          <p:cNvSpPr/>
          <p:nvPr/>
        </p:nvSpPr>
        <p:spPr>
          <a:xfrm flipH="1">
            <a:off x="183986" y="1253872"/>
            <a:ext cx="674605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What rights are lost when a person is convicted of a felony?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A felony conviction suspends a person’s civil rights.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The person loses: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The right to vote;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The right to hold public office of trust or profit;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The right to serve as a juror; and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The right to possess a firearm.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 A felony conviction may also prevent a person from obtaining business and professional licenses, government secured loans and housing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Heebo" pitchFamily="2" charset="-79"/>
              </a:rPr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BC3BDD-13F4-4B53-9424-60DFA85E13EA}"/>
              </a:ext>
            </a:extLst>
          </p:cNvPr>
          <p:cNvSpPr/>
          <p:nvPr/>
        </p:nvSpPr>
        <p:spPr>
          <a:xfrm>
            <a:off x="7339913" y="667266"/>
            <a:ext cx="4853675" cy="5356018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1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5809"/>
          <a:stretch>
            <a:fillRect/>
          </a:stretch>
        </p:blipFill>
        <p:spPr>
          <a:xfrm>
            <a:off x="7339913" y="2253275"/>
            <a:ext cx="2690692" cy="23774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12" name="Picture Placeholder 1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26131"/>
          <a:stretch/>
        </p:blipFill>
        <p:spPr>
          <a:xfrm>
            <a:off x="9502896" y="860707"/>
            <a:ext cx="2690692" cy="23774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13" name="Picture Placeholder 1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-2831" r="-4972" b="2831"/>
          <a:stretch/>
        </p:blipFill>
        <p:spPr>
          <a:xfrm>
            <a:off x="9625473" y="3457423"/>
            <a:ext cx="2690692" cy="23774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8120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55178"/>
          <a:stretch/>
        </p:blipFill>
        <p:spPr>
          <a:xfrm>
            <a:off x="8390444" y="0"/>
            <a:ext cx="3781167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307C53-5C7F-4806-95A0-4CD4996E01B2}"/>
              </a:ext>
            </a:extLst>
          </p:cNvPr>
          <p:cNvSpPr/>
          <p:nvPr/>
        </p:nvSpPr>
        <p:spPr>
          <a:xfrm rot="5400000">
            <a:off x="4769336" y="2817862"/>
            <a:ext cx="6837818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B39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65ABD-F832-4739-B378-915724206C45}"/>
              </a:ext>
            </a:extLst>
          </p:cNvPr>
          <p:cNvSpPr txBox="1"/>
          <p:nvPr/>
        </p:nvSpPr>
        <p:spPr>
          <a:xfrm>
            <a:off x="22341" y="-22744"/>
            <a:ext cx="6912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Restoration of Civil Rights</a:t>
            </a:r>
            <a:endParaRPr lang="en-ID" sz="4000" b="1" spc="-150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1C1B23-D72C-2049-BC96-E796E3B9E776}"/>
              </a:ext>
            </a:extLst>
          </p:cNvPr>
          <p:cNvCxnSpPr>
            <a:cxnSpLocks/>
          </p:cNvCxnSpPr>
          <p:nvPr/>
        </p:nvCxnSpPr>
        <p:spPr>
          <a:xfrm>
            <a:off x="504020" y="712766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22341" y="1471607"/>
            <a:ext cx="8009551" cy="51763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Century Gothic" panose="020B0502020202020204" pitchFamily="34" charset="0"/>
              </a:rPr>
              <a:t>If you have only one felony conviction: 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Civil rights are restored automatically once the person has completed probation or has received an absolute discharge from the Department of Corrections </a:t>
            </a:r>
            <a:r>
              <a:rPr lang="en-US" sz="2000" b="1" dirty="0">
                <a:latin typeface="Century Gothic" panose="020B0502020202020204" pitchFamily="34" charset="0"/>
              </a:rPr>
              <a:t>AND </a:t>
            </a:r>
            <a:r>
              <a:rPr lang="en-US" sz="2000" dirty="0">
                <a:latin typeface="Century Gothic" panose="020B0502020202020204" pitchFamily="34" charset="0"/>
              </a:rPr>
              <a:t>has finished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paying any victim restitution.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The automatic restoration of civil rights does not occur if you still owe victim restitution. If you have not completed paying victim restitution, you may apply upon after you do.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If you have more than one felony conviction: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Although your rights may have been restored after your first felony case, any subsequent felony conviction would remove them again.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You may still apply for restoration of civil rights: 1) after you have completed probation (final discharge) or 2)after you received an absolute discharge from the Department of Corrections.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22341" y="912187"/>
            <a:ext cx="5472000" cy="3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How can I restore my civil rights? </a:t>
            </a:r>
          </a:p>
        </p:txBody>
      </p:sp>
    </p:spTree>
    <p:extLst>
      <p:ext uri="{BB962C8B-B14F-4D97-AF65-F5344CB8AC3E}">
        <p14:creationId xmlns:p14="http://schemas.microsoft.com/office/powerpoint/2010/main" val="194143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599A31-9526-4480-BFBB-76178E749717}"/>
              </a:ext>
            </a:extLst>
          </p:cNvPr>
          <p:cNvSpPr/>
          <p:nvPr/>
        </p:nvSpPr>
        <p:spPr>
          <a:xfrm>
            <a:off x="9438595" y="0"/>
            <a:ext cx="2793243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B4785-EB9C-414B-81EA-309B06F02BB6}"/>
              </a:ext>
            </a:extLst>
          </p:cNvPr>
          <p:cNvSpPr txBox="1"/>
          <p:nvPr/>
        </p:nvSpPr>
        <p:spPr>
          <a:xfrm>
            <a:off x="132377" y="104509"/>
            <a:ext cx="6912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Restoration of Civil Rights</a:t>
            </a:r>
            <a:endParaRPr lang="en-ID" sz="4000" b="1" spc="-150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E4392E-8A8D-9442-9760-7346D95C5F78}"/>
              </a:ext>
            </a:extLst>
          </p:cNvPr>
          <p:cNvCxnSpPr>
            <a:cxnSpLocks/>
          </p:cNvCxnSpPr>
          <p:nvPr/>
        </p:nvCxnSpPr>
        <p:spPr>
          <a:xfrm>
            <a:off x="384539" y="959901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315" y="801395"/>
            <a:ext cx="4267570" cy="52552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377" y="1010617"/>
            <a:ext cx="3036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How do I apply?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384539" y="1663629"/>
            <a:ext cx="7371823" cy="5057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Arizon</a:t>
            </a:r>
            <a:r>
              <a:rPr lang="en-US" sz="2600" noProof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a: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File an application in the county court in which you were convicted.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Outside AZ: County where you live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no fee to file an application to restore civil rights.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Include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a certificate of absolute discharge from the Department of Corrections (if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 imprisoned)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 process to restore civil rights does no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restore the right to possess a firearm. 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 process to apply for restoration of the right to possess a firearm varies by county and may require a separate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03630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4694C2-C70E-AD4A-84A6-E4134A2480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/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821CF0-F4BD-4088-8F5B-ECF26646033B}"/>
              </a:ext>
            </a:extLst>
          </p:cNvPr>
          <p:cNvSpPr/>
          <p:nvPr/>
        </p:nvSpPr>
        <p:spPr>
          <a:xfrm>
            <a:off x="6967653" y="1"/>
            <a:ext cx="5225935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B3188-DABE-4A37-8317-082C9E29DD54}"/>
              </a:ext>
            </a:extLst>
          </p:cNvPr>
          <p:cNvSpPr txBox="1"/>
          <p:nvPr/>
        </p:nvSpPr>
        <p:spPr>
          <a:xfrm>
            <a:off x="747131" y="2105559"/>
            <a:ext cx="5537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Heebo Black" pitchFamily="2" charset="-79"/>
              </a:rPr>
              <a:t>Record Clearing: MJ Expungement, Set Asides &amp; Other Petitions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6D86244-1162-436A-953B-170C37E39359}"/>
              </a:ext>
            </a:extLst>
          </p:cNvPr>
          <p:cNvSpPr/>
          <p:nvPr/>
        </p:nvSpPr>
        <p:spPr>
          <a:xfrm>
            <a:off x="6286550" y="0"/>
            <a:ext cx="966561" cy="6857997"/>
          </a:xfrm>
          <a:custGeom>
            <a:avLst/>
            <a:gdLst>
              <a:gd name="connsiteX0" fmla="*/ 666588 w 966561"/>
              <a:gd name="connsiteY0" fmla="*/ 0 h 6857997"/>
              <a:gd name="connsiteX1" fmla="*/ 767394 w 966561"/>
              <a:gd name="connsiteY1" fmla="*/ 0 h 6857997"/>
              <a:gd name="connsiteX2" fmla="*/ 767394 w 966561"/>
              <a:gd name="connsiteY2" fmla="*/ 441325 h 6857997"/>
              <a:gd name="connsiteX3" fmla="*/ 966561 w 966561"/>
              <a:gd name="connsiteY3" fmla="*/ 441325 h 6857997"/>
              <a:gd name="connsiteX4" fmla="*/ 966561 w 966561"/>
              <a:gd name="connsiteY4" fmla="*/ 1407886 h 6857997"/>
              <a:gd name="connsiteX5" fmla="*/ 767394 w 966561"/>
              <a:gd name="connsiteY5" fmla="*/ 1407886 h 6857997"/>
              <a:gd name="connsiteX6" fmla="*/ 767394 w 966561"/>
              <a:gd name="connsiteY6" fmla="*/ 6857997 h 6857997"/>
              <a:gd name="connsiteX7" fmla="*/ 666588 w 966561"/>
              <a:gd name="connsiteY7" fmla="*/ 6857997 h 6857997"/>
              <a:gd name="connsiteX8" fmla="*/ 666588 w 966561"/>
              <a:gd name="connsiteY8" fmla="*/ 1407886 h 6857997"/>
              <a:gd name="connsiteX9" fmla="*/ 0 w 966561"/>
              <a:gd name="connsiteY9" fmla="*/ 1407886 h 6857997"/>
              <a:gd name="connsiteX10" fmla="*/ 0 w 966561"/>
              <a:gd name="connsiteY10" fmla="*/ 441325 h 6857997"/>
              <a:gd name="connsiteX11" fmla="*/ 666588 w 966561"/>
              <a:gd name="connsiteY11" fmla="*/ 441325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6561" h="6857997">
                <a:moveTo>
                  <a:pt x="666588" y="0"/>
                </a:moveTo>
                <a:lnTo>
                  <a:pt x="767394" y="0"/>
                </a:lnTo>
                <a:lnTo>
                  <a:pt x="767394" y="441325"/>
                </a:lnTo>
                <a:lnTo>
                  <a:pt x="966561" y="441325"/>
                </a:lnTo>
                <a:lnTo>
                  <a:pt x="966561" y="1407886"/>
                </a:lnTo>
                <a:lnTo>
                  <a:pt x="767394" y="1407886"/>
                </a:lnTo>
                <a:lnTo>
                  <a:pt x="767394" y="6857997"/>
                </a:lnTo>
                <a:lnTo>
                  <a:pt x="666588" y="6857997"/>
                </a:lnTo>
                <a:lnTo>
                  <a:pt x="666588" y="1407886"/>
                </a:lnTo>
                <a:lnTo>
                  <a:pt x="0" y="1407886"/>
                </a:lnTo>
                <a:lnTo>
                  <a:pt x="0" y="441325"/>
                </a:lnTo>
                <a:lnTo>
                  <a:pt x="666588" y="441325"/>
                </a:lnTo>
                <a:close/>
              </a:path>
            </a:pathLst>
          </a:custGeom>
          <a:solidFill>
            <a:srgbClr val="B39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303898-9D7F-1643-946A-ACAC8EFFC1E2}"/>
              </a:ext>
            </a:extLst>
          </p:cNvPr>
          <p:cNvCxnSpPr/>
          <p:nvPr/>
        </p:nvCxnSpPr>
        <p:spPr>
          <a:xfrm>
            <a:off x="9905250" y="1770013"/>
            <a:ext cx="1385454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228">
            <a:extLst>
              <a:ext uri="{FF2B5EF4-FFF2-40B4-BE49-F238E27FC236}">
                <a16:creationId xmlns:a16="http://schemas.microsoft.com/office/drawing/2014/main" id="{91BA600E-4983-8443-93D9-B1360EEE208A}"/>
              </a:ext>
            </a:extLst>
          </p:cNvPr>
          <p:cNvSpPr>
            <a:spLocks/>
          </p:cNvSpPr>
          <p:nvPr/>
        </p:nvSpPr>
        <p:spPr bwMode="auto">
          <a:xfrm>
            <a:off x="6538462" y="614760"/>
            <a:ext cx="462736" cy="647325"/>
          </a:xfrm>
          <a:custGeom>
            <a:avLst/>
            <a:gdLst>
              <a:gd name="T0" fmla="*/ 2374 w 2777"/>
              <a:gd name="T1" fmla="*/ 25 h 3880"/>
              <a:gd name="T2" fmla="*/ 2436 w 2777"/>
              <a:gd name="T3" fmla="*/ 128 h 3880"/>
              <a:gd name="T4" fmla="*/ 2525 w 2777"/>
              <a:gd name="T5" fmla="*/ 305 h 3880"/>
              <a:gd name="T6" fmla="*/ 2623 w 2777"/>
              <a:gd name="T7" fmla="*/ 547 h 3880"/>
              <a:gd name="T8" fmla="*/ 2710 w 2777"/>
              <a:gd name="T9" fmla="*/ 846 h 3880"/>
              <a:gd name="T10" fmla="*/ 2766 w 2777"/>
              <a:gd name="T11" fmla="*/ 1193 h 3880"/>
              <a:gd name="T12" fmla="*/ 2772 w 2777"/>
              <a:gd name="T13" fmla="*/ 1581 h 3880"/>
              <a:gd name="T14" fmla="*/ 2736 w 2777"/>
              <a:gd name="T15" fmla="*/ 1856 h 3880"/>
              <a:gd name="T16" fmla="*/ 2690 w 2777"/>
              <a:gd name="T17" fmla="*/ 2026 h 3880"/>
              <a:gd name="T18" fmla="*/ 2610 w 2777"/>
              <a:gd name="T19" fmla="*/ 2224 h 3880"/>
              <a:gd name="T20" fmla="*/ 2497 w 2777"/>
              <a:gd name="T21" fmla="*/ 2437 h 3880"/>
              <a:gd name="T22" fmla="*/ 2344 w 2777"/>
              <a:gd name="T23" fmla="*/ 2652 h 3880"/>
              <a:gd name="T24" fmla="*/ 2150 w 2777"/>
              <a:gd name="T25" fmla="*/ 2854 h 3880"/>
              <a:gd name="T26" fmla="*/ 1910 w 2777"/>
              <a:gd name="T27" fmla="*/ 3032 h 3880"/>
              <a:gd name="T28" fmla="*/ 1622 w 2777"/>
              <a:gd name="T29" fmla="*/ 3172 h 3880"/>
              <a:gd name="T30" fmla="*/ 1280 w 2777"/>
              <a:gd name="T31" fmla="*/ 3259 h 3880"/>
              <a:gd name="T32" fmla="*/ 883 w 2777"/>
              <a:gd name="T33" fmla="*/ 3282 h 3880"/>
              <a:gd name="T34" fmla="*/ 585 w 2777"/>
              <a:gd name="T35" fmla="*/ 3407 h 3880"/>
              <a:gd name="T36" fmla="*/ 486 w 2777"/>
              <a:gd name="T37" fmla="*/ 3712 h 3880"/>
              <a:gd name="T38" fmla="*/ 409 w 2777"/>
              <a:gd name="T39" fmla="*/ 3812 h 3880"/>
              <a:gd name="T40" fmla="*/ 310 w 2777"/>
              <a:gd name="T41" fmla="*/ 3848 h 3880"/>
              <a:gd name="T42" fmla="*/ 238 w 2777"/>
              <a:gd name="T43" fmla="*/ 3875 h 3880"/>
              <a:gd name="T44" fmla="*/ 260 w 2777"/>
              <a:gd name="T45" fmla="*/ 3712 h 3880"/>
              <a:gd name="T46" fmla="*/ 355 w 2777"/>
              <a:gd name="T47" fmla="*/ 3388 h 3880"/>
              <a:gd name="T48" fmla="*/ 486 w 2777"/>
              <a:gd name="T49" fmla="*/ 3108 h 3880"/>
              <a:gd name="T50" fmla="*/ 653 w 2777"/>
              <a:gd name="T51" fmla="*/ 2899 h 3880"/>
              <a:gd name="T52" fmla="*/ 995 w 2777"/>
              <a:gd name="T53" fmla="*/ 2625 h 3880"/>
              <a:gd name="T54" fmla="*/ 1320 w 2777"/>
              <a:gd name="T55" fmla="*/ 2282 h 3880"/>
              <a:gd name="T56" fmla="*/ 1578 w 2777"/>
              <a:gd name="T57" fmla="*/ 1932 h 3880"/>
              <a:gd name="T58" fmla="*/ 1772 w 2777"/>
              <a:gd name="T59" fmla="*/ 1595 h 3880"/>
              <a:gd name="T60" fmla="*/ 1912 w 2777"/>
              <a:gd name="T61" fmla="*/ 1295 h 3880"/>
              <a:gd name="T62" fmla="*/ 2002 w 2777"/>
              <a:gd name="T63" fmla="*/ 1053 h 3880"/>
              <a:gd name="T64" fmla="*/ 2051 w 2777"/>
              <a:gd name="T65" fmla="*/ 891 h 3880"/>
              <a:gd name="T66" fmla="*/ 2066 w 2777"/>
              <a:gd name="T67" fmla="*/ 833 h 3880"/>
              <a:gd name="T68" fmla="*/ 2050 w 2777"/>
              <a:gd name="T69" fmla="*/ 889 h 3880"/>
              <a:gd name="T70" fmla="*/ 1994 w 2777"/>
              <a:gd name="T71" fmla="*/ 1045 h 3880"/>
              <a:gd name="T72" fmla="*/ 1886 w 2777"/>
              <a:gd name="T73" fmla="*/ 1283 h 3880"/>
              <a:gd name="T74" fmla="*/ 1716 w 2777"/>
              <a:gd name="T75" fmla="*/ 1584 h 3880"/>
              <a:gd name="T76" fmla="*/ 1472 w 2777"/>
              <a:gd name="T77" fmla="*/ 1931 h 3880"/>
              <a:gd name="T78" fmla="*/ 1142 w 2777"/>
              <a:gd name="T79" fmla="*/ 2302 h 3880"/>
              <a:gd name="T80" fmla="*/ 715 w 2777"/>
              <a:gd name="T81" fmla="*/ 2682 h 3880"/>
              <a:gd name="T82" fmla="*/ 488 w 2777"/>
              <a:gd name="T83" fmla="*/ 2865 h 3880"/>
              <a:gd name="T84" fmla="*/ 374 w 2777"/>
              <a:gd name="T85" fmla="*/ 2994 h 3880"/>
              <a:gd name="T86" fmla="*/ 294 w 2777"/>
              <a:gd name="T87" fmla="*/ 3105 h 3880"/>
              <a:gd name="T88" fmla="*/ 256 w 2777"/>
              <a:gd name="T89" fmla="*/ 3164 h 3880"/>
              <a:gd name="T90" fmla="*/ 241 w 2777"/>
              <a:gd name="T91" fmla="*/ 3150 h 3880"/>
              <a:gd name="T92" fmla="*/ 199 w 2777"/>
              <a:gd name="T93" fmla="*/ 3081 h 3880"/>
              <a:gd name="T94" fmla="*/ 144 w 2777"/>
              <a:gd name="T95" fmla="*/ 2963 h 3880"/>
              <a:gd name="T96" fmla="*/ 84 w 2777"/>
              <a:gd name="T97" fmla="*/ 2804 h 3880"/>
              <a:gd name="T98" fmla="*/ 34 w 2777"/>
              <a:gd name="T99" fmla="*/ 2610 h 3880"/>
              <a:gd name="T100" fmla="*/ 5 w 2777"/>
              <a:gd name="T101" fmla="*/ 2389 h 3880"/>
              <a:gd name="T102" fmla="*/ 6 w 2777"/>
              <a:gd name="T103" fmla="*/ 2146 h 3880"/>
              <a:gd name="T104" fmla="*/ 49 w 2777"/>
              <a:gd name="T105" fmla="*/ 1888 h 3880"/>
              <a:gd name="T106" fmla="*/ 146 w 2777"/>
              <a:gd name="T107" fmla="*/ 1620 h 3880"/>
              <a:gd name="T108" fmla="*/ 308 w 2777"/>
              <a:gd name="T109" fmla="*/ 1351 h 3880"/>
              <a:gd name="T110" fmla="*/ 548 w 2777"/>
              <a:gd name="T111" fmla="*/ 1087 h 3880"/>
              <a:gd name="T112" fmla="*/ 876 w 2777"/>
              <a:gd name="T113" fmla="*/ 833 h 3880"/>
              <a:gd name="T114" fmla="*/ 1302 w 2777"/>
              <a:gd name="T115" fmla="*/ 597 h 3880"/>
              <a:gd name="T116" fmla="*/ 1746 w 2777"/>
              <a:gd name="T117" fmla="*/ 415 h 3880"/>
              <a:gd name="T118" fmla="*/ 1944 w 2777"/>
              <a:gd name="T119" fmla="*/ 314 h 3880"/>
              <a:gd name="T120" fmla="*/ 2118 w 2777"/>
              <a:gd name="T121" fmla="*/ 200 h 3880"/>
              <a:gd name="T122" fmla="*/ 2252 w 2777"/>
              <a:gd name="T123" fmla="*/ 93 h 3880"/>
              <a:gd name="T124" fmla="*/ 2337 w 2777"/>
              <a:gd name="T125" fmla="*/ 20 h 3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77" h="3880">
                <a:moveTo>
                  <a:pt x="2357" y="0"/>
                </a:moveTo>
                <a:lnTo>
                  <a:pt x="2360" y="4"/>
                </a:lnTo>
                <a:lnTo>
                  <a:pt x="2364" y="12"/>
                </a:lnTo>
                <a:lnTo>
                  <a:pt x="2374" y="25"/>
                </a:lnTo>
                <a:lnTo>
                  <a:pt x="2386" y="43"/>
                </a:lnTo>
                <a:lnTo>
                  <a:pt x="2400" y="67"/>
                </a:lnTo>
                <a:lnTo>
                  <a:pt x="2417" y="96"/>
                </a:lnTo>
                <a:lnTo>
                  <a:pt x="2436" y="128"/>
                </a:lnTo>
                <a:lnTo>
                  <a:pt x="2456" y="166"/>
                </a:lnTo>
                <a:lnTo>
                  <a:pt x="2478" y="208"/>
                </a:lnTo>
                <a:lnTo>
                  <a:pt x="2501" y="255"/>
                </a:lnTo>
                <a:lnTo>
                  <a:pt x="2525" y="305"/>
                </a:lnTo>
                <a:lnTo>
                  <a:pt x="2550" y="360"/>
                </a:lnTo>
                <a:lnTo>
                  <a:pt x="2574" y="418"/>
                </a:lnTo>
                <a:lnTo>
                  <a:pt x="2599" y="482"/>
                </a:lnTo>
                <a:lnTo>
                  <a:pt x="2623" y="547"/>
                </a:lnTo>
                <a:lnTo>
                  <a:pt x="2647" y="617"/>
                </a:lnTo>
                <a:lnTo>
                  <a:pt x="2670" y="689"/>
                </a:lnTo>
                <a:lnTo>
                  <a:pt x="2691" y="766"/>
                </a:lnTo>
                <a:lnTo>
                  <a:pt x="2710" y="846"/>
                </a:lnTo>
                <a:lnTo>
                  <a:pt x="2728" y="928"/>
                </a:lnTo>
                <a:lnTo>
                  <a:pt x="2743" y="1014"/>
                </a:lnTo>
                <a:lnTo>
                  <a:pt x="2757" y="1103"/>
                </a:lnTo>
                <a:lnTo>
                  <a:pt x="2766" y="1193"/>
                </a:lnTo>
                <a:lnTo>
                  <a:pt x="2773" y="1287"/>
                </a:lnTo>
                <a:lnTo>
                  <a:pt x="2777" y="1382"/>
                </a:lnTo>
                <a:lnTo>
                  <a:pt x="2777" y="1480"/>
                </a:lnTo>
                <a:lnTo>
                  <a:pt x="2772" y="1581"/>
                </a:lnTo>
                <a:lnTo>
                  <a:pt x="2764" y="1683"/>
                </a:lnTo>
                <a:lnTo>
                  <a:pt x="2749" y="1787"/>
                </a:lnTo>
                <a:lnTo>
                  <a:pt x="2745" y="1821"/>
                </a:lnTo>
                <a:lnTo>
                  <a:pt x="2736" y="1856"/>
                </a:lnTo>
                <a:lnTo>
                  <a:pt x="2728" y="1896"/>
                </a:lnTo>
                <a:lnTo>
                  <a:pt x="2717" y="1938"/>
                </a:lnTo>
                <a:lnTo>
                  <a:pt x="2704" y="1981"/>
                </a:lnTo>
                <a:lnTo>
                  <a:pt x="2690" y="2026"/>
                </a:lnTo>
                <a:lnTo>
                  <a:pt x="2673" y="2074"/>
                </a:lnTo>
                <a:lnTo>
                  <a:pt x="2654" y="2123"/>
                </a:lnTo>
                <a:lnTo>
                  <a:pt x="2634" y="2173"/>
                </a:lnTo>
                <a:lnTo>
                  <a:pt x="2610" y="2224"/>
                </a:lnTo>
                <a:lnTo>
                  <a:pt x="2585" y="2277"/>
                </a:lnTo>
                <a:lnTo>
                  <a:pt x="2559" y="2330"/>
                </a:lnTo>
                <a:lnTo>
                  <a:pt x="2529" y="2383"/>
                </a:lnTo>
                <a:lnTo>
                  <a:pt x="2497" y="2437"/>
                </a:lnTo>
                <a:lnTo>
                  <a:pt x="2462" y="2491"/>
                </a:lnTo>
                <a:lnTo>
                  <a:pt x="2425" y="2545"/>
                </a:lnTo>
                <a:lnTo>
                  <a:pt x="2386" y="2598"/>
                </a:lnTo>
                <a:lnTo>
                  <a:pt x="2344" y="2652"/>
                </a:lnTo>
                <a:lnTo>
                  <a:pt x="2300" y="2703"/>
                </a:lnTo>
                <a:lnTo>
                  <a:pt x="2252" y="2755"/>
                </a:lnTo>
                <a:lnTo>
                  <a:pt x="2202" y="2805"/>
                </a:lnTo>
                <a:lnTo>
                  <a:pt x="2150" y="2854"/>
                </a:lnTo>
                <a:lnTo>
                  <a:pt x="2095" y="2902"/>
                </a:lnTo>
                <a:lnTo>
                  <a:pt x="2037" y="2947"/>
                </a:lnTo>
                <a:lnTo>
                  <a:pt x="1975" y="2990"/>
                </a:lnTo>
                <a:lnTo>
                  <a:pt x="1910" y="3032"/>
                </a:lnTo>
                <a:lnTo>
                  <a:pt x="1842" y="3071"/>
                </a:lnTo>
                <a:lnTo>
                  <a:pt x="1772" y="3107"/>
                </a:lnTo>
                <a:lnTo>
                  <a:pt x="1698" y="3141"/>
                </a:lnTo>
                <a:lnTo>
                  <a:pt x="1622" y="3172"/>
                </a:lnTo>
                <a:lnTo>
                  <a:pt x="1541" y="3199"/>
                </a:lnTo>
                <a:lnTo>
                  <a:pt x="1457" y="3222"/>
                </a:lnTo>
                <a:lnTo>
                  <a:pt x="1370" y="3242"/>
                </a:lnTo>
                <a:lnTo>
                  <a:pt x="1280" y="3259"/>
                </a:lnTo>
                <a:lnTo>
                  <a:pt x="1186" y="3272"/>
                </a:lnTo>
                <a:lnTo>
                  <a:pt x="1088" y="3279"/>
                </a:lnTo>
                <a:lnTo>
                  <a:pt x="988" y="3283"/>
                </a:lnTo>
                <a:lnTo>
                  <a:pt x="883" y="3282"/>
                </a:lnTo>
                <a:lnTo>
                  <a:pt x="773" y="3276"/>
                </a:lnTo>
                <a:lnTo>
                  <a:pt x="661" y="3265"/>
                </a:lnTo>
                <a:lnTo>
                  <a:pt x="621" y="3335"/>
                </a:lnTo>
                <a:lnTo>
                  <a:pt x="585" y="3407"/>
                </a:lnTo>
                <a:lnTo>
                  <a:pt x="553" y="3481"/>
                </a:lnTo>
                <a:lnTo>
                  <a:pt x="527" y="3556"/>
                </a:lnTo>
                <a:lnTo>
                  <a:pt x="504" y="3634"/>
                </a:lnTo>
                <a:lnTo>
                  <a:pt x="486" y="3712"/>
                </a:lnTo>
                <a:lnTo>
                  <a:pt x="472" y="3792"/>
                </a:lnTo>
                <a:lnTo>
                  <a:pt x="453" y="3798"/>
                </a:lnTo>
                <a:lnTo>
                  <a:pt x="432" y="3804"/>
                </a:lnTo>
                <a:lnTo>
                  <a:pt x="409" y="3812"/>
                </a:lnTo>
                <a:lnTo>
                  <a:pt x="384" y="3820"/>
                </a:lnTo>
                <a:lnTo>
                  <a:pt x="359" y="3829"/>
                </a:lnTo>
                <a:lnTo>
                  <a:pt x="335" y="3838"/>
                </a:lnTo>
                <a:lnTo>
                  <a:pt x="310" y="3848"/>
                </a:lnTo>
                <a:lnTo>
                  <a:pt x="288" y="3856"/>
                </a:lnTo>
                <a:lnTo>
                  <a:pt x="268" y="3863"/>
                </a:lnTo>
                <a:lnTo>
                  <a:pt x="251" y="3870"/>
                </a:lnTo>
                <a:lnTo>
                  <a:pt x="238" y="3875"/>
                </a:lnTo>
                <a:lnTo>
                  <a:pt x="230" y="3879"/>
                </a:lnTo>
                <a:lnTo>
                  <a:pt x="227" y="3880"/>
                </a:lnTo>
                <a:lnTo>
                  <a:pt x="243" y="3795"/>
                </a:lnTo>
                <a:lnTo>
                  <a:pt x="260" y="3712"/>
                </a:lnTo>
                <a:lnTo>
                  <a:pt x="280" y="3628"/>
                </a:lnTo>
                <a:lnTo>
                  <a:pt x="303" y="3546"/>
                </a:lnTo>
                <a:lnTo>
                  <a:pt x="328" y="3466"/>
                </a:lnTo>
                <a:lnTo>
                  <a:pt x="355" y="3388"/>
                </a:lnTo>
                <a:lnTo>
                  <a:pt x="384" y="3313"/>
                </a:lnTo>
                <a:lnTo>
                  <a:pt x="416" y="3241"/>
                </a:lnTo>
                <a:lnTo>
                  <a:pt x="450" y="3173"/>
                </a:lnTo>
                <a:lnTo>
                  <a:pt x="486" y="3108"/>
                </a:lnTo>
                <a:lnTo>
                  <a:pt x="524" y="3049"/>
                </a:lnTo>
                <a:lnTo>
                  <a:pt x="566" y="2994"/>
                </a:lnTo>
                <a:lnTo>
                  <a:pt x="609" y="2944"/>
                </a:lnTo>
                <a:lnTo>
                  <a:pt x="653" y="2899"/>
                </a:lnTo>
                <a:lnTo>
                  <a:pt x="701" y="2862"/>
                </a:lnTo>
                <a:lnTo>
                  <a:pt x="803" y="2785"/>
                </a:lnTo>
                <a:lnTo>
                  <a:pt x="902" y="2706"/>
                </a:lnTo>
                <a:lnTo>
                  <a:pt x="995" y="2625"/>
                </a:lnTo>
                <a:lnTo>
                  <a:pt x="1083" y="2541"/>
                </a:lnTo>
                <a:lnTo>
                  <a:pt x="1167" y="2456"/>
                </a:lnTo>
                <a:lnTo>
                  <a:pt x="1246" y="2369"/>
                </a:lnTo>
                <a:lnTo>
                  <a:pt x="1320" y="2282"/>
                </a:lnTo>
                <a:lnTo>
                  <a:pt x="1391" y="2195"/>
                </a:lnTo>
                <a:lnTo>
                  <a:pt x="1457" y="2106"/>
                </a:lnTo>
                <a:lnTo>
                  <a:pt x="1519" y="2019"/>
                </a:lnTo>
                <a:lnTo>
                  <a:pt x="1578" y="1932"/>
                </a:lnTo>
                <a:lnTo>
                  <a:pt x="1631" y="1846"/>
                </a:lnTo>
                <a:lnTo>
                  <a:pt x="1683" y="1761"/>
                </a:lnTo>
                <a:lnTo>
                  <a:pt x="1729" y="1677"/>
                </a:lnTo>
                <a:lnTo>
                  <a:pt x="1772" y="1595"/>
                </a:lnTo>
                <a:lnTo>
                  <a:pt x="1811" y="1516"/>
                </a:lnTo>
                <a:lnTo>
                  <a:pt x="1848" y="1440"/>
                </a:lnTo>
                <a:lnTo>
                  <a:pt x="1882" y="1366"/>
                </a:lnTo>
                <a:lnTo>
                  <a:pt x="1912" y="1295"/>
                </a:lnTo>
                <a:lnTo>
                  <a:pt x="1938" y="1228"/>
                </a:lnTo>
                <a:lnTo>
                  <a:pt x="1963" y="1165"/>
                </a:lnTo>
                <a:lnTo>
                  <a:pt x="1983" y="1106"/>
                </a:lnTo>
                <a:lnTo>
                  <a:pt x="2002" y="1053"/>
                </a:lnTo>
                <a:lnTo>
                  <a:pt x="2018" y="1004"/>
                </a:lnTo>
                <a:lnTo>
                  <a:pt x="2032" y="961"/>
                </a:lnTo>
                <a:lnTo>
                  <a:pt x="2043" y="922"/>
                </a:lnTo>
                <a:lnTo>
                  <a:pt x="2051" y="891"/>
                </a:lnTo>
                <a:lnTo>
                  <a:pt x="2058" y="866"/>
                </a:lnTo>
                <a:lnTo>
                  <a:pt x="2063" y="847"/>
                </a:lnTo>
                <a:lnTo>
                  <a:pt x="2065" y="836"/>
                </a:lnTo>
                <a:lnTo>
                  <a:pt x="2066" y="833"/>
                </a:lnTo>
                <a:lnTo>
                  <a:pt x="2065" y="836"/>
                </a:lnTo>
                <a:lnTo>
                  <a:pt x="2063" y="847"/>
                </a:lnTo>
                <a:lnTo>
                  <a:pt x="2057" y="865"/>
                </a:lnTo>
                <a:lnTo>
                  <a:pt x="2050" y="889"/>
                </a:lnTo>
                <a:lnTo>
                  <a:pt x="2040" y="919"/>
                </a:lnTo>
                <a:lnTo>
                  <a:pt x="2028" y="956"/>
                </a:lnTo>
                <a:lnTo>
                  <a:pt x="2013" y="998"/>
                </a:lnTo>
                <a:lnTo>
                  <a:pt x="1994" y="1045"/>
                </a:lnTo>
                <a:lnTo>
                  <a:pt x="1972" y="1098"/>
                </a:lnTo>
                <a:lnTo>
                  <a:pt x="1947" y="1155"/>
                </a:lnTo>
                <a:lnTo>
                  <a:pt x="1919" y="1217"/>
                </a:lnTo>
                <a:lnTo>
                  <a:pt x="1886" y="1283"/>
                </a:lnTo>
                <a:lnTo>
                  <a:pt x="1851" y="1354"/>
                </a:lnTo>
                <a:lnTo>
                  <a:pt x="1810" y="1426"/>
                </a:lnTo>
                <a:lnTo>
                  <a:pt x="1766" y="1504"/>
                </a:lnTo>
                <a:lnTo>
                  <a:pt x="1716" y="1584"/>
                </a:lnTo>
                <a:lnTo>
                  <a:pt x="1662" y="1668"/>
                </a:lnTo>
                <a:lnTo>
                  <a:pt x="1604" y="1753"/>
                </a:lnTo>
                <a:lnTo>
                  <a:pt x="1541" y="1841"/>
                </a:lnTo>
                <a:lnTo>
                  <a:pt x="1472" y="1931"/>
                </a:lnTo>
                <a:lnTo>
                  <a:pt x="1398" y="2021"/>
                </a:lnTo>
                <a:lnTo>
                  <a:pt x="1318" y="2114"/>
                </a:lnTo>
                <a:lnTo>
                  <a:pt x="1233" y="2208"/>
                </a:lnTo>
                <a:lnTo>
                  <a:pt x="1142" y="2302"/>
                </a:lnTo>
                <a:lnTo>
                  <a:pt x="1045" y="2396"/>
                </a:lnTo>
                <a:lnTo>
                  <a:pt x="941" y="2492"/>
                </a:lnTo>
                <a:lnTo>
                  <a:pt x="831" y="2586"/>
                </a:lnTo>
                <a:lnTo>
                  <a:pt x="715" y="2682"/>
                </a:lnTo>
                <a:lnTo>
                  <a:pt x="591" y="2775"/>
                </a:lnTo>
                <a:lnTo>
                  <a:pt x="555" y="2803"/>
                </a:lnTo>
                <a:lnTo>
                  <a:pt x="522" y="2832"/>
                </a:lnTo>
                <a:lnTo>
                  <a:pt x="488" y="2865"/>
                </a:lnTo>
                <a:lnTo>
                  <a:pt x="457" y="2897"/>
                </a:lnTo>
                <a:lnTo>
                  <a:pt x="428" y="2929"/>
                </a:lnTo>
                <a:lnTo>
                  <a:pt x="400" y="2961"/>
                </a:lnTo>
                <a:lnTo>
                  <a:pt x="374" y="2994"/>
                </a:lnTo>
                <a:lnTo>
                  <a:pt x="350" y="3025"/>
                </a:lnTo>
                <a:lnTo>
                  <a:pt x="329" y="3053"/>
                </a:lnTo>
                <a:lnTo>
                  <a:pt x="311" y="3081"/>
                </a:lnTo>
                <a:lnTo>
                  <a:pt x="294" y="3105"/>
                </a:lnTo>
                <a:lnTo>
                  <a:pt x="280" y="3126"/>
                </a:lnTo>
                <a:lnTo>
                  <a:pt x="269" y="3143"/>
                </a:lnTo>
                <a:lnTo>
                  <a:pt x="262" y="3156"/>
                </a:lnTo>
                <a:lnTo>
                  <a:pt x="256" y="3164"/>
                </a:lnTo>
                <a:lnTo>
                  <a:pt x="255" y="3167"/>
                </a:lnTo>
                <a:lnTo>
                  <a:pt x="252" y="3166"/>
                </a:lnTo>
                <a:lnTo>
                  <a:pt x="247" y="3160"/>
                </a:lnTo>
                <a:lnTo>
                  <a:pt x="241" y="3150"/>
                </a:lnTo>
                <a:lnTo>
                  <a:pt x="232" y="3137"/>
                </a:lnTo>
                <a:lnTo>
                  <a:pt x="223" y="3121"/>
                </a:lnTo>
                <a:lnTo>
                  <a:pt x="211" y="3102"/>
                </a:lnTo>
                <a:lnTo>
                  <a:pt x="199" y="3081"/>
                </a:lnTo>
                <a:lnTo>
                  <a:pt x="186" y="3055"/>
                </a:lnTo>
                <a:lnTo>
                  <a:pt x="173" y="3027"/>
                </a:lnTo>
                <a:lnTo>
                  <a:pt x="158" y="2996"/>
                </a:lnTo>
                <a:lnTo>
                  <a:pt x="144" y="2963"/>
                </a:lnTo>
                <a:lnTo>
                  <a:pt x="129" y="2927"/>
                </a:lnTo>
                <a:lnTo>
                  <a:pt x="114" y="2889"/>
                </a:lnTo>
                <a:lnTo>
                  <a:pt x="99" y="2847"/>
                </a:lnTo>
                <a:lnTo>
                  <a:pt x="84" y="2804"/>
                </a:lnTo>
                <a:lnTo>
                  <a:pt x="71" y="2758"/>
                </a:lnTo>
                <a:lnTo>
                  <a:pt x="58" y="2712"/>
                </a:lnTo>
                <a:lnTo>
                  <a:pt x="46" y="2662"/>
                </a:lnTo>
                <a:lnTo>
                  <a:pt x="34" y="2610"/>
                </a:lnTo>
                <a:lnTo>
                  <a:pt x="25" y="2558"/>
                </a:lnTo>
                <a:lnTo>
                  <a:pt x="16" y="2503"/>
                </a:lnTo>
                <a:lnTo>
                  <a:pt x="9" y="2447"/>
                </a:lnTo>
                <a:lnTo>
                  <a:pt x="5" y="2389"/>
                </a:lnTo>
                <a:lnTo>
                  <a:pt x="1" y="2330"/>
                </a:lnTo>
                <a:lnTo>
                  <a:pt x="0" y="2270"/>
                </a:lnTo>
                <a:lnTo>
                  <a:pt x="1" y="2208"/>
                </a:lnTo>
                <a:lnTo>
                  <a:pt x="6" y="2146"/>
                </a:lnTo>
                <a:lnTo>
                  <a:pt x="12" y="2082"/>
                </a:lnTo>
                <a:lnTo>
                  <a:pt x="21" y="2018"/>
                </a:lnTo>
                <a:lnTo>
                  <a:pt x="33" y="1953"/>
                </a:lnTo>
                <a:lnTo>
                  <a:pt x="49" y="1888"/>
                </a:lnTo>
                <a:lnTo>
                  <a:pt x="68" y="1821"/>
                </a:lnTo>
                <a:lnTo>
                  <a:pt x="90" y="1755"/>
                </a:lnTo>
                <a:lnTo>
                  <a:pt x="117" y="1688"/>
                </a:lnTo>
                <a:lnTo>
                  <a:pt x="146" y="1620"/>
                </a:lnTo>
                <a:lnTo>
                  <a:pt x="180" y="1553"/>
                </a:lnTo>
                <a:lnTo>
                  <a:pt x="218" y="1486"/>
                </a:lnTo>
                <a:lnTo>
                  <a:pt x="261" y="1418"/>
                </a:lnTo>
                <a:lnTo>
                  <a:pt x="308" y="1351"/>
                </a:lnTo>
                <a:lnTo>
                  <a:pt x="361" y="1284"/>
                </a:lnTo>
                <a:lnTo>
                  <a:pt x="418" y="1219"/>
                </a:lnTo>
                <a:lnTo>
                  <a:pt x="480" y="1152"/>
                </a:lnTo>
                <a:lnTo>
                  <a:pt x="548" y="1087"/>
                </a:lnTo>
                <a:lnTo>
                  <a:pt x="621" y="1021"/>
                </a:lnTo>
                <a:lnTo>
                  <a:pt x="701" y="958"/>
                </a:lnTo>
                <a:lnTo>
                  <a:pt x="785" y="895"/>
                </a:lnTo>
                <a:lnTo>
                  <a:pt x="876" y="833"/>
                </a:lnTo>
                <a:lnTo>
                  <a:pt x="972" y="772"/>
                </a:lnTo>
                <a:lnTo>
                  <a:pt x="1076" y="712"/>
                </a:lnTo>
                <a:lnTo>
                  <a:pt x="1186" y="654"/>
                </a:lnTo>
                <a:lnTo>
                  <a:pt x="1302" y="597"/>
                </a:lnTo>
                <a:lnTo>
                  <a:pt x="1426" y="541"/>
                </a:lnTo>
                <a:lnTo>
                  <a:pt x="1556" y="488"/>
                </a:lnTo>
                <a:lnTo>
                  <a:pt x="1695" y="435"/>
                </a:lnTo>
                <a:lnTo>
                  <a:pt x="1746" y="415"/>
                </a:lnTo>
                <a:lnTo>
                  <a:pt x="1797" y="393"/>
                </a:lnTo>
                <a:lnTo>
                  <a:pt x="1847" y="368"/>
                </a:lnTo>
                <a:lnTo>
                  <a:pt x="1896" y="342"/>
                </a:lnTo>
                <a:lnTo>
                  <a:pt x="1944" y="314"/>
                </a:lnTo>
                <a:lnTo>
                  <a:pt x="1990" y="286"/>
                </a:lnTo>
                <a:lnTo>
                  <a:pt x="2034" y="257"/>
                </a:lnTo>
                <a:lnTo>
                  <a:pt x="2077" y="228"/>
                </a:lnTo>
                <a:lnTo>
                  <a:pt x="2118" y="200"/>
                </a:lnTo>
                <a:lnTo>
                  <a:pt x="2155" y="171"/>
                </a:lnTo>
                <a:lnTo>
                  <a:pt x="2190" y="143"/>
                </a:lnTo>
                <a:lnTo>
                  <a:pt x="2224" y="117"/>
                </a:lnTo>
                <a:lnTo>
                  <a:pt x="2252" y="93"/>
                </a:lnTo>
                <a:lnTo>
                  <a:pt x="2280" y="71"/>
                </a:lnTo>
                <a:lnTo>
                  <a:pt x="2302" y="52"/>
                </a:lnTo>
                <a:lnTo>
                  <a:pt x="2321" y="34"/>
                </a:lnTo>
                <a:lnTo>
                  <a:pt x="2337" y="20"/>
                </a:lnTo>
                <a:lnTo>
                  <a:pt x="2348" y="10"/>
                </a:lnTo>
                <a:lnTo>
                  <a:pt x="2355" y="3"/>
                </a:lnTo>
                <a:lnTo>
                  <a:pt x="235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B3188-DABE-4A37-8317-082C9E29DD54}"/>
              </a:ext>
            </a:extLst>
          </p:cNvPr>
          <p:cNvSpPr txBox="1"/>
          <p:nvPr/>
        </p:nvSpPr>
        <p:spPr>
          <a:xfrm>
            <a:off x="7808377" y="2105559"/>
            <a:ext cx="38187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Heebo Black" pitchFamily="2" charset="-79"/>
              </a:rPr>
              <a:t>Presented by</a:t>
            </a:r>
          </a:p>
          <a:p>
            <a:pPr algn="r"/>
            <a:endParaRPr lang="en-US" sz="1400" b="1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  <a:cs typeface="Heebo Black" pitchFamily="2" charset="-79"/>
            </a:endParaRPr>
          </a:p>
          <a:p>
            <a:pPr algn="r"/>
            <a:r>
              <a:rPr lang="en-US" sz="4000" b="1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Heebo Black" pitchFamily="2" charset="-79"/>
              </a:rPr>
              <a:t>Danielle Morales</a:t>
            </a:r>
          </a:p>
          <a:p>
            <a:pPr algn="r"/>
            <a:endParaRPr lang="en-US" sz="1400" b="1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  <a:cs typeface="Heebo Blac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2046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A94C7D7-7E03-410A-95D3-6F38F0E9D698}"/>
              </a:ext>
            </a:extLst>
          </p:cNvPr>
          <p:cNvSpPr/>
          <p:nvPr/>
        </p:nvSpPr>
        <p:spPr>
          <a:xfrm>
            <a:off x="250637" y="872053"/>
            <a:ext cx="822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01B2C"/>
                </a:solidFill>
                <a:latin typeface="Century Gothic" panose="020B0502020202020204" pitchFamily="34" charset="0"/>
                <a:cs typeface="Heebo" pitchFamily="2" charset="-79"/>
              </a:rPr>
              <a:t>How can I get a copy of my absolute discharge?</a:t>
            </a:r>
          </a:p>
        </p:txBody>
      </p:sp>
      <p:sp>
        <p:nvSpPr>
          <p:cNvPr id="77" name="Graphic 52">
            <a:extLst>
              <a:ext uri="{FF2B5EF4-FFF2-40B4-BE49-F238E27FC236}">
                <a16:creationId xmlns:a16="http://schemas.microsoft.com/office/drawing/2014/main" id="{FDD59C6B-355B-4B7A-BAFB-885E3DA9759F}"/>
              </a:ext>
            </a:extLst>
          </p:cNvPr>
          <p:cNvSpPr/>
          <p:nvPr/>
        </p:nvSpPr>
        <p:spPr>
          <a:xfrm>
            <a:off x="8896048" y="2297650"/>
            <a:ext cx="513478" cy="513476"/>
          </a:xfrm>
          <a:custGeom>
            <a:avLst/>
            <a:gdLst>
              <a:gd name="connsiteX0" fmla="*/ 200523 w 513478"/>
              <a:gd name="connsiteY0" fmla="*/ 360936 h 513476"/>
              <a:gd name="connsiteX1" fmla="*/ 268699 w 513478"/>
              <a:gd name="connsiteY1" fmla="*/ 360936 h 513476"/>
              <a:gd name="connsiteX2" fmla="*/ 268699 w 513478"/>
              <a:gd name="connsiteY2" fmla="*/ 401040 h 513476"/>
              <a:gd name="connsiteX3" fmla="*/ 200523 w 513478"/>
              <a:gd name="connsiteY3" fmla="*/ 401040 h 513476"/>
              <a:gd name="connsiteX4" fmla="*/ 125326 w 513478"/>
              <a:gd name="connsiteY4" fmla="*/ 355925 h 513476"/>
              <a:gd name="connsiteX5" fmla="*/ 100261 w 513478"/>
              <a:gd name="connsiteY5" fmla="*/ 380990 h 513476"/>
              <a:gd name="connsiteX6" fmla="*/ 125326 w 513478"/>
              <a:gd name="connsiteY6" fmla="*/ 406054 h 513476"/>
              <a:gd name="connsiteX7" fmla="*/ 150390 w 513478"/>
              <a:gd name="connsiteY7" fmla="*/ 380990 h 513476"/>
              <a:gd name="connsiteX8" fmla="*/ 125326 w 513478"/>
              <a:gd name="connsiteY8" fmla="*/ 355925 h 513476"/>
              <a:gd name="connsiteX9" fmla="*/ 403047 w 513478"/>
              <a:gd name="connsiteY9" fmla="*/ 233605 h 513476"/>
              <a:gd name="connsiteX10" fmla="*/ 200523 w 513478"/>
              <a:gd name="connsiteY10" fmla="*/ 233605 h 513476"/>
              <a:gd name="connsiteX11" fmla="*/ 200523 w 513478"/>
              <a:gd name="connsiteY11" fmla="*/ 273709 h 513476"/>
              <a:gd name="connsiteX12" fmla="*/ 403047 w 513478"/>
              <a:gd name="connsiteY12" fmla="*/ 273709 h 513476"/>
              <a:gd name="connsiteX13" fmla="*/ 125326 w 513478"/>
              <a:gd name="connsiteY13" fmla="*/ 228595 h 513476"/>
              <a:gd name="connsiteX14" fmla="*/ 100261 w 513478"/>
              <a:gd name="connsiteY14" fmla="*/ 253659 h 513476"/>
              <a:gd name="connsiteX15" fmla="*/ 125326 w 513478"/>
              <a:gd name="connsiteY15" fmla="*/ 278723 h 513476"/>
              <a:gd name="connsiteX16" fmla="*/ 150390 w 513478"/>
              <a:gd name="connsiteY16" fmla="*/ 253659 h 513476"/>
              <a:gd name="connsiteX17" fmla="*/ 125326 w 513478"/>
              <a:gd name="connsiteY17" fmla="*/ 228595 h 513476"/>
              <a:gd name="connsiteX18" fmla="*/ 403047 w 513478"/>
              <a:gd name="connsiteY18" fmla="*/ 113294 h 513476"/>
              <a:gd name="connsiteX19" fmla="*/ 200523 w 513478"/>
              <a:gd name="connsiteY19" fmla="*/ 113294 h 513476"/>
              <a:gd name="connsiteX20" fmla="*/ 200523 w 513478"/>
              <a:gd name="connsiteY20" fmla="*/ 153398 h 513476"/>
              <a:gd name="connsiteX21" fmla="*/ 403047 w 513478"/>
              <a:gd name="connsiteY21" fmla="*/ 153398 h 513476"/>
              <a:gd name="connsiteX22" fmla="*/ 125326 w 513478"/>
              <a:gd name="connsiteY22" fmla="*/ 108280 h 513476"/>
              <a:gd name="connsiteX23" fmla="*/ 100261 w 513478"/>
              <a:gd name="connsiteY23" fmla="*/ 133344 h 513476"/>
              <a:gd name="connsiteX24" fmla="*/ 125326 w 513478"/>
              <a:gd name="connsiteY24" fmla="*/ 158412 h 513476"/>
              <a:gd name="connsiteX25" fmla="*/ 150390 w 513478"/>
              <a:gd name="connsiteY25" fmla="*/ 133344 h 513476"/>
              <a:gd name="connsiteX26" fmla="*/ 125326 w 513478"/>
              <a:gd name="connsiteY26" fmla="*/ 108280 h 513476"/>
              <a:gd name="connsiteX27" fmla="*/ 40104 w 513478"/>
              <a:gd name="connsiteY27" fmla="*/ 453178 h 513476"/>
              <a:gd name="connsiteX28" fmla="*/ 40104 w 513478"/>
              <a:gd name="connsiteY28" fmla="*/ 60157 h 513476"/>
              <a:gd name="connsiteX29" fmla="*/ 60158 w 513478"/>
              <a:gd name="connsiteY29" fmla="*/ 40104 h 513476"/>
              <a:gd name="connsiteX30" fmla="*/ 453179 w 513478"/>
              <a:gd name="connsiteY30" fmla="*/ 40104 h 513476"/>
              <a:gd name="connsiteX31" fmla="*/ 473229 w 513478"/>
              <a:gd name="connsiteY31" fmla="*/ 60157 h 513476"/>
              <a:gd name="connsiteX32" fmla="*/ 473229 w 513478"/>
              <a:gd name="connsiteY32" fmla="*/ 286746 h 513476"/>
              <a:gd name="connsiteX33" fmla="*/ 513333 w 513478"/>
              <a:gd name="connsiteY33" fmla="*/ 286746 h 513476"/>
              <a:gd name="connsiteX34" fmla="*/ 513333 w 513478"/>
              <a:gd name="connsiteY34" fmla="*/ 60157 h 513476"/>
              <a:gd name="connsiteX35" fmla="*/ 453179 w 513478"/>
              <a:gd name="connsiteY35" fmla="*/ 0 h 513476"/>
              <a:gd name="connsiteX36" fmla="*/ 60158 w 513478"/>
              <a:gd name="connsiteY36" fmla="*/ 0 h 513476"/>
              <a:gd name="connsiteX37" fmla="*/ 0 w 513478"/>
              <a:gd name="connsiteY37" fmla="*/ 60157 h 513476"/>
              <a:gd name="connsiteX38" fmla="*/ 0 w 513478"/>
              <a:gd name="connsiteY38" fmla="*/ 453178 h 513476"/>
              <a:gd name="connsiteX39" fmla="*/ 60158 w 513478"/>
              <a:gd name="connsiteY39" fmla="*/ 513331 h 513476"/>
              <a:gd name="connsiteX40" fmla="*/ 291758 w 513478"/>
              <a:gd name="connsiteY40" fmla="*/ 513331 h 513476"/>
              <a:gd name="connsiteX41" fmla="*/ 291758 w 513478"/>
              <a:gd name="connsiteY41" fmla="*/ 473228 h 513476"/>
              <a:gd name="connsiteX42" fmla="*/ 60158 w 513478"/>
              <a:gd name="connsiteY42" fmla="*/ 473228 h 513476"/>
              <a:gd name="connsiteX43" fmla="*/ 40104 w 513478"/>
              <a:gd name="connsiteY43" fmla="*/ 453178 h 513476"/>
              <a:gd name="connsiteX44" fmla="*/ 485119 w 513478"/>
              <a:gd name="connsiteY44" fmla="*/ 513476 h 513476"/>
              <a:gd name="connsiteX45" fmla="*/ 445184 w 513478"/>
              <a:gd name="connsiteY45" fmla="*/ 473541 h 513476"/>
              <a:gd name="connsiteX46" fmla="*/ 399039 w 513478"/>
              <a:gd name="connsiteY46" fmla="*/ 486261 h 513476"/>
              <a:gd name="connsiteX47" fmla="*/ 308803 w 513478"/>
              <a:gd name="connsiteY47" fmla="*/ 396029 h 513476"/>
              <a:gd name="connsiteX48" fmla="*/ 399039 w 513478"/>
              <a:gd name="connsiteY48" fmla="*/ 305793 h 513476"/>
              <a:gd name="connsiteX49" fmla="*/ 489272 w 513478"/>
              <a:gd name="connsiteY49" fmla="*/ 396029 h 513476"/>
              <a:gd name="connsiteX50" fmla="*/ 474224 w 513478"/>
              <a:gd name="connsiteY50" fmla="*/ 445864 h 513476"/>
              <a:gd name="connsiteX51" fmla="*/ 513478 w 513478"/>
              <a:gd name="connsiteY51" fmla="*/ 485117 h 513476"/>
              <a:gd name="connsiteX52" fmla="*/ 399039 w 513478"/>
              <a:gd name="connsiteY52" fmla="*/ 446158 h 513476"/>
              <a:gd name="connsiteX53" fmla="*/ 449168 w 513478"/>
              <a:gd name="connsiteY53" fmla="*/ 396029 h 513476"/>
              <a:gd name="connsiteX54" fmla="*/ 399039 w 513478"/>
              <a:gd name="connsiteY54" fmla="*/ 345897 h 513476"/>
              <a:gd name="connsiteX55" fmla="*/ 348907 w 513478"/>
              <a:gd name="connsiteY55" fmla="*/ 396029 h 513476"/>
              <a:gd name="connsiteX56" fmla="*/ 399039 w 513478"/>
              <a:gd name="connsiteY56" fmla="*/ 446158 h 5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3478" h="513476">
                <a:moveTo>
                  <a:pt x="200523" y="360936"/>
                </a:moveTo>
                <a:lnTo>
                  <a:pt x="268699" y="360936"/>
                </a:lnTo>
                <a:lnTo>
                  <a:pt x="268699" y="401040"/>
                </a:lnTo>
                <a:lnTo>
                  <a:pt x="200523" y="401040"/>
                </a:lnTo>
                <a:close/>
                <a:moveTo>
                  <a:pt x="125326" y="355925"/>
                </a:moveTo>
                <a:cubicBezTo>
                  <a:pt x="111481" y="355925"/>
                  <a:pt x="100261" y="367145"/>
                  <a:pt x="100261" y="380990"/>
                </a:cubicBezTo>
                <a:cubicBezTo>
                  <a:pt x="100261" y="394830"/>
                  <a:pt x="111481" y="406054"/>
                  <a:pt x="125326" y="406054"/>
                </a:cubicBezTo>
                <a:cubicBezTo>
                  <a:pt x="139170" y="406054"/>
                  <a:pt x="150390" y="394830"/>
                  <a:pt x="150390" y="380990"/>
                </a:cubicBezTo>
                <a:cubicBezTo>
                  <a:pt x="150390" y="367145"/>
                  <a:pt x="139170" y="355925"/>
                  <a:pt x="125326" y="355925"/>
                </a:cubicBezTo>
                <a:close/>
                <a:moveTo>
                  <a:pt x="403047" y="233605"/>
                </a:moveTo>
                <a:lnTo>
                  <a:pt x="200523" y="233605"/>
                </a:lnTo>
                <a:lnTo>
                  <a:pt x="200523" y="273709"/>
                </a:lnTo>
                <a:lnTo>
                  <a:pt x="403047" y="273709"/>
                </a:lnTo>
                <a:close/>
                <a:moveTo>
                  <a:pt x="125326" y="228595"/>
                </a:moveTo>
                <a:cubicBezTo>
                  <a:pt x="111481" y="228595"/>
                  <a:pt x="100261" y="239814"/>
                  <a:pt x="100261" y="253659"/>
                </a:cubicBezTo>
                <a:cubicBezTo>
                  <a:pt x="100261" y="267503"/>
                  <a:pt x="111481" y="278723"/>
                  <a:pt x="125326" y="278723"/>
                </a:cubicBezTo>
                <a:cubicBezTo>
                  <a:pt x="139170" y="278723"/>
                  <a:pt x="150390" y="267503"/>
                  <a:pt x="150390" y="253659"/>
                </a:cubicBezTo>
                <a:cubicBezTo>
                  <a:pt x="150390" y="239814"/>
                  <a:pt x="139170" y="228595"/>
                  <a:pt x="125326" y="228595"/>
                </a:cubicBezTo>
                <a:close/>
                <a:moveTo>
                  <a:pt x="403047" y="113294"/>
                </a:moveTo>
                <a:lnTo>
                  <a:pt x="200523" y="113294"/>
                </a:lnTo>
                <a:lnTo>
                  <a:pt x="200523" y="153398"/>
                </a:lnTo>
                <a:lnTo>
                  <a:pt x="403047" y="153398"/>
                </a:lnTo>
                <a:close/>
                <a:moveTo>
                  <a:pt x="125326" y="108280"/>
                </a:moveTo>
                <a:cubicBezTo>
                  <a:pt x="111481" y="108280"/>
                  <a:pt x="100261" y="119504"/>
                  <a:pt x="100261" y="133344"/>
                </a:cubicBezTo>
                <a:cubicBezTo>
                  <a:pt x="100261" y="147189"/>
                  <a:pt x="111481" y="158412"/>
                  <a:pt x="125326" y="158412"/>
                </a:cubicBezTo>
                <a:cubicBezTo>
                  <a:pt x="139170" y="158412"/>
                  <a:pt x="150390" y="147189"/>
                  <a:pt x="150390" y="133344"/>
                </a:cubicBezTo>
                <a:cubicBezTo>
                  <a:pt x="150390" y="119504"/>
                  <a:pt x="139170" y="108280"/>
                  <a:pt x="125326" y="108280"/>
                </a:cubicBezTo>
                <a:close/>
                <a:moveTo>
                  <a:pt x="40104" y="453178"/>
                </a:moveTo>
                <a:lnTo>
                  <a:pt x="40104" y="60157"/>
                </a:lnTo>
                <a:cubicBezTo>
                  <a:pt x="40104" y="49098"/>
                  <a:pt x="49098" y="40104"/>
                  <a:pt x="60158" y="40104"/>
                </a:cubicBezTo>
                <a:lnTo>
                  <a:pt x="453179" y="40104"/>
                </a:lnTo>
                <a:cubicBezTo>
                  <a:pt x="464235" y="40104"/>
                  <a:pt x="473229" y="49098"/>
                  <a:pt x="473229" y="60157"/>
                </a:cubicBezTo>
                <a:lnTo>
                  <a:pt x="473229" y="286746"/>
                </a:lnTo>
                <a:lnTo>
                  <a:pt x="513333" y="286746"/>
                </a:lnTo>
                <a:lnTo>
                  <a:pt x="513333" y="60157"/>
                </a:lnTo>
                <a:cubicBezTo>
                  <a:pt x="513333" y="26988"/>
                  <a:pt x="486349" y="0"/>
                  <a:pt x="453179" y="0"/>
                </a:cubicBezTo>
                <a:lnTo>
                  <a:pt x="60158" y="0"/>
                </a:lnTo>
                <a:cubicBezTo>
                  <a:pt x="26988" y="0"/>
                  <a:pt x="0" y="26988"/>
                  <a:pt x="0" y="60157"/>
                </a:cubicBezTo>
                <a:lnTo>
                  <a:pt x="0" y="453178"/>
                </a:lnTo>
                <a:cubicBezTo>
                  <a:pt x="0" y="486347"/>
                  <a:pt x="26988" y="513331"/>
                  <a:pt x="60158" y="513331"/>
                </a:cubicBezTo>
                <a:lnTo>
                  <a:pt x="291758" y="513331"/>
                </a:lnTo>
                <a:lnTo>
                  <a:pt x="291758" y="473228"/>
                </a:lnTo>
                <a:lnTo>
                  <a:pt x="60158" y="473228"/>
                </a:lnTo>
                <a:cubicBezTo>
                  <a:pt x="49098" y="473228"/>
                  <a:pt x="40104" y="464233"/>
                  <a:pt x="40104" y="453178"/>
                </a:cubicBezTo>
                <a:close/>
                <a:moveTo>
                  <a:pt x="485119" y="513476"/>
                </a:moveTo>
                <a:lnTo>
                  <a:pt x="445184" y="473541"/>
                </a:lnTo>
                <a:cubicBezTo>
                  <a:pt x="431672" y="481615"/>
                  <a:pt x="415889" y="486261"/>
                  <a:pt x="399039" y="486261"/>
                </a:cubicBezTo>
                <a:cubicBezTo>
                  <a:pt x="349283" y="486261"/>
                  <a:pt x="308803" y="445781"/>
                  <a:pt x="308803" y="396029"/>
                </a:cubicBezTo>
                <a:cubicBezTo>
                  <a:pt x="308803" y="346273"/>
                  <a:pt x="349283" y="305793"/>
                  <a:pt x="399039" y="305793"/>
                </a:cubicBezTo>
                <a:cubicBezTo>
                  <a:pt x="448792" y="305793"/>
                  <a:pt x="489272" y="346273"/>
                  <a:pt x="489272" y="396029"/>
                </a:cubicBezTo>
                <a:cubicBezTo>
                  <a:pt x="489272" y="414437"/>
                  <a:pt x="483724" y="431573"/>
                  <a:pt x="474224" y="445864"/>
                </a:cubicBezTo>
                <a:lnTo>
                  <a:pt x="513478" y="485117"/>
                </a:lnTo>
                <a:close/>
                <a:moveTo>
                  <a:pt x="399039" y="446158"/>
                </a:moveTo>
                <a:cubicBezTo>
                  <a:pt x="426681" y="446158"/>
                  <a:pt x="449168" y="423671"/>
                  <a:pt x="449168" y="396029"/>
                </a:cubicBezTo>
                <a:cubicBezTo>
                  <a:pt x="449168" y="368387"/>
                  <a:pt x="426681" y="345897"/>
                  <a:pt x="399039" y="345897"/>
                </a:cubicBezTo>
                <a:cubicBezTo>
                  <a:pt x="371397" y="345897"/>
                  <a:pt x="348907" y="368387"/>
                  <a:pt x="348907" y="396029"/>
                </a:cubicBezTo>
                <a:cubicBezTo>
                  <a:pt x="348907" y="423671"/>
                  <a:pt x="371397" y="446158"/>
                  <a:pt x="399039" y="446158"/>
                </a:cubicBezTo>
                <a:close/>
              </a:path>
            </a:pathLst>
          </a:custGeom>
          <a:solidFill>
            <a:schemeClr val="bg1"/>
          </a:solidFill>
          <a:ln w="98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1EB67-8C3D-D24C-8D09-EAB13CD3C86F}"/>
              </a:ext>
            </a:extLst>
          </p:cNvPr>
          <p:cNvSpPr txBox="1"/>
          <p:nvPr/>
        </p:nvSpPr>
        <p:spPr>
          <a:xfrm>
            <a:off x="250637" y="141082"/>
            <a:ext cx="6912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Restoration of Civil Rights</a:t>
            </a:r>
            <a:endParaRPr lang="en-ID" sz="4000" b="1" spc="-150" dirty="0">
              <a:solidFill>
                <a:srgbClr val="B3945D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02CF86-8E60-3240-80E4-A7254EB16D4B}"/>
              </a:ext>
            </a:extLst>
          </p:cNvPr>
          <p:cNvCxnSpPr>
            <a:cxnSpLocks/>
          </p:cNvCxnSpPr>
          <p:nvPr/>
        </p:nvCxnSpPr>
        <p:spPr>
          <a:xfrm>
            <a:off x="434240" y="860510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357" y="1518384"/>
            <a:ext cx="6267231" cy="4456562"/>
          </a:xfrm>
          <a:prstGeom prst="rect">
            <a:avLst/>
          </a:prstGeom>
        </p:spPr>
      </p:pic>
      <p:sp>
        <p:nvSpPr>
          <p:cNvPr id="28" name="Content Placeholder 4"/>
          <p:cNvSpPr txBox="1">
            <a:spLocks/>
          </p:cNvSpPr>
          <p:nvPr/>
        </p:nvSpPr>
        <p:spPr>
          <a:xfrm>
            <a:off x="299746" y="1518384"/>
            <a:ext cx="5771093" cy="51116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State Prison: Email,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rite to,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visit the Arizona Department of Corrections and request the records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1601 W Jefferson, M/C 112, Phoenix, AZ 85007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Request form available online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 information will be mailed in three to six weeks.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Federal Prison: Visit the Clerk’s Office at the United States District Court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401 W Washington, Phoenix; 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123 N. San Francisco St, Flagstaff; 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405 W Congress St, Tucson;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325 W 19th St, Suite A, Yuma;</a:t>
            </a:r>
          </a:p>
          <a:p>
            <a:pPr marL="542925" marR="0" lvl="1" indent="-2762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3001 N Main St, Prescott Valley</a:t>
            </a:r>
          </a:p>
        </p:txBody>
      </p:sp>
    </p:spTree>
    <p:extLst>
      <p:ext uri="{BB962C8B-B14F-4D97-AF65-F5344CB8AC3E}">
        <p14:creationId xmlns:p14="http://schemas.microsoft.com/office/powerpoint/2010/main" val="93622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BEEAD8A-3FC7-4C2D-A770-4D484475EEEE}"/>
              </a:ext>
            </a:extLst>
          </p:cNvPr>
          <p:cNvSpPr txBox="1"/>
          <p:nvPr/>
        </p:nvSpPr>
        <p:spPr>
          <a:xfrm flipH="1">
            <a:off x="10168842" y="4668037"/>
            <a:ext cx="1354859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ea typeface="Lato" panose="020F0502020204030203" pitchFamily="34" charset="0"/>
                <a:cs typeface="Poppins" panose="00000500000000000000" pitchFamily="50" charset="0"/>
              </a:defRPr>
            </a:lvl1pPr>
          </a:lstStyle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ebo Black" pitchFamily="2" charset="-79"/>
                <a:cs typeface="Heebo Black" pitchFamily="2" charset="-79"/>
              </a:rPr>
              <a:t>Name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64764-1FB7-4762-AEE1-F985D049CBC0}"/>
              </a:ext>
            </a:extLst>
          </p:cNvPr>
          <p:cNvSpPr txBox="1"/>
          <p:nvPr/>
        </p:nvSpPr>
        <p:spPr>
          <a:xfrm flipH="1">
            <a:off x="662420" y="4673534"/>
            <a:ext cx="1354859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ea typeface="Lato" panose="020F0502020204030203" pitchFamily="34" charset="0"/>
                <a:cs typeface="Poppins" panose="00000500000000000000" pitchFamily="50" charset="0"/>
              </a:defRPr>
            </a:lvl1pPr>
          </a:lstStyle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ebo Black" pitchFamily="2" charset="-79"/>
                <a:cs typeface="Heebo Black" pitchFamily="2" charset="-79"/>
              </a:rPr>
              <a:t>Name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D9A92-D308-4610-9376-AC01EF7EECC7}"/>
              </a:ext>
            </a:extLst>
          </p:cNvPr>
          <p:cNvSpPr txBox="1"/>
          <p:nvPr/>
        </p:nvSpPr>
        <p:spPr>
          <a:xfrm flipH="1">
            <a:off x="3380220" y="4682608"/>
            <a:ext cx="1354859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ea typeface="Lato" panose="020F0502020204030203" pitchFamily="34" charset="0"/>
                <a:cs typeface="Poppins" panose="00000500000000000000" pitchFamily="50" charset="0"/>
              </a:defRPr>
            </a:lvl1pPr>
          </a:lstStyle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ebo Black" pitchFamily="2" charset="-79"/>
                <a:cs typeface="Heebo Black" pitchFamily="2" charset="-79"/>
              </a:rPr>
              <a:t>Name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88A327-65AD-4B8F-88DD-CB58C1A33D53}"/>
              </a:ext>
            </a:extLst>
          </p:cNvPr>
          <p:cNvSpPr txBox="1"/>
          <p:nvPr/>
        </p:nvSpPr>
        <p:spPr>
          <a:xfrm flipH="1">
            <a:off x="3223031" y="4970296"/>
            <a:ext cx="1690162" cy="3885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ebo" pitchFamily="2" charset="-79"/>
                <a:cs typeface="Heebo" pitchFamily="2" charset="-79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1160E2-1CD6-4D8C-820D-3EDE5B13751C}"/>
              </a:ext>
            </a:extLst>
          </p:cNvPr>
          <p:cNvSpPr txBox="1"/>
          <p:nvPr/>
        </p:nvSpPr>
        <p:spPr>
          <a:xfrm>
            <a:off x="201210" y="127711"/>
            <a:ext cx="7342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Arizona – Fingerprint Clearance Cards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39" name="Graphic 36">
            <a:extLst>
              <a:ext uri="{FF2B5EF4-FFF2-40B4-BE49-F238E27FC236}">
                <a16:creationId xmlns:a16="http://schemas.microsoft.com/office/drawing/2014/main" id="{A6A4D4D8-17BB-4B65-AFED-7106C6977209}"/>
              </a:ext>
            </a:extLst>
          </p:cNvPr>
          <p:cNvSpPr/>
          <p:nvPr/>
        </p:nvSpPr>
        <p:spPr>
          <a:xfrm>
            <a:off x="9037899" y="2126117"/>
            <a:ext cx="513478" cy="513476"/>
          </a:xfrm>
          <a:custGeom>
            <a:avLst/>
            <a:gdLst>
              <a:gd name="connsiteX0" fmla="*/ 405166 w 513478"/>
              <a:gd name="connsiteY0" fmla="*/ 148427 h 513476"/>
              <a:gd name="connsiteX1" fmla="*/ 256739 w 513478"/>
              <a:gd name="connsiteY1" fmla="*/ 0 h 513476"/>
              <a:gd name="connsiteX2" fmla="*/ 108312 w 513478"/>
              <a:gd name="connsiteY2" fmla="*/ 148427 h 513476"/>
              <a:gd name="connsiteX3" fmla="*/ 172759 w 513478"/>
              <a:gd name="connsiteY3" fmla="*/ 270743 h 513476"/>
              <a:gd name="connsiteX4" fmla="*/ 75197 w 513478"/>
              <a:gd name="connsiteY4" fmla="*/ 331935 h 513476"/>
              <a:gd name="connsiteX5" fmla="*/ 0 w 513478"/>
              <a:gd name="connsiteY5" fmla="*/ 513476 h 513476"/>
              <a:gd name="connsiteX6" fmla="*/ 40115 w 513478"/>
              <a:gd name="connsiteY6" fmla="*/ 513476 h 513476"/>
              <a:gd name="connsiteX7" fmla="*/ 256739 w 513478"/>
              <a:gd name="connsiteY7" fmla="*/ 296853 h 513476"/>
              <a:gd name="connsiteX8" fmla="*/ 405166 w 513478"/>
              <a:gd name="connsiteY8" fmla="*/ 148427 h 513476"/>
              <a:gd name="connsiteX9" fmla="*/ 256739 w 513478"/>
              <a:gd name="connsiteY9" fmla="*/ 256738 h 513476"/>
              <a:gd name="connsiteX10" fmla="*/ 148427 w 513478"/>
              <a:gd name="connsiteY10" fmla="*/ 148427 h 513476"/>
              <a:gd name="connsiteX11" fmla="*/ 256739 w 513478"/>
              <a:gd name="connsiteY11" fmla="*/ 40115 h 513476"/>
              <a:gd name="connsiteX12" fmla="*/ 365051 w 513478"/>
              <a:gd name="connsiteY12" fmla="*/ 148427 h 513476"/>
              <a:gd name="connsiteX13" fmla="*/ 256739 w 513478"/>
              <a:gd name="connsiteY13" fmla="*/ 256738 h 513476"/>
              <a:gd name="connsiteX14" fmla="*/ 322930 w 513478"/>
              <a:gd name="connsiteY14" fmla="*/ 393110 h 513476"/>
              <a:gd name="connsiteX15" fmla="*/ 513478 w 513478"/>
              <a:gd name="connsiteY15" fmla="*/ 393110 h 513476"/>
              <a:gd name="connsiteX16" fmla="*/ 513478 w 513478"/>
              <a:gd name="connsiteY16" fmla="*/ 433226 h 513476"/>
              <a:gd name="connsiteX17" fmla="*/ 322930 w 513478"/>
              <a:gd name="connsiteY17" fmla="*/ 433226 h 513476"/>
              <a:gd name="connsiteX18" fmla="*/ 513478 w 513478"/>
              <a:gd name="connsiteY18" fmla="*/ 312899 h 513476"/>
              <a:gd name="connsiteX19" fmla="*/ 513478 w 513478"/>
              <a:gd name="connsiteY19" fmla="*/ 353015 h 513476"/>
              <a:gd name="connsiteX20" fmla="*/ 322930 w 513478"/>
              <a:gd name="connsiteY20" fmla="*/ 353015 h 513476"/>
              <a:gd name="connsiteX21" fmla="*/ 322930 w 513478"/>
              <a:gd name="connsiteY21" fmla="*/ 312899 h 513476"/>
              <a:gd name="connsiteX22" fmla="*/ 322930 w 513478"/>
              <a:gd name="connsiteY22" fmla="*/ 473361 h 513476"/>
              <a:gd name="connsiteX23" fmla="*/ 513478 w 513478"/>
              <a:gd name="connsiteY23" fmla="*/ 473361 h 513476"/>
              <a:gd name="connsiteX24" fmla="*/ 513478 w 513478"/>
              <a:gd name="connsiteY24" fmla="*/ 513476 h 513476"/>
              <a:gd name="connsiteX25" fmla="*/ 322930 w 513478"/>
              <a:gd name="connsiteY25" fmla="*/ 513476 h 5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3478" h="513476">
                <a:moveTo>
                  <a:pt x="405166" y="148427"/>
                </a:moveTo>
                <a:cubicBezTo>
                  <a:pt x="405166" y="66586"/>
                  <a:pt x="338580" y="0"/>
                  <a:pt x="256739" y="0"/>
                </a:cubicBezTo>
                <a:cubicBezTo>
                  <a:pt x="174898" y="0"/>
                  <a:pt x="108312" y="66586"/>
                  <a:pt x="108312" y="148427"/>
                </a:cubicBezTo>
                <a:cubicBezTo>
                  <a:pt x="108312" y="199119"/>
                  <a:pt x="133866" y="243951"/>
                  <a:pt x="172759" y="270743"/>
                </a:cubicBezTo>
                <a:cubicBezTo>
                  <a:pt x="136444" y="283271"/>
                  <a:pt x="103160" y="303971"/>
                  <a:pt x="75197" y="331935"/>
                </a:cubicBezTo>
                <a:cubicBezTo>
                  <a:pt x="26706" y="380426"/>
                  <a:pt x="0" y="444900"/>
                  <a:pt x="0" y="513476"/>
                </a:cubicBezTo>
                <a:lnTo>
                  <a:pt x="40115" y="513476"/>
                </a:lnTo>
                <a:cubicBezTo>
                  <a:pt x="40115" y="394031"/>
                  <a:pt x="137294" y="296853"/>
                  <a:pt x="256739" y="296853"/>
                </a:cubicBezTo>
                <a:cubicBezTo>
                  <a:pt x="338580" y="296853"/>
                  <a:pt x="405166" y="230267"/>
                  <a:pt x="405166" y="148427"/>
                </a:cubicBezTo>
                <a:close/>
                <a:moveTo>
                  <a:pt x="256739" y="256738"/>
                </a:moveTo>
                <a:cubicBezTo>
                  <a:pt x="197016" y="256738"/>
                  <a:pt x="148427" y="208149"/>
                  <a:pt x="148427" y="148427"/>
                </a:cubicBezTo>
                <a:cubicBezTo>
                  <a:pt x="148427" y="88704"/>
                  <a:pt x="197016" y="40115"/>
                  <a:pt x="256739" y="40115"/>
                </a:cubicBezTo>
                <a:cubicBezTo>
                  <a:pt x="316462" y="40115"/>
                  <a:pt x="365051" y="88704"/>
                  <a:pt x="365051" y="148427"/>
                </a:cubicBezTo>
                <a:cubicBezTo>
                  <a:pt x="365051" y="208149"/>
                  <a:pt x="316462" y="256738"/>
                  <a:pt x="256739" y="256738"/>
                </a:cubicBezTo>
                <a:close/>
                <a:moveTo>
                  <a:pt x="322930" y="393110"/>
                </a:moveTo>
                <a:lnTo>
                  <a:pt x="513478" y="393110"/>
                </a:lnTo>
                <a:lnTo>
                  <a:pt x="513478" y="433226"/>
                </a:lnTo>
                <a:lnTo>
                  <a:pt x="322930" y="433226"/>
                </a:lnTo>
                <a:close/>
                <a:moveTo>
                  <a:pt x="513478" y="312899"/>
                </a:moveTo>
                <a:lnTo>
                  <a:pt x="513478" y="353015"/>
                </a:lnTo>
                <a:lnTo>
                  <a:pt x="322930" y="353015"/>
                </a:lnTo>
                <a:lnTo>
                  <a:pt x="322930" y="312899"/>
                </a:lnTo>
                <a:close/>
                <a:moveTo>
                  <a:pt x="322930" y="473361"/>
                </a:moveTo>
                <a:lnTo>
                  <a:pt x="513478" y="473361"/>
                </a:lnTo>
                <a:lnTo>
                  <a:pt x="513478" y="513476"/>
                </a:lnTo>
                <a:lnTo>
                  <a:pt x="322930" y="513476"/>
                </a:lnTo>
                <a:close/>
              </a:path>
            </a:pathLst>
          </a:custGeom>
          <a:solidFill>
            <a:schemeClr val="bg1"/>
          </a:solidFill>
          <a:ln w="98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D13620-0840-A548-B2A1-A2DAD4175A96}"/>
              </a:ext>
            </a:extLst>
          </p:cNvPr>
          <p:cNvCxnSpPr>
            <a:cxnSpLocks/>
          </p:cNvCxnSpPr>
          <p:nvPr/>
        </p:nvCxnSpPr>
        <p:spPr>
          <a:xfrm>
            <a:off x="209689" y="889167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5"/>
          <p:cNvSpPr txBox="1">
            <a:spLocks/>
          </p:cNvSpPr>
          <p:nvPr/>
        </p:nvSpPr>
        <p:spPr>
          <a:xfrm>
            <a:off x="224487" y="1390219"/>
            <a:ext cx="11328000" cy="34582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Arizona law requires that employees or volunteers with certain state agencies, licensees, and contractors, engaged in certain types of work, have a fingerprint clearance card. </a:t>
            </a:r>
          </a:p>
          <a:p>
            <a:r>
              <a:rPr lang="en-US" dirty="0">
                <a:latin typeface="Century Gothic" panose="020B0502020202020204" pitchFamily="34" charset="0"/>
              </a:rPr>
              <a:t>Generally, this means that jobs involving vulnerable adults or children, persons with developmental disabilities, or the handling of sensitive information will require a fingerprint clearance card. </a:t>
            </a:r>
          </a:p>
          <a:p>
            <a:r>
              <a:rPr lang="en-US" dirty="0">
                <a:latin typeface="Century Gothic" panose="020B0502020202020204" pitchFamily="34" charset="0"/>
              </a:rPr>
              <a:t>There are two levels of fingerprint clearance card: “Level One” and “Standard.” </a:t>
            </a:r>
          </a:p>
        </p:txBody>
      </p:sp>
      <p:pic>
        <p:nvPicPr>
          <p:cNvPr id="17" name="Picture 16" descr="&lt;strong&gt;Fingerprint&lt;/strong&gt; background checks: not as reliable as you think | R Street Institute | R Stree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17" y="4970296"/>
            <a:ext cx="347472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04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EAB095-894F-D44A-B0ED-E10295C828C9}"/>
              </a:ext>
            </a:extLst>
          </p:cNvPr>
          <p:cNvSpPr/>
          <p:nvPr/>
        </p:nvSpPr>
        <p:spPr>
          <a:xfrm>
            <a:off x="7661188" y="1512000"/>
            <a:ext cx="4532399" cy="3924346"/>
          </a:xfrm>
          <a:prstGeom prst="rect">
            <a:avLst/>
          </a:pr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02656-3942-4F67-9406-54DBF5DE468E}"/>
              </a:ext>
            </a:extLst>
          </p:cNvPr>
          <p:cNvSpPr txBox="1"/>
          <p:nvPr/>
        </p:nvSpPr>
        <p:spPr>
          <a:xfrm>
            <a:off x="250637" y="197291"/>
            <a:ext cx="5405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Fingerprint Clearance Cards</a:t>
            </a:r>
          </a:p>
          <a:p>
            <a:r>
              <a:rPr lang="en-US" sz="32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Continued</a:t>
            </a:r>
            <a:endParaRPr lang="en-ID" sz="32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50637" y="1512000"/>
            <a:ext cx="6463070" cy="4679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</a:t>
            </a:r>
            <a:r>
              <a:rPr lang="en-US" sz="2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 a long list of convictions that, if shown on an applicant’s background, will disqualify the applicant from obtaining the fingerprint clearance card. 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Not all hope is lost – an applicant can apply for a “good cause exception” with the Arizona Board of Fingerprinting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</a:rPr>
              <a:t>Applicants have one year from the date of their rejection to apply for a “good cause exception.” </a:t>
            </a:r>
          </a:p>
        </p:txBody>
      </p:sp>
      <p:pic>
        <p:nvPicPr>
          <p:cNvPr id="3" name="Picture 2" descr="File:&lt;strong&gt;Fingerprint&lt;/strong&gt;-146242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90" y="1628643"/>
            <a:ext cx="2692165" cy="38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9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&lt;strong&gt;Fingerprint&lt;/strong&gt; Free Stock Photo - Public Domain Pictur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/>
          <a:stretch/>
        </p:blipFill>
        <p:spPr>
          <a:xfrm>
            <a:off x="9153658" y="2157891"/>
            <a:ext cx="2362839" cy="23886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C677E6-1738-4071-9B36-AD0706B6FA01}"/>
              </a:ext>
            </a:extLst>
          </p:cNvPr>
          <p:cNvSpPr txBox="1"/>
          <p:nvPr/>
        </p:nvSpPr>
        <p:spPr>
          <a:xfrm>
            <a:off x="215767" y="0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101B2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Good Cause Exception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F78E7E-DD7C-4C0F-B4F8-36C8C4429389}"/>
              </a:ext>
            </a:extLst>
          </p:cNvPr>
          <p:cNvSpPr/>
          <p:nvPr/>
        </p:nvSpPr>
        <p:spPr>
          <a:xfrm>
            <a:off x="215767" y="669405"/>
            <a:ext cx="11720859" cy="627864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Not all offenses are eligible for a good cause exception. Some examples of ineligible offenses include: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conviction for child abuse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Sex related crimes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Fingerprint Board shall consider: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extent of a person’s criminal record;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length of time that that has elapsed since the offense was committed;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nature of the offense;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Any applicable mitigating circumstances;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degree to which the person participated in the offense;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extent of the person’s rehabilitation, including completion of probation, payment of restitution, evidence of positive action to change criminal behavior, and personal references attesting to the person’s rehabilitation.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must have a copy of your fingerprint clearance denial letter for your application, so </a:t>
            </a:r>
            <a:r>
              <a:rPr lang="en-US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keep your denial letter in a safe place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113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599A31-9526-4480-BFBB-76178E749717}"/>
              </a:ext>
            </a:extLst>
          </p:cNvPr>
          <p:cNvSpPr/>
          <p:nvPr/>
        </p:nvSpPr>
        <p:spPr>
          <a:xfrm>
            <a:off x="9438595" y="0"/>
            <a:ext cx="2793243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B4785-EB9C-414B-81EA-309B06F02BB6}"/>
              </a:ext>
            </a:extLst>
          </p:cNvPr>
          <p:cNvSpPr txBox="1"/>
          <p:nvPr/>
        </p:nvSpPr>
        <p:spPr>
          <a:xfrm>
            <a:off x="132377" y="104509"/>
            <a:ext cx="3541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101B2C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Arizona – Sealing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B3945D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E4392E-8A8D-9442-9760-7346D95C5F78}"/>
              </a:ext>
            </a:extLst>
          </p:cNvPr>
          <p:cNvCxnSpPr>
            <a:cxnSpLocks/>
          </p:cNvCxnSpPr>
          <p:nvPr/>
        </p:nvCxnSpPr>
        <p:spPr>
          <a:xfrm>
            <a:off x="384539" y="959901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384539" y="1663629"/>
            <a:ext cx="7371823" cy="5057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Applicable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 to arrests, dismissed charges, and convictions.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no fee to file an application.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File in court of conviction, dismissal, or initial appearance.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Mandatory waiting periods to apply, from completion of sentence &amp; discharge:</a:t>
            </a:r>
          </a:p>
          <a:p>
            <a:pPr lvl="1" indent="-266700">
              <a:spcBef>
                <a:spcPts val="1000"/>
              </a:spcBef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Class 2 or 3 felony; 10 years</a:t>
            </a:r>
          </a:p>
          <a:p>
            <a:pPr lvl="1" indent="-266700">
              <a:spcBef>
                <a:spcPts val="1000"/>
              </a:spcBef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Class 4, 5, or 6 felony; 5 years</a:t>
            </a:r>
          </a:p>
          <a:p>
            <a:pPr lvl="1" indent="-266700">
              <a:spcBef>
                <a:spcPts val="1000"/>
              </a:spcBef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Class 1 Misdemeanor; 3 years.</a:t>
            </a:r>
          </a:p>
          <a:p>
            <a:pPr lvl="1" indent="-266700">
              <a:spcBef>
                <a:spcPts val="1000"/>
              </a:spcBef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Class 2 or 3 Misdemeanor; 2 years.</a:t>
            </a:r>
          </a:p>
          <a:p>
            <a:pPr marL="276225" lvl="1" indent="0">
              <a:spcBef>
                <a:spcPts val="1000"/>
              </a:spcBef>
              <a:buNone/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entury Gothic" panose="020B0502020202020204" pitchFamily="34" charset="0"/>
            </a:endParaRPr>
          </a:p>
          <a:p>
            <a:pPr marL="276225" lvl="1" indent="0">
              <a:spcBef>
                <a:spcPts val="1000"/>
              </a:spcBef>
              <a:buNone/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entury Gothic" panose="020B0502020202020204" pitchFamily="34" charset="0"/>
            </a:endParaRPr>
          </a:p>
          <a:p>
            <a:pPr lvl="1" indent="-266700">
              <a:spcBef>
                <a:spcPts val="1000"/>
              </a:spcBef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377" y="1010617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New in 2023; still learning how it’s being applied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94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599A31-9526-4480-BFBB-76178E749717}"/>
              </a:ext>
            </a:extLst>
          </p:cNvPr>
          <p:cNvSpPr/>
          <p:nvPr/>
        </p:nvSpPr>
        <p:spPr>
          <a:xfrm>
            <a:off x="9438595" y="0"/>
            <a:ext cx="2793243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B4785-EB9C-414B-81EA-309B06F02BB6}"/>
              </a:ext>
            </a:extLst>
          </p:cNvPr>
          <p:cNvSpPr txBox="1"/>
          <p:nvPr/>
        </p:nvSpPr>
        <p:spPr>
          <a:xfrm>
            <a:off x="132377" y="104509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101B2C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Arizona – Sealing Cont.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B3945D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E4392E-8A8D-9442-9760-7346D95C5F78}"/>
              </a:ext>
            </a:extLst>
          </p:cNvPr>
          <p:cNvCxnSpPr>
            <a:cxnSpLocks/>
          </p:cNvCxnSpPr>
          <p:nvPr/>
        </p:nvCxnSpPr>
        <p:spPr>
          <a:xfrm>
            <a:off x="384539" y="959901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384539" y="1219492"/>
            <a:ext cx="7371823" cy="5057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Some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offenses are ineligible:</a:t>
            </a:r>
          </a:p>
          <a:p>
            <a:r>
              <a:rPr lang="en-US" dirty="0"/>
              <a:t>1. Sentenced as a dangerous offender pursuant to § 13-704.</a:t>
            </a:r>
          </a:p>
          <a:p>
            <a:r>
              <a:rPr lang="en-US" dirty="0"/>
              <a:t>2. Convicted of a dangerous crime against children as defined in § 13-705.</a:t>
            </a:r>
          </a:p>
          <a:p>
            <a:r>
              <a:rPr lang="en-US" dirty="0"/>
              <a:t>3. Convicted of a serious offense or violent or aggravated felony as defined in § 13-706.</a:t>
            </a:r>
          </a:p>
          <a:p>
            <a:r>
              <a:rPr lang="en-US" dirty="0"/>
              <a:t>4. Convicted of any offense that has either of the following as an element of the offense:</a:t>
            </a:r>
          </a:p>
          <a:p>
            <a:r>
              <a:rPr lang="en-US" dirty="0"/>
              <a:t>(a) The discharge, use or threatening exhibition of a deadly weapon or dangerous instrument.</a:t>
            </a:r>
          </a:p>
          <a:p>
            <a:r>
              <a:rPr lang="en-US" dirty="0"/>
              <a:t>(b) The knowing infliction of serious physical injury on another person.</a:t>
            </a:r>
          </a:p>
          <a:p>
            <a:r>
              <a:rPr lang="en-US" dirty="0"/>
              <a:t>5. Convicted of sex trafficking pursuant to § 13-1307.</a:t>
            </a:r>
          </a:p>
          <a:p>
            <a:r>
              <a:rPr lang="en-US" dirty="0"/>
              <a:t>6. Convicted of a class 2, 3, 4 or 5 felony offense that is included in chapter 14 or 35.1 of this title. (sexual offense/sexual exploitation of children</a:t>
            </a:r>
            <a:endParaRPr lang="x-none" dirty="0"/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76225" lvl="1" indent="0">
              <a:spcBef>
                <a:spcPts val="1000"/>
              </a:spcBef>
              <a:buNone/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entury Gothic" panose="020B0502020202020204" pitchFamily="34" charset="0"/>
            </a:endParaRPr>
          </a:p>
          <a:p>
            <a:pPr lvl="1" indent="-266700">
              <a:spcBef>
                <a:spcPts val="1000"/>
              </a:spcBef>
              <a:defRPr/>
            </a:pPr>
            <a:endParaRPr 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9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599A31-9526-4480-BFBB-76178E749717}"/>
              </a:ext>
            </a:extLst>
          </p:cNvPr>
          <p:cNvSpPr/>
          <p:nvPr/>
        </p:nvSpPr>
        <p:spPr>
          <a:xfrm>
            <a:off x="9438595" y="0"/>
            <a:ext cx="2793243" cy="6857999"/>
          </a:xfrm>
          <a:custGeom>
            <a:avLst/>
            <a:gdLst>
              <a:gd name="connsiteX0" fmla="*/ 0 w 6096795"/>
              <a:gd name="connsiteY0" fmla="*/ 0 h 6857999"/>
              <a:gd name="connsiteX1" fmla="*/ 6096795 w 6096795"/>
              <a:gd name="connsiteY1" fmla="*/ 0 h 6857999"/>
              <a:gd name="connsiteX2" fmla="*/ 6096795 w 6096795"/>
              <a:gd name="connsiteY2" fmla="*/ 6857999 h 6857999"/>
              <a:gd name="connsiteX3" fmla="*/ 0 w 6096795"/>
              <a:gd name="connsiteY3" fmla="*/ 6857999 h 6857999"/>
              <a:gd name="connsiteX4" fmla="*/ 0 w 6096795"/>
              <a:gd name="connsiteY4" fmla="*/ 685799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795" h="6857999">
                <a:moveTo>
                  <a:pt x="0" y="0"/>
                </a:moveTo>
                <a:lnTo>
                  <a:pt x="6096795" y="0"/>
                </a:lnTo>
                <a:lnTo>
                  <a:pt x="6096795" y="6857999"/>
                </a:lnTo>
                <a:lnTo>
                  <a:pt x="0" y="6857999"/>
                </a:lnTo>
                <a:lnTo>
                  <a:pt x="0" y="6857997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B4785-EB9C-414B-81EA-309B06F02BB6}"/>
              </a:ext>
            </a:extLst>
          </p:cNvPr>
          <p:cNvSpPr txBox="1"/>
          <p:nvPr/>
        </p:nvSpPr>
        <p:spPr>
          <a:xfrm>
            <a:off x="132377" y="104509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101B2C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Arizona – Sealing Cont.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B3945D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E4392E-8A8D-9442-9760-7346D95C5F78}"/>
              </a:ext>
            </a:extLst>
          </p:cNvPr>
          <p:cNvCxnSpPr>
            <a:cxnSpLocks/>
          </p:cNvCxnSpPr>
          <p:nvPr/>
        </p:nvCxnSpPr>
        <p:spPr>
          <a:xfrm>
            <a:off x="384539" y="959901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384539" y="1202074"/>
            <a:ext cx="7371823" cy="5057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Mandatory waiting period to apply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again if rejected;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years.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Process can take several months allows State Attorney/Prosecutor opportunity to respond.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Many exceptions to when you still have to share past conviction (it’s a long list).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 have any impact on information maintained by private entities (Background-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chec</a:t>
            </a:r>
            <a:r>
              <a:rPr lang="en-US" sz="2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 pitchFamily="34" charset="0"/>
              </a:rPr>
              <a:t>k companies).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46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F1C5D8-5DCC-4A47-9601-8B7BF0EB5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94" cy="6858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630300-C147-421E-97B5-726B0F09F428}"/>
              </a:ext>
            </a:extLst>
          </p:cNvPr>
          <p:cNvSpPr txBox="1"/>
          <p:nvPr/>
        </p:nvSpPr>
        <p:spPr>
          <a:xfrm flipH="1">
            <a:off x="7675981" y="1665459"/>
            <a:ext cx="224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Thank you</a:t>
            </a:r>
            <a:endParaRPr lang="en-ID" sz="4000" b="1" spc="-150" dirty="0">
              <a:solidFill>
                <a:srgbClr val="E2E2D7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17CCB9-802A-764C-8620-84E941C8CDFC}"/>
              </a:ext>
            </a:extLst>
          </p:cNvPr>
          <p:cNvCxnSpPr>
            <a:cxnSpLocks/>
          </p:cNvCxnSpPr>
          <p:nvPr/>
        </p:nvCxnSpPr>
        <p:spPr>
          <a:xfrm>
            <a:off x="8325842" y="2459727"/>
            <a:ext cx="905461" cy="0"/>
          </a:xfrm>
          <a:prstGeom prst="line">
            <a:avLst/>
          </a:prstGeom>
          <a:ln w="88900">
            <a:solidFill>
              <a:srgbClr val="B39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2C01B1-E253-3D4E-A13A-689396EAE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146029"/>
            <a:ext cx="416378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4E37BA-8CBF-7243-B9DA-C974C6D95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9" y="152401"/>
            <a:ext cx="4163786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379F39-BA2C-8247-9B10-390F6D1216FF}"/>
              </a:ext>
            </a:extLst>
          </p:cNvPr>
          <p:cNvSpPr txBox="1"/>
          <p:nvPr/>
        </p:nvSpPr>
        <p:spPr>
          <a:xfrm flipH="1">
            <a:off x="1483728" y="2459727"/>
            <a:ext cx="20697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Follow us </a:t>
            </a:r>
          </a:p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on Social </a:t>
            </a:r>
          </a:p>
          <a:p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Media</a:t>
            </a:r>
            <a:endParaRPr lang="en-ID" sz="4000" b="1" spc="-150" dirty="0">
              <a:solidFill>
                <a:srgbClr val="101B2C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346F8-4965-0F45-804C-A87C0E461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027" y="5954175"/>
            <a:ext cx="604573" cy="531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38" y="2556685"/>
            <a:ext cx="4760756" cy="3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0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2656114"/>
            <a:ext cx="7672920" cy="332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Initiative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passe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d in 2020, application acceptance began July 2021.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Allowed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legalization, taxation, and recreational use of cannabis for adults 21 and over.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llows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 the expungement of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limited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marijuana related criminal records; meaning eligible criminal records will be sealed from public view. </a:t>
            </a: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48" y="1557628"/>
            <a:ext cx="530542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683266" y="-40636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865223" y="445288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Arizona’s MJ</a:t>
            </a:r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Expungement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101B2C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412189"/>
            <a:ext cx="767292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sp>
        <p:nvSpPr>
          <p:cNvPr id="2" name="Rectangle 1"/>
          <p:cNvSpPr/>
          <p:nvPr/>
        </p:nvSpPr>
        <p:spPr>
          <a:xfrm>
            <a:off x="4631571" y="1268467"/>
            <a:ext cx="7008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have a previous marijuana-related criminal record, either as a juvenile or an adult, in Arizona, you might be eligible to have that incident expunged from your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criminal record.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no court fees related to filing the petition, and there are many possible benefits related to having your criminal record expunged. </a:t>
            </a:r>
          </a:p>
        </p:txBody>
      </p:sp>
    </p:spTree>
    <p:extLst>
      <p:ext uri="{BB962C8B-B14F-4D97-AF65-F5344CB8AC3E}">
        <p14:creationId xmlns:p14="http://schemas.microsoft.com/office/powerpoint/2010/main" val="369389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865223" y="445288"/>
            <a:ext cx="582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Can be Expunged?</a:t>
            </a:r>
            <a:endParaRPr kumimoji="0" lang="en-ID" sz="3200" b="1" i="0" u="none" strike="noStrike" kern="1200" cap="none" spc="-150" normalizeH="0" baseline="0" noProof="0" dirty="0">
              <a:ln>
                <a:noFill/>
              </a:ln>
              <a:solidFill>
                <a:srgbClr val="B3945D"/>
              </a:solidFill>
              <a:effectLst/>
              <a:uLnTx/>
              <a:uFillTx/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5038017" y="1425321"/>
            <a:ext cx="62613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Types of actions that can be expunged: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Possessing, consuming, or transporting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2.5 ounces or less of marijuana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more than 12.5 grams can be in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form of marijuana concentrate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Ex: Shatter, Wax, Oil, Hash,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etc.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not include the weight of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 other ingredients combined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the concentrate to prepare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topical or oral administrations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(food, drink, or other products)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pic>
        <p:nvPicPr>
          <p:cNvPr id="15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152398" y="152399"/>
            <a:ext cx="4077732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15326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21560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153263" y="6858000"/>
                </a:lnTo>
                <a:lnTo>
                  <a:pt x="0" y="6858000"/>
                </a:lnTo>
                <a:lnTo>
                  <a:pt x="0" y="2156043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84150" cap="flat" cmpd="sng" algn="ctr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961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865223" y="445288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What can be expunged cont. 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101B2C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412189"/>
            <a:ext cx="767292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sp>
        <p:nvSpPr>
          <p:cNvPr id="2" name="Rectangle 1"/>
          <p:cNvSpPr/>
          <p:nvPr/>
        </p:nvSpPr>
        <p:spPr>
          <a:xfrm>
            <a:off x="4546515" y="1720840"/>
            <a:ext cx="70081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Possessing, transporting, or cultivating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 marijuana plants or less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Must be at the individuals primary residence for personal 	use (not for sale)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Possessing, using, or transporting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Paraphernalia relating to the cultivation, manufacture, process, or consumption of marijuana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8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865223" y="445288"/>
            <a:ext cx="5826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srgbClr val="B3945D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hat happens after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charge is expunged?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101B2C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364494" y="1783793"/>
            <a:ext cx="7672920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your case is expunged, several steps will occur.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the case file and law enforcement records will be sealed and not available to the public. Your conviction will no longer show up on a criminal history search.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Second, your conviction and sentence will be vacated along with any outstanding court debt imposed in connection with the expunged charge.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Third, your civil rights, related to the expunged charge, will be restored. You can state that you have never been arrested, charged with, adjudicated, or convicted of the expunged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offense. This charge also cannot also be used in any subsequent prosecution.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“Non-MJ”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related records will still be subject to public records requests, but marijuana-related information will be redacted or sealed, as required by law.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</p:spTree>
    <p:extLst>
      <p:ext uri="{BB962C8B-B14F-4D97-AF65-F5344CB8AC3E}">
        <p14:creationId xmlns:p14="http://schemas.microsoft.com/office/powerpoint/2010/main" val="123377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865223" y="445288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What cannot be expunged?</a:t>
            </a:r>
            <a:endParaRPr kumimoji="0" lang="en-ID" sz="4000" b="1" i="0" u="none" strike="noStrike" kern="1200" cap="none" spc="-150" normalizeH="0" baseline="0" noProof="0" dirty="0">
              <a:ln>
                <a:noFill/>
              </a:ln>
              <a:solidFill>
                <a:srgbClr val="101B2C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412189"/>
            <a:ext cx="767292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  <p:sp>
        <p:nvSpPr>
          <p:cNvPr id="2" name="Rectangle 1"/>
          <p:cNvSpPr/>
          <p:nvPr/>
        </p:nvSpPr>
        <p:spPr>
          <a:xfrm>
            <a:off x="4631571" y="1367778"/>
            <a:ext cx="70081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all marijuana related charges can be expunged...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Federal marijuana charges are not expungable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Tribal marijuana charges are not expungable, as well.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have over the legal limit (2.5 ounces of marijuana or 12.5 grams of marijuana concentrate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six plants, which is not combinable)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A.R.S. § 36-2862(A)(1)-(2)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less than 2.5 ounces (70 grams) of marijuana, if more than 12.5 grams is in the form of marijuana concentrate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Driving under the influence of marijuana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Selling marijuana </a:t>
            </a:r>
          </a:p>
          <a:p>
            <a:pPr marL="16573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Including: marijuana, marijuana plants, marijuana-related products</a:t>
            </a:r>
          </a:p>
        </p:txBody>
      </p:sp>
    </p:spTree>
    <p:extLst>
      <p:ext uri="{BB962C8B-B14F-4D97-AF65-F5344CB8AC3E}">
        <p14:creationId xmlns:p14="http://schemas.microsoft.com/office/powerpoint/2010/main" val="166914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B3F482-5FCB-45FE-8777-D7C3C5841540}"/>
              </a:ext>
            </a:extLst>
          </p:cNvPr>
          <p:cNvSpPr/>
          <p:nvPr/>
        </p:nvSpPr>
        <p:spPr>
          <a:xfrm>
            <a:off x="3904735" y="-1"/>
            <a:ext cx="8288853" cy="1202093"/>
          </a:xfrm>
          <a:custGeom>
            <a:avLst/>
            <a:gdLst>
              <a:gd name="connsiteX0" fmla="*/ 0 w 6837818"/>
              <a:gd name="connsiteY0" fmla="*/ 0 h 1202093"/>
              <a:gd name="connsiteX1" fmla="*/ 1202093 w 6837818"/>
              <a:gd name="connsiteY1" fmla="*/ 0 h 1202093"/>
              <a:gd name="connsiteX2" fmla="*/ 1202093 w 6837818"/>
              <a:gd name="connsiteY2" fmla="*/ 347662 h 1202093"/>
              <a:gd name="connsiteX3" fmla="*/ 3280230 w 6837818"/>
              <a:gd name="connsiteY3" fmla="*/ 347662 h 1202093"/>
              <a:gd name="connsiteX4" fmla="*/ 4597400 w 6837818"/>
              <a:gd name="connsiteY4" fmla="*/ 347662 h 1202093"/>
              <a:gd name="connsiteX5" fmla="*/ 6837818 w 6837818"/>
              <a:gd name="connsiteY5" fmla="*/ 347662 h 1202093"/>
              <a:gd name="connsiteX6" fmla="*/ 6837818 w 6837818"/>
              <a:gd name="connsiteY6" fmla="*/ 448462 h 1202093"/>
              <a:gd name="connsiteX7" fmla="*/ 4597400 w 6837818"/>
              <a:gd name="connsiteY7" fmla="*/ 448462 h 1202093"/>
              <a:gd name="connsiteX8" fmla="*/ 3280230 w 6837818"/>
              <a:gd name="connsiteY8" fmla="*/ 448462 h 1202093"/>
              <a:gd name="connsiteX9" fmla="*/ 1202093 w 6837818"/>
              <a:gd name="connsiteY9" fmla="*/ 448462 h 1202093"/>
              <a:gd name="connsiteX10" fmla="*/ 1202093 w 6837818"/>
              <a:gd name="connsiteY10" fmla="*/ 1202093 h 1202093"/>
              <a:gd name="connsiteX11" fmla="*/ 0 w 6837818"/>
              <a:gd name="connsiteY11" fmla="*/ 1202093 h 120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7818" h="1202093">
                <a:moveTo>
                  <a:pt x="0" y="0"/>
                </a:moveTo>
                <a:lnTo>
                  <a:pt x="1202093" y="0"/>
                </a:lnTo>
                <a:lnTo>
                  <a:pt x="1202093" y="347662"/>
                </a:lnTo>
                <a:lnTo>
                  <a:pt x="3280230" y="347662"/>
                </a:lnTo>
                <a:lnTo>
                  <a:pt x="4597400" y="347662"/>
                </a:lnTo>
                <a:lnTo>
                  <a:pt x="6837818" y="347662"/>
                </a:lnTo>
                <a:lnTo>
                  <a:pt x="6837818" y="448462"/>
                </a:lnTo>
                <a:lnTo>
                  <a:pt x="4597400" y="448462"/>
                </a:lnTo>
                <a:lnTo>
                  <a:pt x="3280230" y="448462"/>
                </a:lnTo>
                <a:lnTo>
                  <a:pt x="1202093" y="448462"/>
                </a:lnTo>
                <a:lnTo>
                  <a:pt x="1202093" y="1202093"/>
                </a:lnTo>
                <a:lnTo>
                  <a:pt x="0" y="1202093"/>
                </a:lnTo>
                <a:close/>
              </a:path>
            </a:pathLst>
          </a:custGeom>
          <a:solidFill>
            <a:srgbClr val="101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3E43-9298-4D8B-BB03-71E8C66FFBB3}"/>
              </a:ext>
            </a:extLst>
          </p:cNvPr>
          <p:cNvSpPr txBox="1"/>
          <p:nvPr/>
        </p:nvSpPr>
        <p:spPr>
          <a:xfrm flipH="1">
            <a:off x="5379347" y="445288"/>
            <a:ext cx="681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B3945D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+mn-cs"/>
              </a:rPr>
              <a:t>What is Needed to File A Prop 207 Petition</a:t>
            </a:r>
            <a:endParaRPr kumimoji="0" lang="en-ID" sz="3200" b="1" i="0" u="none" strike="noStrike" kern="1200" cap="none" spc="-150" normalizeH="0" baseline="0" noProof="0" dirty="0">
              <a:ln>
                <a:noFill/>
              </a:ln>
              <a:solidFill>
                <a:srgbClr val="101B2C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4CAC9-29F2-47FA-9200-4ADCED7D3638}"/>
              </a:ext>
            </a:extLst>
          </p:cNvPr>
          <p:cNvSpPr/>
          <p:nvPr/>
        </p:nvSpPr>
        <p:spPr>
          <a:xfrm flipH="1">
            <a:off x="4299199" y="1199436"/>
            <a:ext cx="7672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You Will Need to File a Petition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name, address, date of birth, and email address, if you have an email address;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description of the offense for which you are seeking expungement as stated on the petition form;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name of the law enforcement agency that arrested you for the marijuana-related offense; and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court’s case number if your arrest resulted in a criminal complaint being filed with the court.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website may help individuals access the information they need:</a:t>
            </a:r>
          </a:p>
          <a:p>
            <a:pPr marL="1657350" marR="0" lvl="3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2"/>
              </a:rPr>
              <a:t>https://apps.supremecourt.az.gov/publicaccess/caselookup.aspx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 </a:t>
            </a:r>
          </a:p>
        </p:txBody>
      </p: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EADBED98-3B23-7942-8244-008385F25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4494" y="291363"/>
            <a:ext cx="673523" cy="619363"/>
            <a:chOff x="2286" y="1922"/>
            <a:chExt cx="1654" cy="1521"/>
          </a:xfrm>
          <a:solidFill>
            <a:schemeClr val="bg1"/>
          </a:solidFill>
        </p:grpSpPr>
        <p:sp>
          <p:nvSpPr>
            <p:cNvPr id="31" name="Freeform 131">
              <a:extLst>
                <a:ext uri="{FF2B5EF4-FFF2-40B4-BE49-F238E27FC236}">
                  <a16:creationId xmlns:a16="http://schemas.microsoft.com/office/drawing/2014/main" id="{18AC3A04-E6ED-3E48-8FA9-583EA08C3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22"/>
              <a:ext cx="1654" cy="518"/>
            </a:xfrm>
            <a:custGeom>
              <a:avLst/>
              <a:gdLst>
                <a:gd name="T0" fmla="*/ 1653 w 3307"/>
                <a:gd name="T1" fmla="*/ 245 h 1037"/>
                <a:gd name="T2" fmla="*/ 583 w 3307"/>
                <a:gd name="T3" fmla="*/ 806 h 1037"/>
                <a:gd name="T4" fmla="*/ 2724 w 3307"/>
                <a:gd name="T5" fmla="*/ 806 h 1037"/>
                <a:gd name="T6" fmla="*/ 1653 w 3307"/>
                <a:gd name="T7" fmla="*/ 245 h 1037"/>
                <a:gd name="T8" fmla="*/ 1642 w 3307"/>
                <a:gd name="T9" fmla="*/ 0 h 1037"/>
                <a:gd name="T10" fmla="*/ 1665 w 3307"/>
                <a:gd name="T11" fmla="*/ 0 h 1037"/>
                <a:gd name="T12" fmla="*/ 1687 w 3307"/>
                <a:gd name="T13" fmla="*/ 4 h 1037"/>
                <a:gd name="T14" fmla="*/ 1708 w 3307"/>
                <a:gd name="T15" fmla="*/ 13 h 1037"/>
                <a:gd name="T16" fmla="*/ 3246 w 3307"/>
                <a:gd name="T17" fmla="*/ 819 h 1037"/>
                <a:gd name="T18" fmla="*/ 3265 w 3307"/>
                <a:gd name="T19" fmla="*/ 831 h 1037"/>
                <a:gd name="T20" fmla="*/ 3280 w 3307"/>
                <a:gd name="T21" fmla="*/ 847 h 1037"/>
                <a:gd name="T22" fmla="*/ 3292 w 3307"/>
                <a:gd name="T23" fmla="*/ 864 h 1037"/>
                <a:gd name="T24" fmla="*/ 3301 w 3307"/>
                <a:gd name="T25" fmla="*/ 884 h 1037"/>
                <a:gd name="T26" fmla="*/ 3306 w 3307"/>
                <a:gd name="T27" fmla="*/ 905 h 1037"/>
                <a:gd name="T28" fmla="*/ 3307 w 3307"/>
                <a:gd name="T29" fmla="*/ 926 h 1037"/>
                <a:gd name="T30" fmla="*/ 3304 w 3307"/>
                <a:gd name="T31" fmla="*/ 948 h 1037"/>
                <a:gd name="T32" fmla="*/ 3297 w 3307"/>
                <a:gd name="T33" fmla="*/ 970 h 1037"/>
                <a:gd name="T34" fmla="*/ 3286 w 3307"/>
                <a:gd name="T35" fmla="*/ 989 h 1037"/>
                <a:gd name="T36" fmla="*/ 3272 w 3307"/>
                <a:gd name="T37" fmla="*/ 1005 h 1037"/>
                <a:gd name="T38" fmla="*/ 3255 w 3307"/>
                <a:gd name="T39" fmla="*/ 1018 h 1037"/>
                <a:gd name="T40" fmla="*/ 3236 w 3307"/>
                <a:gd name="T41" fmla="*/ 1028 h 1037"/>
                <a:gd name="T42" fmla="*/ 3214 w 3307"/>
                <a:gd name="T43" fmla="*/ 1034 h 1037"/>
                <a:gd name="T44" fmla="*/ 3192 w 3307"/>
                <a:gd name="T45" fmla="*/ 1037 h 1037"/>
                <a:gd name="T46" fmla="*/ 116 w 3307"/>
                <a:gd name="T47" fmla="*/ 1037 h 1037"/>
                <a:gd name="T48" fmla="*/ 93 w 3307"/>
                <a:gd name="T49" fmla="*/ 1034 h 1037"/>
                <a:gd name="T50" fmla="*/ 72 w 3307"/>
                <a:gd name="T51" fmla="*/ 1028 h 1037"/>
                <a:gd name="T52" fmla="*/ 53 w 3307"/>
                <a:gd name="T53" fmla="*/ 1018 h 1037"/>
                <a:gd name="T54" fmla="*/ 36 w 3307"/>
                <a:gd name="T55" fmla="*/ 1005 h 1037"/>
                <a:gd name="T56" fmla="*/ 22 w 3307"/>
                <a:gd name="T57" fmla="*/ 989 h 1037"/>
                <a:gd name="T58" fmla="*/ 11 w 3307"/>
                <a:gd name="T59" fmla="*/ 970 h 1037"/>
                <a:gd name="T60" fmla="*/ 3 w 3307"/>
                <a:gd name="T61" fmla="*/ 948 h 1037"/>
                <a:gd name="T62" fmla="*/ 0 w 3307"/>
                <a:gd name="T63" fmla="*/ 926 h 1037"/>
                <a:gd name="T64" fmla="*/ 1 w 3307"/>
                <a:gd name="T65" fmla="*/ 905 h 1037"/>
                <a:gd name="T66" fmla="*/ 6 w 3307"/>
                <a:gd name="T67" fmla="*/ 884 h 1037"/>
                <a:gd name="T68" fmla="*/ 15 w 3307"/>
                <a:gd name="T69" fmla="*/ 864 h 1037"/>
                <a:gd name="T70" fmla="*/ 27 w 3307"/>
                <a:gd name="T71" fmla="*/ 847 h 1037"/>
                <a:gd name="T72" fmla="*/ 43 w 3307"/>
                <a:gd name="T73" fmla="*/ 831 h 1037"/>
                <a:gd name="T74" fmla="*/ 61 w 3307"/>
                <a:gd name="T75" fmla="*/ 819 h 1037"/>
                <a:gd name="T76" fmla="*/ 1600 w 3307"/>
                <a:gd name="T77" fmla="*/ 13 h 1037"/>
                <a:gd name="T78" fmla="*/ 1621 w 3307"/>
                <a:gd name="T79" fmla="*/ 4 h 1037"/>
                <a:gd name="T80" fmla="*/ 1642 w 3307"/>
                <a:gd name="T8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07" h="1037">
                  <a:moveTo>
                    <a:pt x="1653" y="245"/>
                  </a:moveTo>
                  <a:lnTo>
                    <a:pt x="583" y="806"/>
                  </a:lnTo>
                  <a:lnTo>
                    <a:pt x="2724" y="806"/>
                  </a:lnTo>
                  <a:lnTo>
                    <a:pt x="1653" y="245"/>
                  </a:lnTo>
                  <a:close/>
                  <a:moveTo>
                    <a:pt x="1642" y="0"/>
                  </a:moveTo>
                  <a:lnTo>
                    <a:pt x="1665" y="0"/>
                  </a:lnTo>
                  <a:lnTo>
                    <a:pt x="1687" y="4"/>
                  </a:lnTo>
                  <a:lnTo>
                    <a:pt x="1708" y="13"/>
                  </a:lnTo>
                  <a:lnTo>
                    <a:pt x="3246" y="819"/>
                  </a:lnTo>
                  <a:lnTo>
                    <a:pt x="3265" y="831"/>
                  </a:lnTo>
                  <a:lnTo>
                    <a:pt x="3280" y="847"/>
                  </a:lnTo>
                  <a:lnTo>
                    <a:pt x="3292" y="864"/>
                  </a:lnTo>
                  <a:lnTo>
                    <a:pt x="3301" y="884"/>
                  </a:lnTo>
                  <a:lnTo>
                    <a:pt x="3306" y="905"/>
                  </a:lnTo>
                  <a:lnTo>
                    <a:pt x="3307" y="926"/>
                  </a:lnTo>
                  <a:lnTo>
                    <a:pt x="3304" y="948"/>
                  </a:lnTo>
                  <a:lnTo>
                    <a:pt x="3297" y="970"/>
                  </a:lnTo>
                  <a:lnTo>
                    <a:pt x="3286" y="989"/>
                  </a:lnTo>
                  <a:lnTo>
                    <a:pt x="3272" y="1005"/>
                  </a:lnTo>
                  <a:lnTo>
                    <a:pt x="3255" y="1018"/>
                  </a:lnTo>
                  <a:lnTo>
                    <a:pt x="3236" y="1028"/>
                  </a:lnTo>
                  <a:lnTo>
                    <a:pt x="3214" y="1034"/>
                  </a:lnTo>
                  <a:lnTo>
                    <a:pt x="3192" y="1037"/>
                  </a:lnTo>
                  <a:lnTo>
                    <a:pt x="116" y="1037"/>
                  </a:lnTo>
                  <a:lnTo>
                    <a:pt x="93" y="1034"/>
                  </a:lnTo>
                  <a:lnTo>
                    <a:pt x="72" y="1028"/>
                  </a:lnTo>
                  <a:lnTo>
                    <a:pt x="53" y="1018"/>
                  </a:lnTo>
                  <a:lnTo>
                    <a:pt x="36" y="1005"/>
                  </a:lnTo>
                  <a:lnTo>
                    <a:pt x="22" y="989"/>
                  </a:lnTo>
                  <a:lnTo>
                    <a:pt x="11" y="970"/>
                  </a:lnTo>
                  <a:lnTo>
                    <a:pt x="3" y="948"/>
                  </a:lnTo>
                  <a:lnTo>
                    <a:pt x="0" y="926"/>
                  </a:lnTo>
                  <a:lnTo>
                    <a:pt x="1" y="905"/>
                  </a:lnTo>
                  <a:lnTo>
                    <a:pt x="6" y="884"/>
                  </a:lnTo>
                  <a:lnTo>
                    <a:pt x="15" y="864"/>
                  </a:lnTo>
                  <a:lnTo>
                    <a:pt x="27" y="847"/>
                  </a:lnTo>
                  <a:lnTo>
                    <a:pt x="43" y="831"/>
                  </a:lnTo>
                  <a:lnTo>
                    <a:pt x="61" y="819"/>
                  </a:lnTo>
                  <a:lnTo>
                    <a:pt x="1600" y="13"/>
                  </a:lnTo>
                  <a:lnTo>
                    <a:pt x="1621" y="4"/>
                  </a:lnTo>
                  <a:lnTo>
                    <a:pt x="1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2" name="Freeform 132">
              <a:extLst>
                <a:ext uri="{FF2B5EF4-FFF2-40B4-BE49-F238E27FC236}">
                  <a16:creationId xmlns:a16="http://schemas.microsoft.com/office/drawing/2014/main" id="{C19D507A-51DE-D841-BEA9-93BA7D9EC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3149"/>
              <a:ext cx="1654" cy="294"/>
            </a:xfrm>
            <a:custGeom>
              <a:avLst/>
              <a:gdLst>
                <a:gd name="T0" fmla="*/ 231 w 3307"/>
                <a:gd name="T1" fmla="*/ 231 h 588"/>
                <a:gd name="T2" fmla="*/ 231 w 3307"/>
                <a:gd name="T3" fmla="*/ 358 h 588"/>
                <a:gd name="T4" fmla="*/ 3077 w 3307"/>
                <a:gd name="T5" fmla="*/ 358 h 588"/>
                <a:gd name="T6" fmla="*/ 3077 w 3307"/>
                <a:gd name="T7" fmla="*/ 231 h 588"/>
                <a:gd name="T8" fmla="*/ 231 w 3307"/>
                <a:gd name="T9" fmla="*/ 231 h 588"/>
                <a:gd name="T10" fmla="*/ 116 w 3307"/>
                <a:gd name="T11" fmla="*/ 0 h 588"/>
                <a:gd name="T12" fmla="*/ 3192 w 3307"/>
                <a:gd name="T13" fmla="*/ 0 h 588"/>
                <a:gd name="T14" fmla="*/ 3218 w 3307"/>
                <a:gd name="T15" fmla="*/ 3 h 588"/>
                <a:gd name="T16" fmla="*/ 3243 w 3307"/>
                <a:gd name="T17" fmla="*/ 12 h 588"/>
                <a:gd name="T18" fmla="*/ 3264 w 3307"/>
                <a:gd name="T19" fmla="*/ 25 h 588"/>
                <a:gd name="T20" fmla="*/ 3282 w 3307"/>
                <a:gd name="T21" fmla="*/ 43 h 588"/>
                <a:gd name="T22" fmla="*/ 3296 w 3307"/>
                <a:gd name="T23" fmla="*/ 65 h 588"/>
                <a:gd name="T24" fmla="*/ 3304 w 3307"/>
                <a:gd name="T25" fmla="*/ 89 h 588"/>
                <a:gd name="T26" fmla="*/ 3307 w 3307"/>
                <a:gd name="T27" fmla="*/ 115 h 588"/>
                <a:gd name="T28" fmla="*/ 3307 w 3307"/>
                <a:gd name="T29" fmla="*/ 473 h 588"/>
                <a:gd name="T30" fmla="*/ 3304 w 3307"/>
                <a:gd name="T31" fmla="*/ 500 h 588"/>
                <a:gd name="T32" fmla="*/ 3296 w 3307"/>
                <a:gd name="T33" fmla="*/ 524 h 588"/>
                <a:gd name="T34" fmla="*/ 3282 w 3307"/>
                <a:gd name="T35" fmla="*/ 545 h 588"/>
                <a:gd name="T36" fmla="*/ 3264 w 3307"/>
                <a:gd name="T37" fmla="*/ 563 h 588"/>
                <a:gd name="T38" fmla="*/ 3243 w 3307"/>
                <a:gd name="T39" fmla="*/ 576 h 588"/>
                <a:gd name="T40" fmla="*/ 3218 w 3307"/>
                <a:gd name="T41" fmla="*/ 585 h 588"/>
                <a:gd name="T42" fmla="*/ 3192 w 3307"/>
                <a:gd name="T43" fmla="*/ 588 h 588"/>
                <a:gd name="T44" fmla="*/ 116 w 3307"/>
                <a:gd name="T45" fmla="*/ 588 h 588"/>
                <a:gd name="T46" fmla="*/ 88 w 3307"/>
                <a:gd name="T47" fmla="*/ 585 h 588"/>
                <a:gd name="T48" fmla="*/ 64 w 3307"/>
                <a:gd name="T49" fmla="*/ 576 h 588"/>
                <a:gd name="T50" fmla="*/ 43 w 3307"/>
                <a:gd name="T51" fmla="*/ 563 h 588"/>
                <a:gd name="T52" fmla="*/ 25 w 3307"/>
                <a:gd name="T53" fmla="*/ 545 h 588"/>
                <a:gd name="T54" fmla="*/ 12 w 3307"/>
                <a:gd name="T55" fmla="*/ 524 h 588"/>
                <a:gd name="T56" fmla="*/ 3 w 3307"/>
                <a:gd name="T57" fmla="*/ 500 h 588"/>
                <a:gd name="T58" fmla="*/ 0 w 3307"/>
                <a:gd name="T59" fmla="*/ 473 h 588"/>
                <a:gd name="T60" fmla="*/ 0 w 3307"/>
                <a:gd name="T61" fmla="*/ 115 h 588"/>
                <a:gd name="T62" fmla="*/ 3 w 3307"/>
                <a:gd name="T63" fmla="*/ 89 h 588"/>
                <a:gd name="T64" fmla="*/ 12 w 3307"/>
                <a:gd name="T65" fmla="*/ 65 h 588"/>
                <a:gd name="T66" fmla="*/ 25 w 3307"/>
                <a:gd name="T67" fmla="*/ 43 h 588"/>
                <a:gd name="T68" fmla="*/ 43 w 3307"/>
                <a:gd name="T69" fmla="*/ 25 h 588"/>
                <a:gd name="T70" fmla="*/ 64 w 3307"/>
                <a:gd name="T71" fmla="*/ 12 h 588"/>
                <a:gd name="T72" fmla="*/ 88 w 3307"/>
                <a:gd name="T73" fmla="*/ 3 h 588"/>
                <a:gd name="T74" fmla="*/ 116 w 3307"/>
                <a:gd name="T75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07" h="588">
                  <a:moveTo>
                    <a:pt x="231" y="231"/>
                  </a:moveTo>
                  <a:lnTo>
                    <a:pt x="231" y="358"/>
                  </a:lnTo>
                  <a:lnTo>
                    <a:pt x="3077" y="358"/>
                  </a:lnTo>
                  <a:lnTo>
                    <a:pt x="3077" y="231"/>
                  </a:lnTo>
                  <a:lnTo>
                    <a:pt x="231" y="231"/>
                  </a:lnTo>
                  <a:close/>
                  <a:moveTo>
                    <a:pt x="116" y="0"/>
                  </a:moveTo>
                  <a:lnTo>
                    <a:pt x="3192" y="0"/>
                  </a:lnTo>
                  <a:lnTo>
                    <a:pt x="3218" y="3"/>
                  </a:lnTo>
                  <a:lnTo>
                    <a:pt x="3243" y="12"/>
                  </a:lnTo>
                  <a:lnTo>
                    <a:pt x="3264" y="25"/>
                  </a:lnTo>
                  <a:lnTo>
                    <a:pt x="3282" y="43"/>
                  </a:lnTo>
                  <a:lnTo>
                    <a:pt x="3296" y="65"/>
                  </a:lnTo>
                  <a:lnTo>
                    <a:pt x="3304" y="89"/>
                  </a:lnTo>
                  <a:lnTo>
                    <a:pt x="3307" y="115"/>
                  </a:lnTo>
                  <a:lnTo>
                    <a:pt x="3307" y="473"/>
                  </a:lnTo>
                  <a:lnTo>
                    <a:pt x="3304" y="500"/>
                  </a:lnTo>
                  <a:lnTo>
                    <a:pt x="3296" y="524"/>
                  </a:lnTo>
                  <a:lnTo>
                    <a:pt x="3282" y="545"/>
                  </a:lnTo>
                  <a:lnTo>
                    <a:pt x="3264" y="563"/>
                  </a:lnTo>
                  <a:lnTo>
                    <a:pt x="3243" y="576"/>
                  </a:lnTo>
                  <a:lnTo>
                    <a:pt x="3218" y="585"/>
                  </a:lnTo>
                  <a:lnTo>
                    <a:pt x="3192" y="588"/>
                  </a:lnTo>
                  <a:lnTo>
                    <a:pt x="116" y="588"/>
                  </a:lnTo>
                  <a:lnTo>
                    <a:pt x="88" y="585"/>
                  </a:lnTo>
                  <a:lnTo>
                    <a:pt x="64" y="576"/>
                  </a:lnTo>
                  <a:lnTo>
                    <a:pt x="43" y="563"/>
                  </a:lnTo>
                  <a:lnTo>
                    <a:pt x="25" y="545"/>
                  </a:lnTo>
                  <a:lnTo>
                    <a:pt x="12" y="524"/>
                  </a:lnTo>
                  <a:lnTo>
                    <a:pt x="3" y="500"/>
                  </a:lnTo>
                  <a:lnTo>
                    <a:pt x="0" y="473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3" name="Freeform 133">
              <a:extLst>
                <a:ext uri="{FF2B5EF4-FFF2-40B4-BE49-F238E27FC236}">
                  <a16:creationId xmlns:a16="http://schemas.microsoft.com/office/drawing/2014/main" id="{0E90E948-943C-5642-843E-1C42478FB7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477"/>
              <a:ext cx="313" cy="635"/>
            </a:xfrm>
            <a:custGeom>
              <a:avLst/>
              <a:gdLst>
                <a:gd name="T0" fmla="*/ 242 w 628"/>
                <a:gd name="T1" fmla="*/ 154 h 1272"/>
                <a:gd name="T2" fmla="*/ 242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2 w 628"/>
                <a:gd name="T9" fmla="*/ 154 h 1272"/>
                <a:gd name="T10" fmla="*/ 78 w 628"/>
                <a:gd name="T11" fmla="*/ 0 h 1272"/>
                <a:gd name="T12" fmla="*/ 551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1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1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1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8 w 628"/>
                <a:gd name="T95" fmla="*/ 1118 h 1272"/>
                <a:gd name="T96" fmla="*/ 88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2" y="154"/>
                  </a:moveTo>
                  <a:lnTo>
                    <a:pt x="242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2" y="154"/>
                  </a:lnTo>
                  <a:close/>
                  <a:moveTo>
                    <a:pt x="78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8" y="1118"/>
                  </a:lnTo>
                  <a:lnTo>
                    <a:pt x="88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4" name="Freeform 134">
              <a:extLst>
                <a:ext uri="{FF2B5EF4-FFF2-40B4-BE49-F238E27FC236}">
                  <a16:creationId xmlns:a16="http://schemas.microsoft.com/office/drawing/2014/main" id="{2D91C2DE-93F2-3F45-9EA2-D698D1640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477"/>
              <a:ext cx="313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1 w 627"/>
                <a:gd name="T39" fmla="*/ 154 h 1272"/>
                <a:gd name="T40" fmla="*/ 541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Freeform 135">
              <a:extLst>
                <a:ext uri="{FF2B5EF4-FFF2-40B4-BE49-F238E27FC236}">
                  <a16:creationId xmlns:a16="http://schemas.microsoft.com/office/drawing/2014/main" id="{EFB91A38-55A1-3041-8902-A5A0C44A3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2477"/>
              <a:ext cx="314" cy="635"/>
            </a:xfrm>
            <a:custGeom>
              <a:avLst/>
              <a:gdLst>
                <a:gd name="T0" fmla="*/ 241 w 627"/>
                <a:gd name="T1" fmla="*/ 154 h 1272"/>
                <a:gd name="T2" fmla="*/ 241 w 627"/>
                <a:gd name="T3" fmla="*/ 1118 h 1272"/>
                <a:gd name="T4" fmla="*/ 387 w 627"/>
                <a:gd name="T5" fmla="*/ 1118 h 1272"/>
                <a:gd name="T6" fmla="*/ 387 w 627"/>
                <a:gd name="T7" fmla="*/ 154 h 1272"/>
                <a:gd name="T8" fmla="*/ 241 w 627"/>
                <a:gd name="T9" fmla="*/ 154 h 1272"/>
                <a:gd name="T10" fmla="*/ 77 w 627"/>
                <a:gd name="T11" fmla="*/ 0 h 1272"/>
                <a:gd name="T12" fmla="*/ 551 w 627"/>
                <a:gd name="T13" fmla="*/ 0 h 1272"/>
                <a:gd name="T14" fmla="*/ 571 w 627"/>
                <a:gd name="T15" fmla="*/ 3 h 1272"/>
                <a:gd name="T16" fmla="*/ 589 w 627"/>
                <a:gd name="T17" fmla="*/ 11 h 1272"/>
                <a:gd name="T18" fmla="*/ 605 w 627"/>
                <a:gd name="T19" fmla="*/ 23 h 1272"/>
                <a:gd name="T20" fmla="*/ 617 w 627"/>
                <a:gd name="T21" fmla="*/ 38 h 1272"/>
                <a:gd name="T22" fmla="*/ 624 w 627"/>
                <a:gd name="T23" fmla="*/ 56 h 1272"/>
                <a:gd name="T24" fmla="*/ 627 w 627"/>
                <a:gd name="T25" fmla="*/ 77 h 1272"/>
                <a:gd name="T26" fmla="*/ 624 w 627"/>
                <a:gd name="T27" fmla="*/ 97 h 1272"/>
                <a:gd name="T28" fmla="*/ 617 w 627"/>
                <a:gd name="T29" fmla="*/ 115 h 1272"/>
                <a:gd name="T30" fmla="*/ 605 w 627"/>
                <a:gd name="T31" fmla="*/ 131 h 1272"/>
                <a:gd name="T32" fmla="*/ 589 w 627"/>
                <a:gd name="T33" fmla="*/ 144 h 1272"/>
                <a:gd name="T34" fmla="*/ 571 w 627"/>
                <a:gd name="T35" fmla="*/ 152 h 1272"/>
                <a:gd name="T36" fmla="*/ 551 w 627"/>
                <a:gd name="T37" fmla="*/ 154 h 1272"/>
                <a:gd name="T38" fmla="*/ 540 w 627"/>
                <a:gd name="T39" fmla="*/ 154 h 1272"/>
                <a:gd name="T40" fmla="*/ 540 w 627"/>
                <a:gd name="T41" fmla="*/ 1118 h 1272"/>
                <a:gd name="T42" fmla="*/ 551 w 627"/>
                <a:gd name="T43" fmla="*/ 1118 h 1272"/>
                <a:gd name="T44" fmla="*/ 571 w 627"/>
                <a:gd name="T45" fmla="*/ 1120 h 1272"/>
                <a:gd name="T46" fmla="*/ 589 w 627"/>
                <a:gd name="T47" fmla="*/ 1128 h 1272"/>
                <a:gd name="T48" fmla="*/ 605 w 627"/>
                <a:gd name="T49" fmla="*/ 1140 h 1272"/>
                <a:gd name="T50" fmla="*/ 617 w 627"/>
                <a:gd name="T51" fmla="*/ 1155 h 1272"/>
                <a:gd name="T52" fmla="*/ 624 w 627"/>
                <a:gd name="T53" fmla="*/ 1174 h 1272"/>
                <a:gd name="T54" fmla="*/ 627 w 627"/>
                <a:gd name="T55" fmla="*/ 1194 h 1272"/>
                <a:gd name="T56" fmla="*/ 624 w 627"/>
                <a:gd name="T57" fmla="*/ 1214 h 1272"/>
                <a:gd name="T58" fmla="*/ 617 w 627"/>
                <a:gd name="T59" fmla="*/ 1233 h 1272"/>
                <a:gd name="T60" fmla="*/ 605 w 627"/>
                <a:gd name="T61" fmla="*/ 1249 h 1272"/>
                <a:gd name="T62" fmla="*/ 589 w 627"/>
                <a:gd name="T63" fmla="*/ 1261 h 1272"/>
                <a:gd name="T64" fmla="*/ 571 w 627"/>
                <a:gd name="T65" fmla="*/ 1269 h 1272"/>
                <a:gd name="T66" fmla="*/ 551 w 627"/>
                <a:gd name="T67" fmla="*/ 1272 h 1272"/>
                <a:gd name="T68" fmla="*/ 77 w 627"/>
                <a:gd name="T69" fmla="*/ 1272 h 1272"/>
                <a:gd name="T70" fmla="*/ 57 w 627"/>
                <a:gd name="T71" fmla="*/ 1269 h 1272"/>
                <a:gd name="T72" fmla="*/ 38 w 627"/>
                <a:gd name="T73" fmla="*/ 1261 h 1272"/>
                <a:gd name="T74" fmla="*/ 23 w 627"/>
                <a:gd name="T75" fmla="*/ 1249 h 1272"/>
                <a:gd name="T76" fmla="*/ 11 w 627"/>
                <a:gd name="T77" fmla="*/ 1233 h 1272"/>
                <a:gd name="T78" fmla="*/ 3 w 627"/>
                <a:gd name="T79" fmla="*/ 1214 h 1272"/>
                <a:gd name="T80" fmla="*/ 0 w 627"/>
                <a:gd name="T81" fmla="*/ 1194 h 1272"/>
                <a:gd name="T82" fmla="*/ 3 w 627"/>
                <a:gd name="T83" fmla="*/ 1174 h 1272"/>
                <a:gd name="T84" fmla="*/ 11 w 627"/>
                <a:gd name="T85" fmla="*/ 1155 h 1272"/>
                <a:gd name="T86" fmla="*/ 23 w 627"/>
                <a:gd name="T87" fmla="*/ 1140 h 1272"/>
                <a:gd name="T88" fmla="*/ 38 w 627"/>
                <a:gd name="T89" fmla="*/ 1128 h 1272"/>
                <a:gd name="T90" fmla="*/ 57 w 627"/>
                <a:gd name="T91" fmla="*/ 1120 h 1272"/>
                <a:gd name="T92" fmla="*/ 77 w 627"/>
                <a:gd name="T93" fmla="*/ 1118 h 1272"/>
                <a:gd name="T94" fmla="*/ 87 w 627"/>
                <a:gd name="T95" fmla="*/ 1118 h 1272"/>
                <a:gd name="T96" fmla="*/ 87 w 627"/>
                <a:gd name="T97" fmla="*/ 154 h 1272"/>
                <a:gd name="T98" fmla="*/ 77 w 627"/>
                <a:gd name="T99" fmla="*/ 154 h 1272"/>
                <a:gd name="T100" fmla="*/ 57 w 627"/>
                <a:gd name="T101" fmla="*/ 152 h 1272"/>
                <a:gd name="T102" fmla="*/ 38 w 627"/>
                <a:gd name="T103" fmla="*/ 144 h 1272"/>
                <a:gd name="T104" fmla="*/ 23 w 627"/>
                <a:gd name="T105" fmla="*/ 131 h 1272"/>
                <a:gd name="T106" fmla="*/ 11 w 627"/>
                <a:gd name="T107" fmla="*/ 115 h 1272"/>
                <a:gd name="T108" fmla="*/ 3 w 627"/>
                <a:gd name="T109" fmla="*/ 97 h 1272"/>
                <a:gd name="T110" fmla="*/ 0 w 627"/>
                <a:gd name="T111" fmla="*/ 77 h 1272"/>
                <a:gd name="T112" fmla="*/ 3 w 627"/>
                <a:gd name="T113" fmla="*/ 56 h 1272"/>
                <a:gd name="T114" fmla="*/ 11 w 627"/>
                <a:gd name="T115" fmla="*/ 38 h 1272"/>
                <a:gd name="T116" fmla="*/ 23 w 627"/>
                <a:gd name="T117" fmla="*/ 23 h 1272"/>
                <a:gd name="T118" fmla="*/ 38 w 627"/>
                <a:gd name="T119" fmla="*/ 11 h 1272"/>
                <a:gd name="T120" fmla="*/ 57 w 627"/>
                <a:gd name="T121" fmla="*/ 3 h 1272"/>
                <a:gd name="T122" fmla="*/ 77 w 627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7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7" y="0"/>
                  </a:moveTo>
                  <a:lnTo>
                    <a:pt x="551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7" y="38"/>
                  </a:lnTo>
                  <a:lnTo>
                    <a:pt x="624" y="56"/>
                  </a:lnTo>
                  <a:lnTo>
                    <a:pt x="627" y="77"/>
                  </a:lnTo>
                  <a:lnTo>
                    <a:pt x="624" y="97"/>
                  </a:lnTo>
                  <a:lnTo>
                    <a:pt x="617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1" y="154"/>
                  </a:lnTo>
                  <a:lnTo>
                    <a:pt x="540" y="154"/>
                  </a:lnTo>
                  <a:lnTo>
                    <a:pt x="540" y="1118"/>
                  </a:lnTo>
                  <a:lnTo>
                    <a:pt x="551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7" y="1155"/>
                  </a:lnTo>
                  <a:lnTo>
                    <a:pt x="624" y="1174"/>
                  </a:lnTo>
                  <a:lnTo>
                    <a:pt x="627" y="1194"/>
                  </a:lnTo>
                  <a:lnTo>
                    <a:pt x="624" y="1214"/>
                  </a:lnTo>
                  <a:lnTo>
                    <a:pt x="617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1" y="1272"/>
                  </a:lnTo>
                  <a:lnTo>
                    <a:pt x="77" y="1272"/>
                  </a:lnTo>
                  <a:lnTo>
                    <a:pt x="57" y="1269"/>
                  </a:lnTo>
                  <a:lnTo>
                    <a:pt x="38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8" y="1128"/>
                  </a:lnTo>
                  <a:lnTo>
                    <a:pt x="57" y="1120"/>
                  </a:lnTo>
                  <a:lnTo>
                    <a:pt x="77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7" y="154"/>
                  </a:lnTo>
                  <a:lnTo>
                    <a:pt x="57" y="152"/>
                  </a:lnTo>
                  <a:lnTo>
                    <a:pt x="38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 136">
              <a:extLst>
                <a:ext uri="{FF2B5EF4-FFF2-40B4-BE49-F238E27FC236}">
                  <a16:creationId xmlns:a16="http://schemas.microsoft.com/office/drawing/2014/main" id="{19FE092C-FCCE-AA46-9A00-6C27C24D8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3" y="2477"/>
              <a:ext cx="314" cy="635"/>
            </a:xfrm>
            <a:custGeom>
              <a:avLst/>
              <a:gdLst>
                <a:gd name="T0" fmla="*/ 241 w 628"/>
                <a:gd name="T1" fmla="*/ 154 h 1272"/>
                <a:gd name="T2" fmla="*/ 241 w 628"/>
                <a:gd name="T3" fmla="*/ 1118 h 1272"/>
                <a:gd name="T4" fmla="*/ 387 w 628"/>
                <a:gd name="T5" fmla="*/ 1118 h 1272"/>
                <a:gd name="T6" fmla="*/ 387 w 628"/>
                <a:gd name="T7" fmla="*/ 154 h 1272"/>
                <a:gd name="T8" fmla="*/ 241 w 628"/>
                <a:gd name="T9" fmla="*/ 154 h 1272"/>
                <a:gd name="T10" fmla="*/ 78 w 628"/>
                <a:gd name="T11" fmla="*/ 0 h 1272"/>
                <a:gd name="T12" fmla="*/ 550 w 628"/>
                <a:gd name="T13" fmla="*/ 0 h 1272"/>
                <a:gd name="T14" fmla="*/ 571 w 628"/>
                <a:gd name="T15" fmla="*/ 3 h 1272"/>
                <a:gd name="T16" fmla="*/ 589 w 628"/>
                <a:gd name="T17" fmla="*/ 11 h 1272"/>
                <a:gd name="T18" fmla="*/ 605 w 628"/>
                <a:gd name="T19" fmla="*/ 23 h 1272"/>
                <a:gd name="T20" fmla="*/ 618 w 628"/>
                <a:gd name="T21" fmla="*/ 38 h 1272"/>
                <a:gd name="T22" fmla="*/ 625 w 628"/>
                <a:gd name="T23" fmla="*/ 56 h 1272"/>
                <a:gd name="T24" fmla="*/ 628 w 628"/>
                <a:gd name="T25" fmla="*/ 77 h 1272"/>
                <a:gd name="T26" fmla="*/ 625 w 628"/>
                <a:gd name="T27" fmla="*/ 97 h 1272"/>
                <a:gd name="T28" fmla="*/ 618 w 628"/>
                <a:gd name="T29" fmla="*/ 115 h 1272"/>
                <a:gd name="T30" fmla="*/ 605 w 628"/>
                <a:gd name="T31" fmla="*/ 131 h 1272"/>
                <a:gd name="T32" fmla="*/ 589 w 628"/>
                <a:gd name="T33" fmla="*/ 144 h 1272"/>
                <a:gd name="T34" fmla="*/ 571 w 628"/>
                <a:gd name="T35" fmla="*/ 152 h 1272"/>
                <a:gd name="T36" fmla="*/ 550 w 628"/>
                <a:gd name="T37" fmla="*/ 154 h 1272"/>
                <a:gd name="T38" fmla="*/ 541 w 628"/>
                <a:gd name="T39" fmla="*/ 154 h 1272"/>
                <a:gd name="T40" fmla="*/ 541 w 628"/>
                <a:gd name="T41" fmla="*/ 1118 h 1272"/>
                <a:gd name="T42" fmla="*/ 550 w 628"/>
                <a:gd name="T43" fmla="*/ 1118 h 1272"/>
                <a:gd name="T44" fmla="*/ 571 w 628"/>
                <a:gd name="T45" fmla="*/ 1120 h 1272"/>
                <a:gd name="T46" fmla="*/ 589 w 628"/>
                <a:gd name="T47" fmla="*/ 1128 h 1272"/>
                <a:gd name="T48" fmla="*/ 605 w 628"/>
                <a:gd name="T49" fmla="*/ 1140 h 1272"/>
                <a:gd name="T50" fmla="*/ 618 w 628"/>
                <a:gd name="T51" fmla="*/ 1155 h 1272"/>
                <a:gd name="T52" fmla="*/ 625 w 628"/>
                <a:gd name="T53" fmla="*/ 1174 h 1272"/>
                <a:gd name="T54" fmla="*/ 628 w 628"/>
                <a:gd name="T55" fmla="*/ 1194 h 1272"/>
                <a:gd name="T56" fmla="*/ 625 w 628"/>
                <a:gd name="T57" fmla="*/ 1214 h 1272"/>
                <a:gd name="T58" fmla="*/ 618 w 628"/>
                <a:gd name="T59" fmla="*/ 1233 h 1272"/>
                <a:gd name="T60" fmla="*/ 605 w 628"/>
                <a:gd name="T61" fmla="*/ 1249 h 1272"/>
                <a:gd name="T62" fmla="*/ 589 w 628"/>
                <a:gd name="T63" fmla="*/ 1261 h 1272"/>
                <a:gd name="T64" fmla="*/ 571 w 628"/>
                <a:gd name="T65" fmla="*/ 1269 h 1272"/>
                <a:gd name="T66" fmla="*/ 550 w 628"/>
                <a:gd name="T67" fmla="*/ 1272 h 1272"/>
                <a:gd name="T68" fmla="*/ 78 w 628"/>
                <a:gd name="T69" fmla="*/ 1272 h 1272"/>
                <a:gd name="T70" fmla="*/ 58 w 628"/>
                <a:gd name="T71" fmla="*/ 1269 h 1272"/>
                <a:gd name="T72" fmla="*/ 39 w 628"/>
                <a:gd name="T73" fmla="*/ 1261 h 1272"/>
                <a:gd name="T74" fmla="*/ 23 w 628"/>
                <a:gd name="T75" fmla="*/ 1249 h 1272"/>
                <a:gd name="T76" fmla="*/ 11 w 628"/>
                <a:gd name="T77" fmla="*/ 1233 h 1272"/>
                <a:gd name="T78" fmla="*/ 3 w 628"/>
                <a:gd name="T79" fmla="*/ 1214 h 1272"/>
                <a:gd name="T80" fmla="*/ 0 w 628"/>
                <a:gd name="T81" fmla="*/ 1194 h 1272"/>
                <a:gd name="T82" fmla="*/ 3 w 628"/>
                <a:gd name="T83" fmla="*/ 1174 h 1272"/>
                <a:gd name="T84" fmla="*/ 11 w 628"/>
                <a:gd name="T85" fmla="*/ 1155 h 1272"/>
                <a:gd name="T86" fmla="*/ 23 w 628"/>
                <a:gd name="T87" fmla="*/ 1140 h 1272"/>
                <a:gd name="T88" fmla="*/ 39 w 628"/>
                <a:gd name="T89" fmla="*/ 1128 h 1272"/>
                <a:gd name="T90" fmla="*/ 58 w 628"/>
                <a:gd name="T91" fmla="*/ 1120 h 1272"/>
                <a:gd name="T92" fmla="*/ 78 w 628"/>
                <a:gd name="T93" fmla="*/ 1118 h 1272"/>
                <a:gd name="T94" fmla="*/ 87 w 628"/>
                <a:gd name="T95" fmla="*/ 1118 h 1272"/>
                <a:gd name="T96" fmla="*/ 87 w 628"/>
                <a:gd name="T97" fmla="*/ 154 h 1272"/>
                <a:gd name="T98" fmla="*/ 78 w 628"/>
                <a:gd name="T99" fmla="*/ 154 h 1272"/>
                <a:gd name="T100" fmla="*/ 58 w 628"/>
                <a:gd name="T101" fmla="*/ 152 h 1272"/>
                <a:gd name="T102" fmla="*/ 39 w 628"/>
                <a:gd name="T103" fmla="*/ 144 h 1272"/>
                <a:gd name="T104" fmla="*/ 23 w 628"/>
                <a:gd name="T105" fmla="*/ 131 h 1272"/>
                <a:gd name="T106" fmla="*/ 11 w 628"/>
                <a:gd name="T107" fmla="*/ 115 h 1272"/>
                <a:gd name="T108" fmla="*/ 3 w 628"/>
                <a:gd name="T109" fmla="*/ 97 h 1272"/>
                <a:gd name="T110" fmla="*/ 0 w 628"/>
                <a:gd name="T111" fmla="*/ 77 h 1272"/>
                <a:gd name="T112" fmla="*/ 3 w 628"/>
                <a:gd name="T113" fmla="*/ 56 h 1272"/>
                <a:gd name="T114" fmla="*/ 11 w 628"/>
                <a:gd name="T115" fmla="*/ 38 h 1272"/>
                <a:gd name="T116" fmla="*/ 23 w 628"/>
                <a:gd name="T117" fmla="*/ 23 h 1272"/>
                <a:gd name="T118" fmla="*/ 39 w 628"/>
                <a:gd name="T119" fmla="*/ 11 h 1272"/>
                <a:gd name="T120" fmla="*/ 58 w 628"/>
                <a:gd name="T121" fmla="*/ 3 h 1272"/>
                <a:gd name="T122" fmla="*/ 78 w 628"/>
                <a:gd name="T123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8" h="1272">
                  <a:moveTo>
                    <a:pt x="241" y="154"/>
                  </a:moveTo>
                  <a:lnTo>
                    <a:pt x="241" y="1118"/>
                  </a:lnTo>
                  <a:lnTo>
                    <a:pt x="387" y="1118"/>
                  </a:lnTo>
                  <a:lnTo>
                    <a:pt x="387" y="154"/>
                  </a:lnTo>
                  <a:lnTo>
                    <a:pt x="241" y="154"/>
                  </a:lnTo>
                  <a:close/>
                  <a:moveTo>
                    <a:pt x="78" y="0"/>
                  </a:moveTo>
                  <a:lnTo>
                    <a:pt x="550" y="0"/>
                  </a:lnTo>
                  <a:lnTo>
                    <a:pt x="571" y="3"/>
                  </a:lnTo>
                  <a:lnTo>
                    <a:pt x="589" y="11"/>
                  </a:lnTo>
                  <a:lnTo>
                    <a:pt x="605" y="23"/>
                  </a:lnTo>
                  <a:lnTo>
                    <a:pt x="618" y="38"/>
                  </a:lnTo>
                  <a:lnTo>
                    <a:pt x="625" y="56"/>
                  </a:lnTo>
                  <a:lnTo>
                    <a:pt x="628" y="77"/>
                  </a:lnTo>
                  <a:lnTo>
                    <a:pt x="625" y="97"/>
                  </a:lnTo>
                  <a:lnTo>
                    <a:pt x="618" y="115"/>
                  </a:lnTo>
                  <a:lnTo>
                    <a:pt x="605" y="131"/>
                  </a:lnTo>
                  <a:lnTo>
                    <a:pt x="589" y="144"/>
                  </a:lnTo>
                  <a:lnTo>
                    <a:pt x="571" y="152"/>
                  </a:lnTo>
                  <a:lnTo>
                    <a:pt x="550" y="154"/>
                  </a:lnTo>
                  <a:lnTo>
                    <a:pt x="541" y="154"/>
                  </a:lnTo>
                  <a:lnTo>
                    <a:pt x="541" y="1118"/>
                  </a:lnTo>
                  <a:lnTo>
                    <a:pt x="550" y="1118"/>
                  </a:lnTo>
                  <a:lnTo>
                    <a:pt x="571" y="1120"/>
                  </a:lnTo>
                  <a:lnTo>
                    <a:pt x="589" y="1128"/>
                  </a:lnTo>
                  <a:lnTo>
                    <a:pt x="605" y="1140"/>
                  </a:lnTo>
                  <a:lnTo>
                    <a:pt x="618" y="1155"/>
                  </a:lnTo>
                  <a:lnTo>
                    <a:pt x="625" y="1174"/>
                  </a:lnTo>
                  <a:lnTo>
                    <a:pt x="628" y="1194"/>
                  </a:lnTo>
                  <a:lnTo>
                    <a:pt x="625" y="1214"/>
                  </a:lnTo>
                  <a:lnTo>
                    <a:pt x="618" y="1233"/>
                  </a:lnTo>
                  <a:lnTo>
                    <a:pt x="605" y="1249"/>
                  </a:lnTo>
                  <a:lnTo>
                    <a:pt x="589" y="1261"/>
                  </a:lnTo>
                  <a:lnTo>
                    <a:pt x="571" y="1269"/>
                  </a:lnTo>
                  <a:lnTo>
                    <a:pt x="550" y="1272"/>
                  </a:lnTo>
                  <a:lnTo>
                    <a:pt x="78" y="1272"/>
                  </a:lnTo>
                  <a:lnTo>
                    <a:pt x="58" y="1269"/>
                  </a:lnTo>
                  <a:lnTo>
                    <a:pt x="39" y="1261"/>
                  </a:lnTo>
                  <a:lnTo>
                    <a:pt x="23" y="1249"/>
                  </a:lnTo>
                  <a:lnTo>
                    <a:pt x="11" y="1233"/>
                  </a:lnTo>
                  <a:lnTo>
                    <a:pt x="3" y="1214"/>
                  </a:lnTo>
                  <a:lnTo>
                    <a:pt x="0" y="1194"/>
                  </a:lnTo>
                  <a:lnTo>
                    <a:pt x="3" y="1174"/>
                  </a:lnTo>
                  <a:lnTo>
                    <a:pt x="11" y="1155"/>
                  </a:lnTo>
                  <a:lnTo>
                    <a:pt x="23" y="1140"/>
                  </a:lnTo>
                  <a:lnTo>
                    <a:pt x="39" y="1128"/>
                  </a:lnTo>
                  <a:lnTo>
                    <a:pt x="58" y="1120"/>
                  </a:lnTo>
                  <a:lnTo>
                    <a:pt x="78" y="1118"/>
                  </a:lnTo>
                  <a:lnTo>
                    <a:pt x="87" y="1118"/>
                  </a:lnTo>
                  <a:lnTo>
                    <a:pt x="87" y="154"/>
                  </a:lnTo>
                  <a:lnTo>
                    <a:pt x="78" y="154"/>
                  </a:lnTo>
                  <a:lnTo>
                    <a:pt x="58" y="152"/>
                  </a:lnTo>
                  <a:lnTo>
                    <a:pt x="39" y="144"/>
                  </a:lnTo>
                  <a:lnTo>
                    <a:pt x="23" y="131"/>
                  </a:lnTo>
                  <a:lnTo>
                    <a:pt x="11" y="115"/>
                  </a:lnTo>
                  <a:lnTo>
                    <a:pt x="3" y="97"/>
                  </a:lnTo>
                  <a:lnTo>
                    <a:pt x="0" y="77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 137">
              <a:extLst>
                <a:ext uri="{FF2B5EF4-FFF2-40B4-BE49-F238E27FC236}">
                  <a16:creationId xmlns:a16="http://schemas.microsoft.com/office/drawing/2014/main" id="{48F4B56E-943B-BF4B-8F4E-081E8956A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2085"/>
              <a:ext cx="215" cy="215"/>
            </a:xfrm>
            <a:custGeom>
              <a:avLst/>
              <a:gdLst>
                <a:gd name="T0" fmla="*/ 199 w 431"/>
                <a:gd name="T1" fmla="*/ 157 h 431"/>
                <a:gd name="T2" fmla="*/ 172 w 431"/>
                <a:gd name="T3" fmla="*/ 172 h 431"/>
                <a:gd name="T4" fmla="*/ 156 w 431"/>
                <a:gd name="T5" fmla="*/ 199 h 431"/>
                <a:gd name="T6" fmla="*/ 156 w 431"/>
                <a:gd name="T7" fmla="*/ 232 h 431"/>
                <a:gd name="T8" fmla="*/ 172 w 431"/>
                <a:gd name="T9" fmla="*/ 259 h 431"/>
                <a:gd name="T10" fmla="*/ 199 w 431"/>
                <a:gd name="T11" fmla="*/ 275 h 431"/>
                <a:gd name="T12" fmla="*/ 232 w 431"/>
                <a:gd name="T13" fmla="*/ 275 h 431"/>
                <a:gd name="T14" fmla="*/ 260 w 431"/>
                <a:gd name="T15" fmla="*/ 259 h 431"/>
                <a:gd name="T16" fmla="*/ 275 w 431"/>
                <a:gd name="T17" fmla="*/ 232 h 431"/>
                <a:gd name="T18" fmla="*/ 275 w 431"/>
                <a:gd name="T19" fmla="*/ 199 h 431"/>
                <a:gd name="T20" fmla="*/ 260 w 431"/>
                <a:gd name="T21" fmla="*/ 172 h 431"/>
                <a:gd name="T22" fmla="*/ 232 w 431"/>
                <a:gd name="T23" fmla="*/ 157 h 431"/>
                <a:gd name="T24" fmla="*/ 215 w 431"/>
                <a:gd name="T25" fmla="*/ 0 h 431"/>
                <a:gd name="T26" fmla="*/ 284 w 431"/>
                <a:gd name="T27" fmla="*/ 11 h 431"/>
                <a:gd name="T28" fmla="*/ 343 w 431"/>
                <a:gd name="T29" fmla="*/ 42 h 431"/>
                <a:gd name="T30" fmla="*/ 389 w 431"/>
                <a:gd name="T31" fmla="*/ 89 h 431"/>
                <a:gd name="T32" fmla="*/ 421 w 431"/>
                <a:gd name="T33" fmla="*/ 148 h 431"/>
                <a:gd name="T34" fmla="*/ 431 w 431"/>
                <a:gd name="T35" fmla="*/ 216 h 431"/>
                <a:gd name="T36" fmla="*/ 421 w 431"/>
                <a:gd name="T37" fmla="*/ 283 h 431"/>
                <a:gd name="T38" fmla="*/ 389 w 431"/>
                <a:gd name="T39" fmla="*/ 342 h 431"/>
                <a:gd name="T40" fmla="*/ 343 w 431"/>
                <a:gd name="T41" fmla="*/ 389 h 431"/>
                <a:gd name="T42" fmla="*/ 284 w 431"/>
                <a:gd name="T43" fmla="*/ 420 h 431"/>
                <a:gd name="T44" fmla="*/ 215 w 431"/>
                <a:gd name="T45" fmla="*/ 431 h 431"/>
                <a:gd name="T46" fmla="*/ 148 w 431"/>
                <a:gd name="T47" fmla="*/ 420 h 431"/>
                <a:gd name="T48" fmla="*/ 89 w 431"/>
                <a:gd name="T49" fmla="*/ 389 h 431"/>
                <a:gd name="T50" fmla="*/ 42 w 431"/>
                <a:gd name="T51" fmla="*/ 342 h 431"/>
                <a:gd name="T52" fmla="*/ 11 w 431"/>
                <a:gd name="T53" fmla="*/ 283 h 431"/>
                <a:gd name="T54" fmla="*/ 0 w 431"/>
                <a:gd name="T55" fmla="*/ 216 h 431"/>
                <a:gd name="T56" fmla="*/ 11 w 431"/>
                <a:gd name="T57" fmla="*/ 148 h 431"/>
                <a:gd name="T58" fmla="*/ 42 w 431"/>
                <a:gd name="T59" fmla="*/ 89 h 431"/>
                <a:gd name="T60" fmla="*/ 89 w 431"/>
                <a:gd name="T61" fmla="*/ 42 h 431"/>
                <a:gd name="T62" fmla="*/ 148 w 431"/>
                <a:gd name="T63" fmla="*/ 11 h 431"/>
                <a:gd name="T64" fmla="*/ 215 w 431"/>
                <a:gd name="T6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431">
                  <a:moveTo>
                    <a:pt x="215" y="154"/>
                  </a:moveTo>
                  <a:lnTo>
                    <a:pt x="199" y="157"/>
                  </a:lnTo>
                  <a:lnTo>
                    <a:pt x="184" y="163"/>
                  </a:lnTo>
                  <a:lnTo>
                    <a:pt x="172" y="172"/>
                  </a:lnTo>
                  <a:lnTo>
                    <a:pt x="162" y="185"/>
                  </a:lnTo>
                  <a:lnTo>
                    <a:pt x="156" y="199"/>
                  </a:lnTo>
                  <a:lnTo>
                    <a:pt x="154" y="216"/>
                  </a:lnTo>
                  <a:lnTo>
                    <a:pt x="156" y="232"/>
                  </a:lnTo>
                  <a:lnTo>
                    <a:pt x="162" y="246"/>
                  </a:lnTo>
                  <a:lnTo>
                    <a:pt x="172" y="259"/>
                  </a:lnTo>
                  <a:lnTo>
                    <a:pt x="184" y="268"/>
                  </a:lnTo>
                  <a:lnTo>
                    <a:pt x="199" y="275"/>
                  </a:lnTo>
                  <a:lnTo>
                    <a:pt x="215" y="277"/>
                  </a:lnTo>
                  <a:lnTo>
                    <a:pt x="232" y="275"/>
                  </a:lnTo>
                  <a:lnTo>
                    <a:pt x="247" y="268"/>
                  </a:lnTo>
                  <a:lnTo>
                    <a:pt x="260" y="259"/>
                  </a:lnTo>
                  <a:lnTo>
                    <a:pt x="269" y="246"/>
                  </a:lnTo>
                  <a:lnTo>
                    <a:pt x="275" y="232"/>
                  </a:lnTo>
                  <a:lnTo>
                    <a:pt x="277" y="216"/>
                  </a:lnTo>
                  <a:lnTo>
                    <a:pt x="275" y="199"/>
                  </a:lnTo>
                  <a:lnTo>
                    <a:pt x="269" y="185"/>
                  </a:lnTo>
                  <a:lnTo>
                    <a:pt x="260" y="172"/>
                  </a:lnTo>
                  <a:lnTo>
                    <a:pt x="247" y="163"/>
                  </a:lnTo>
                  <a:lnTo>
                    <a:pt x="232" y="157"/>
                  </a:lnTo>
                  <a:lnTo>
                    <a:pt x="215" y="154"/>
                  </a:lnTo>
                  <a:close/>
                  <a:moveTo>
                    <a:pt x="215" y="0"/>
                  </a:moveTo>
                  <a:lnTo>
                    <a:pt x="251" y="3"/>
                  </a:lnTo>
                  <a:lnTo>
                    <a:pt x="284" y="11"/>
                  </a:lnTo>
                  <a:lnTo>
                    <a:pt x="315" y="24"/>
                  </a:lnTo>
                  <a:lnTo>
                    <a:pt x="343" y="42"/>
                  </a:lnTo>
                  <a:lnTo>
                    <a:pt x="368" y="63"/>
                  </a:lnTo>
                  <a:lnTo>
                    <a:pt x="389" y="89"/>
                  </a:lnTo>
                  <a:lnTo>
                    <a:pt x="407" y="117"/>
                  </a:lnTo>
                  <a:lnTo>
                    <a:pt x="421" y="148"/>
                  </a:lnTo>
                  <a:lnTo>
                    <a:pt x="429" y="181"/>
                  </a:lnTo>
                  <a:lnTo>
                    <a:pt x="431" y="216"/>
                  </a:lnTo>
                  <a:lnTo>
                    <a:pt x="429" y="250"/>
                  </a:lnTo>
                  <a:lnTo>
                    <a:pt x="421" y="283"/>
                  </a:lnTo>
                  <a:lnTo>
                    <a:pt x="407" y="314"/>
                  </a:lnTo>
                  <a:lnTo>
                    <a:pt x="389" y="342"/>
                  </a:lnTo>
                  <a:lnTo>
                    <a:pt x="368" y="368"/>
                  </a:lnTo>
                  <a:lnTo>
                    <a:pt x="343" y="389"/>
                  </a:lnTo>
                  <a:lnTo>
                    <a:pt x="315" y="407"/>
                  </a:lnTo>
                  <a:lnTo>
                    <a:pt x="284" y="420"/>
                  </a:lnTo>
                  <a:lnTo>
                    <a:pt x="251" y="428"/>
                  </a:lnTo>
                  <a:lnTo>
                    <a:pt x="215" y="431"/>
                  </a:lnTo>
                  <a:lnTo>
                    <a:pt x="181" y="428"/>
                  </a:lnTo>
                  <a:lnTo>
                    <a:pt x="148" y="420"/>
                  </a:lnTo>
                  <a:lnTo>
                    <a:pt x="117" y="407"/>
                  </a:lnTo>
                  <a:lnTo>
                    <a:pt x="89" y="389"/>
                  </a:lnTo>
                  <a:lnTo>
                    <a:pt x="64" y="368"/>
                  </a:lnTo>
                  <a:lnTo>
                    <a:pt x="42" y="342"/>
                  </a:lnTo>
                  <a:lnTo>
                    <a:pt x="24" y="314"/>
                  </a:lnTo>
                  <a:lnTo>
                    <a:pt x="11" y="283"/>
                  </a:lnTo>
                  <a:lnTo>
                    <a:pt x="3" y="250"/>
                  </a:lnTo>
                  <a:lnTo>
                    <a:pt x="0" y="216"/>
                  </a:lnTo>
                  <a:lnTo>
                    <a:pt x="3" y="181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2" y="89"/>
                  </a:lnTo>
                  <a:lnTo>
                    <a:pt x="64" y="63"/>
                  </a:lnTo>
                  <a:lnTo>
                    <a:pt x="89" y="42"/>
                  </a:lnTo>
                  <a:lnTo>
                    <a:pt x="117" y="24"/>
                  </a:lnTo>
                  <a:lnTo>
                    <a:pt x="148" y="11"/>
                  </a:lnTo>
                  <a:lnTo>
                    <a:pt x="181" y="3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1326F07-DC7F-2A4D-962C-AEB5D0FCF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8"/>
          <a:stretch/>
        </p:blipFill>
        <p:spPr>
          <a:xfrm>
            <a:off x="-2" y="-1"/>
            <a:ext cx="4077732" cy="6858000"/>
          </a:xfrm>
        </p:spPr>
      </p:pic>
    </p:spTree>
    <p:extLst>
      <p:ext uri="{BB962C8B-B14F-4D97-AF65-F5344CB8AC3E}">
        <p14:creationId xmlns:p14="http://schemas.microsoft.com/office/powerpoint/2010/main" val="2946775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sic Zone Color Red 3">
      <a:dk1>
        <a:srgbClr val="000000"/>
      </a:dk1>
      <a:lt1>
        <a:sysClr val="window" lastClr="FFFFFF"/>
      </a:lt1>
      <a:dk2>
        <a:srgbClr val="394656"/>
      </a:dk2>
      <a:lt2>
        <a:srgbClr val="B4B3B2"/>
      </a:lt2>
      <a:accent1>
        <a:srgbClr val="E7343C"/>
      </a:accent1>
      <a:accent2>
        <a:srgbClr val="E0E0E0"/>
      </a:accent2>
      <a:accent3>
        <a:srgbClr val="A9A6A6"/>
      </a:accent3>
      <a:accent4>
        <a:srgbClr val="7C7978"/>
      </a:accent4>
      <a:accent5>
        <a:srgbClr val="565453"/>
      </a:accent5>
      <a:accent6>
        <a:srgbClr val="363736"/>
      </a:accent6>
      <a:hlink>
        <a:srgbClr val="1CADE4"/>
      </a:hlink>
      <a:folHlink>
        <a:srgbClr val="2683C6"/>
      </a:folHlink>
    </a:clrScheme>
    <a:fontScheme name="Custom 4">
      <a:majorFont>
        <a:latin typeface="Museo 700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E8EA5B-A1DE-4310-B010-E1E9FA1A5BDE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7C9C3CE48AB43807A2B2BBC021B68" ma:contentTypeVersion="16" ma:contentTypeDescription="Create a new document." ma:contentTypeScope="" ma:versionID="c4f0741dd95a30e90c3cf977d95b5a14">
  <xsd:schema xmlns:xsd="http://www.w3.org/2001/XMLSchema" xmlns:xs="http://www.w3.org/2001/XMLSchema" xmlns:p="http://schemas.microsoft.com/office/2006/metadata/properties" xmlns:ns2="7275c497-f9ee-4928-92bc-548289b37429" xmlns:ns3="0bfe741e-9eca-4f01-90f2-939183f19d24" targetNamespace="http://schemas.microsoft.com/office/2006/metadata/properties" ma:root="true" ma:fieldsID="12ae29ed94e370c4482e339f14f554af" ns2:_="" ns3:_="">
    <xsd:import namespace="7275c497-f9ee-4928-92bc-548289b37429"/>
    <xsd:import namespace="0bfe741e-9eca-4f01-90f2-939183f19d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5c497-f9ee-4928-92bc-548289b37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8afe34-2bfd-4bac-9813-93dbf9691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e741e-9eca-4f01-90f2-939183f19d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37b32d1-9ec4-4c82-9f5d-60c5422df62a}" ma:internalName="TaxCatchAll" ma:showField="CatchAllData" ma:web="0bfe741e-9eca-4f01-90f2-939183f19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e741e-9eca-4f01-90f2-939183f19d24" xsi:nil="true"/>
    <_Flow_SignoffStatus xmlns="7275c497-f9ee-4928-92bc-548289b37429" xsi:nil="true"/>
    <lcf76f155ced4ddcb4097134ff3c332f xmlns="7275c497-f9ee-4928-92bc-548289b374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135ED9-0ED7-4AFE-A97F-6E346B204C39}"/>
</file>

<file path=customXml/itemProps2.xml><?xml version="1.0" encoding="utf-8"?>
<ds:datastoreItem xmlns:ds="http://schemas.openxmlformats.org/officeDocument/2006/customXml" ds:itemID="{0E26E8F1-40B0-4CF7-87BF-E57BA67CEEAE}"/>
</file>

<file path=customXml/itemProps3.xml><?xml version="1.0" encoding="utf-8"?>
<ds:datastoreItem xmlns:ds="http://schemas.openxmlformats.org/officeDocument/2006/customXml" ds:itemID="{097B008E-B3B5-4D00-B498-9734C40F53A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5921</TotalTime>
  <Words>2450</Words>
  <Application>Microsoft Office PowerPoint</Application>
  <PresentationFormat>Custom</PresentationFormat>
  <Paragraphs>194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Baskerville</vt:lpstr>
      <vt:lpstr>Calibri</vt:lpstr>
      <vt:lpstr>Century Gothic</vt:lpstr>
      <vt:lpstr>Heebo</vt:lpstr>
      <vt:lpstr>Heebo Black</vt:lpstr>
      <vt:lpstr>Poppins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Walkin' Out!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 nurjamil</dc:creator>
  <cp:lastModifiedBy>Admin Admin</cp:lastModifiedBy>
  <cp:revision>207</cp:revision>
  <cp:lastPrinted>2023-08-04T05:00:00Z</cp:lastPrinted>
  <dcterms:created xsi:type="dcterms:W3CDTF">2018-11-06T00:42:49Z</dcterms:created>
  <dcterms:modified xsi:type="dcterms:W3CDTF">2024-02-28T21:28:50Z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0x010100AE57C9C3CE48AB43807A2B2BBC021B68</vt:lpwstr>
  </property>
</Properties>
</file>