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74" r:id="rId4"/>
    <p:sldId id="273" r:id="rId5"/>
    <p:sldId id="275" r:id="rId6"/>
    <p:sldId id="277" r:id="rId7"/>
    <p:sldId id="282" r:id="rId8"/>
    <p:sldId id="283" r:id="rId9"/>
    <p:sldId id="258" r:id="rId10"/>
    <p:sldId id="276" r:id="rId11"/>
    <p:sldId id="278" r:id="rId12"/>
    <p:sldId id="296" r:id="rId13"/>
    <p:sldId id="261" r:id="rId14"/>
    <p:sldId id="262" r:id="rId15"/>
    <p:sldId id="285" r:id="rId16"/>
    <p:sldId id="290" r:id="rId17"/>
    <p:sldId id="286" r:id="rId18"/>
    <p:sldId id="295" r:id="rId19"/>
    <p:sldId id="291" r:id="rId20"/>
    <p:sldId id="292" r:id="rId21"/>
    <p:sldId id="265" r:id="rId22"/>
    <p:sldId id="281" r:id="rId23"/>
    <p:sldId id="284" r:id="rId24"/>
    <p:sldId id="293" r:id="rId25"/>
    <p:sldId id="272" r:id="rId26"/>
    <p:sldId id="270" r:id="rId27"/>
    <p:sldId id="29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Gender</c:v>
                </c:pt>
              </c:strCache>
            </c:strRef>
          </c:tx>
          <c:explosion val="25"/>
          <c:dLbls>
            <c:showLegendKey val="0"/>
            <c:showVal val="1"/>
            <c:showCatName val="0"/>
            <c:showSerName val="0"/>
            <c:showPercent val="1"/>
            <c:showBubbleSize val="0"/>
            <c:showLeaderLines val="1"/>
          </c:dLbls>
          <c:cat>
            <c:strRef>
              <c:f>Sheet1!$A$2:$A$5</c:f>
              <c:strCache>
                <c:ptCount val="2"/>
                <c:pt idx="0">
                  <c:v>Males </c:v>
                </c:pt>
                <c:pt idx="1">
                  <c:v>Female</c:v>
                </c:pt>
              </c:strCache>
            </c:strRef>
          </c:cat>
          <c:val>
            <c:numRef>
              <c:f>Sheet1!$B$2:$B$5</c:f>
              <c:numCache>
                <c:formatCode>General</c:formatCode>
                <c:ptCount val="4"/>
                <c:pt idx="0">
                  <c:v>1643</c:v>
                </c:pt>
                <c:pt idx="1">
                  <c:v>207</c:v>
                </c:pt>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1212121212121213E-2"/>
          <c:y val="0.19216732283464566"/>
          <c:w val="0.59042842300962384"/>
          <c:h val="0.70227722772277223"/>
        </c:manualLayout>
      </c:layout>
      <c:pie3DChart>
        <c:varyColors val="1"/>
        <c:ser>
          <c:idx val="0"/>
          <c:order val="0"/>
          <c:tx>
            <c:strRef>
              <c:f>Sheet1!$B$1</c:f>
              <c:strCache>
                <c:ptCount val="1"/>
                <c:pt idx="0">
                  <c:v>Race</c:v>
                </c:pt>
              </c:strCache>
            </c:strRef>
          </c:tx>
          <c:explosion val="25"/>
          <c:dLbls>
            <c:dLbl>
              <c:idx val="1"/>
              <c:layout>
                <c:manualLayout>
                  <c:x val="-2.8522574970681856E-2"/>
                  <c:y val="0.13440566764459078"/>
                </c:manualLayout>
              </c:layout>
              <c:showLegendKey val="0"/>
              <c:showVal val="1"/>
              <c:showCatName val="0"/>
              <c:showSerName val="0"/>
              <c:showPercent val="1"/>
              <c:showBubbleSize val="0"/>
            </c:dLbl>
            <c:showLegendKey val="0"/>
            <c:showVal val="1"/>
            <c:showCatName val="0"/>
            <c:showSerName val="0"/>
            <c:showPercent val="1"/>
            <c:showBubbleSize val="0"/>
            <c:showLeaderLines val="1"/>
          </c:dLbls>
          <c:cat>
            <c:strRef>
              <c:f>Sheet1!$A$2:$A$6</c:f>
              <c:strCache>
                <c:ptCount val="5"/>
                <c:pt idx="0">
                  <c:v>African American</c:v>
                </c:pt>
                <c:pt idx="1">
                  <c:v>Hispanic</c:v>
                </c:pt>
                <c:pt idx="2">
                  <c:v>White</c:v>
                </c:pt>
                <c:pt idx="3">
                  <c:v>Native American</c:v>
                </c:pt>
                <c:pt idx="4">
                  <c:v>Other</c:v>
                </c:pt>
              </c:strCache>
            </c:strRef>
          </c:cat>
          <c:val>
            <c:numRef>
              <c:f>Sheet1!$B$2:$B$6</c:f>
              <c:numCache>
                <c:formatCode>General</c:formatCode>
                <c:ptCount val="5"/>
                <c:pt idx="0">
                  <c:v>507</c:v>
                </c:pt>
                <c:pt idx="1">
                  <c:v>209</c:v>
                </c:pt>
                <c:pt idx="2">
                  <c:v>858</c:v>
                </c:pt>
                <c:pt idx="3">
                  <c:v>108</c:v>
                </c:pt>
                <c:pt idx="4">
                  <c:v>168</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455852428558792"/>
          <c:y val="0.27488574957542072"/>
          <c:w val="0.60035344598779083"/>
          <c:h val="0.60239436982141936"/>
        </c:manualLayout>
      </c:layout>
      <c:pie3DChart>
        <c:varyColors val="1"/>
        <c:ser>
          <c:idx val="0"/>
          <c:order val="0"/>
          <c:tx>
            <c:strRef>
              <c:f>Sheet1!$B$1</c:f>
              <c:strCache>
                <c:ptCount val="1"/>
                <c:pt idx="0">
                  <c:v>Age</c:v>
                </c:pt>
              </c:strCache>
            </c:strRef>
          </c:tx>
          <c:explosion val="25"/>
          <c:dLbls>
            <c:showLegendKey val="0"/>
            <c:showVal val="1"/>
            <c:showCatName val="0"/>
            <c:showSerName val="0"/>
            <c:showPercent val="1"/>
            <c:showBubbleSize val="0"/>
            <c:showLeaderLines val="1"/>
          </c:dLbls>
          <c:cat>
            <c:strRef>
              <c:f>Sheet1!$A$2:$A$9</c:f>
              <c:strCache>
                <c:ptCount val="8"/>
                <c:pt idx="0">
                  <c:v>18-30</c:v>
                </c:pt>
                <c:pt idx="1">
                  <c:v>31-40</c:v>
                </c:pt>
                <c:pt idx="2">
                  <c:v>41-50</c:v>
                </c:pt>
                <c:pt idx="3">
                  <c:v>51-60</c:v>
                </c:pt>
                <c:pt idx="4">
                  <c:v>61-70</c:v>
                </c:pt>
                <c:pt idx="5">
                  <c:v>71-80</c:v>
                </c:pt>
                <c:pt idx="6">
                  <c:v>80-90</c:v>
                </c:pt>
                <c:pt idx="7">
                  <c:v>Blank</c:v>
                </c:pt>
              </c:strCache>
            </c:strRef>
          </c:cat>
          <c:val>
            <c:numRef>
              <c:f>Sheet1!$B$2:$B$9</c:f>
              <c:numCache>
                <c:formatCode>General</c:formatCode>
                <c:ptCount val="8"/>
                <c:pt idx="0">
                  <c:v>90</c:v>
                </c:pt>
                <c:pt idx="1">
                  <c:v>226</c:v>
                </c:pt>
                <c:pt idx="2">
                  <c:v>344</c:v>
                </c:pt>
                <c:pt idx="3">
                  <c:v>637</c:v>
                </c:pt>
                <c:pt idx="4">
                  <c:v>425</c:v>
                </c:pt>
                <c:pt idx="5">
                  <c:v>69</c:v>
                </c:pt>
                <c:pt idx="6">
                  <c:v>17</c:v>
                </c:pt>
                <c:pt idx="7">
                  <c:v>42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Discharge Status</c:v>
                </c:pt>
              </c:strCache>
            </c:strRef>
          </c:tx>
          <c:explosion val="25"/>
          <c:dLbls>
            <c:showLegendKey val="0"/>
            <c:showVal val="1"/>
            <c:showCatName val="0"/>
            <c:showSerName val="0"/>
            <c:showPercent val="1"/>
            <c:showBubbleSize val="0"/>
            <c:showLeaderLines val="1"/>
          </c:dLbls>
          <c:cat>
            <c:strRef>
              <c:f>Sheet1!$A$2:$A$7</c:f>
              <c:strCache>
                <c:ptCount val="6"/>
                <c:pt idx="0">
                  <c:v>Honorable</c:v>
                </c:pt>
                <c:pt idx="1">
                  <c:v>General </c:v>
                </c:pt>
                <c:pt idx="2">
                  <c:v>Other than honorable</c:v>
                </c:pt>
                <c:pt idx="3">
                  <c:v>Bad conduct</c:v>
                </c:pt>
                <c:pt idx="4">
                  <c:v>Dishonorable</c:v>
                </c:pt>
                <c:pt idx="5">
                  <c:v>Other, refused, blank</c:v>
                </c:pt>
              </c:strCache>
            </c:strRef>
          </c:cat>
          <c:val>
            <c:numRef>
              <c:f>Sheet1!$B$2:$B$7</c:f>
              <c:numCache>
                <c:formatCode>General</c:formatCode>
                <c:ptCount val="6"/>
                <c:pt idx="0">
                  <c:v>1529</c:v>
                </c:pt>
                <c:pt idx="1">
                  <c:v>134</c:v>
                </c:pt>
                <c:pt idx="2">
                  <c:v>63</c:v>
                </c:pt>
                <c:pt idx="3">
                  <c:v>20</c:v>
                </c:pt>
                <c:pt idx="4">
                  <c:v>4</c:v>
                </c:pt>
                <c:pt idx="5">
                  <c:v>100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Branch of Service</a:t>
            </a:r>
            <a:endParaRPr lang="en-US" dirty="0"/>
          </a:p>
        </c:rich>
      </c:tx>
      <c:layout>
        <c:manualLayout>
          <c:xMode val="edge"/>
          <c:yMode val="edge"/>
          <c:x val="0.68910544438825883"/>
          <c:y val="3.3898305084745763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Income</c:v>
                </c:pt>
              </c:strCache>
            </c:strRef>
          </c:tx>
          <c:explosion val="25"/>
          <c:dLbls>
            <c:showLegendKey val="0"/>
            <c:showVal val="1"/>
            <c:showCatName val="0"/>
            <c:showSerName val="0"/>
            <c:showPercent val="1"/>
            <c:showBubbleSize val="0"/>
            <c:showLeaderLines val="1"/>
          </c:dLbls>
          <c:cat>
            <c:strRef>
              <c:f>Sheet1!$A$2:$A$9</c:f>
              <c:strCache>
                <c:ptCount val="8"/>
                <c:pt idx="0">
                  <c:v>Army</c:v>
                </c:pt>
                <c:pt idx="1">
                  <c:v>Marine Corps</c:v>
                </c:pt>
                <c:pt idx="2">
                  <c:v>Navy</c:v>
                </c:pt>
                <c:pt idx="3">
                  <c:v>Air Force</c:v>
                </c:pt>
                <c:pt idx="4">
                  <c:v>Coasties</c:v>
                </c:pt>
                <c:pt idx="5">
                  <c:v>National Guard</c:v>
                </c:pt>
                <c:pt idx="6">
                  <c:v>Reserves</c:v>
                </c:pt>
                <c:pt idx="7">
                  <c:v>Blank </c:v>
                </c:pt>
              </c:strCache>
            </c:strRef>
          </c:cat>
          <c:val>
            <c:numRef>
              <c:f>Sheet1!$B$2:$B$9</c:f>
              <c:numCache>
                <c:formatCode>General</c:formatCode>
                <c:ptCount val="8"/>
                <c:pt idx="0">
                  <c:v>957</c:v>
                </c:pt>
                <c:pt idx="1">
                  <c:v>261</c:v>
                </c:pt>
                <c:pt idx="2">
                  <c:v>348</c:v>
                </c:pt>
                <c:pt idx="3">
                  <c:v>215</c:v>
                </c:pt>
                <c:pt idx="4">
                  <c:v>13</c:v>
                </c:pt>
                <c:pt idx="5">
                  <c:v>19</c:v>
                </c:pt>
                <c:pt idx="6">
                  <c:v>7</c:v>
                </c:pt>
                <c:pt idx="7">
                  <c:v>30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Income</c:v>
                </c:pt>
              </c:strCache>
            </c:strRef>
          </c:tx>
          <c:explosion val="25"/>
          <c:dLbls>
            <c:showLegendKey val="0"/>
            <c:showVal val="1"/>
            <c:showCatName val="0"/>
            <c:showSerName val="0"/>
            <c:showPercent val="1"/>
            <c:showBubbleSize val="0"/>
            <c:showLeaderLines val="1"/>
          </c:dLbls>
          <c:cat>
            <c:strRef>
              <c:f>Sheet1!$A$2:$A$8</c:f>
              <c:strCache>
                <c:ptCount val="7"/>
                <c:pt idx="0">
                  <c:v>Food Stamps</c:v>
                </c:pt>
                <c:pt idx="1">
                  <c:v>Employed</c:v>
                </c:pt>
                <c:pt idx="2">
                  <c:v>VA Income</c:v>
                </c:pt>
                <c:pt idx="3">
                  <c:v>SSI, SSDI</c:v>
                </c:pt>
                <c:pt idx="4">
                  <c:v>Work off the books</c:v>
                </c:pt>
                <c:pt idx="5">
                  <c:v>Panhandling</c:v>
                </c:pt>
                <c:pt idx="6">
                  <c:v>SSDI</c:v>
                </c:pt>
              </c:strCache>
            </c:strRef>
          </c:cat>
          <c:val>
            <c:numRef>
              <c:f>Sheet1!$B$2:$B$8</c:f>
              <c:numCache>
                <c:formatCode>General</c:formatCode>
                <c:ptCount val="7"/>
                <c:pt idx="0">
                  <c:v>254</c:v>
                </c:pt>
                <c:pt idx="1">
                  <c:v>0</c:v>
                </c:pt>
                <c:pt idx="2">
                  <c:v>539</c:v>
                </c:pt>
                <c:pt idx="3">
                  <c:v>261</c:v>
                </c:pt>
                <c:pt idx="4">
                  <c:v>70</c:v>
                </c:pt>
                <c:pt idx="5">
                  <c:v>17</c:v>
                </c:pt>
                <c:pt idx="6">
                  <c:v>360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990681941109639"/>
          <c:y val="8.7788422988124365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1808092631121057E-2"/>
          <c:y val="0.19004521505454688"/>
          <c:w val="0.58414682238738058"/>
          <c:h val="0.74362006650173873"/>
        </c:manualLayout>
      </c:layout>
      <c:pie3DChart>
        <c:varyColors val="1"/>
        <c:ser>
          <c:idx val="0"/>
          <c:order val="0"/>
          <c:tx>
            <c:strRef>
              <c:f>Sheet1!$B$1</c:f>
              <c:strCache>
                <c:ptCount val="1"/>
                <c:pt idx="0">
                  <c:v>Homeless and At-Risk</c:v>
                </c:pt>
              </c:strCache>
            </c:strRef>
          </c:tx>
          <c:explosion val="25"/>
          <c:dLbls>
            <c:showLegendKey val="0"/>
            <c:showVal val="1"/>
            <c:showCatName val="0"/>
            <c:showSerName val="0"/>
            <c:showPercent val="1"/>
            <c:showBubbleSize val="0"/>
            <c:showLeaderLines val="1"/>
          </c:dLbls>
          <c:cat>
            <c:strRef>
              <c:f>Sheet1!$A$2:$A$8</c:f>
              <c:strCache>
                <c:ptCount val="7"/>
                <c:pt idx="0">
                  <c:v>Male Homeless</c:v>
                </c:pt>
                <c:pt idx="1">
                  <c:v>Female Homeless</c:v>
                </c:pt>
                <c:pt idx="2">
                  <c:v>Housed Male</c:v>
                </c:pt>
                <c:pt idx="3">
                  <c:v>Housed Female</c:v>
                </c:pt>
                <c:pt idx="4">
                  <c:v>Transitional Housing Male</c:v>
                </c:pt>
                <c:pt idx="5">
                  <c:v>Transitional Housing Female</c:v>
                </c:pt>
                <c:pt idx="6">
                  <c:v>Blank</c:v>
                </c:pt>
              </c:strCache>
            </c:strRef>
          </c:cat>
          <c:val>
            <c:numRef>
              <c:f>Sheet1!$B$2:$B$8</c:f>
              <c:numCache>
                <c:formatCode>General</c:formatCode>
                <c:ptCount val="7"/>
                <c:pt idx="0">
                  <c:v>319</c:v>
                </c:pt>
                <c:pt idx="1">
                  <c:v>22</c:v>
                </c:pt>
                <c:pt idx="2">
                  <c:v>1060</c:v>
                </c:pt>
                <c:pt idx="3">
                  <c:v>164</c:v>
                </c:pt>
                <c:pt idx="4">
                  <c:v>239</c:v>
                </c:pt>
                <c:pt idx="5">
                  <c:v>19</c:v>
                </c:pt>
                <c:pt idx="6">
                  <c:v>27</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Homeless</c:v>
                </c:pt>
              </c:strCache>
            </c:strRef>
          </c:tx>
          <c:explosion val="25"/>
          <c:dLbls>
            <c:showLegendKey val="0"/>
            <c:showVal val="1"/>
            <c:showCatName val="0"/>
            <c:showSerName val="0"/>
            <c:showPercent val="1"/>
            <c:showBubbleSize val="0"/>
            <c:showLeaderLines val="1"/>
          </c:dLbls>
          <c:cat>
            <c:strRef>
              <c:f>Sheet1!$A$2:$A$4</c:f>
              <c:strCache>
                <c:ptCount val="3"/>
                <c:pt idx="0">
                  <c:v>Streets and Shelters </c:v>
                </c:pt>
                <c:pt idx="1">
                  <c:v>Transitional </c:v>
                </c:pt>
                <c:pt idx="2">
                  <c:v>At-Risk </c:v>
                </c:pt>
              </c:strCache>
            </c:strRef>
          </c:cat>
          <c:val>
            <c:numRef>
              <c:f>Sheet1!$B$2:$B$4</c:f>
              <c:numCache>
                <c:formatCode>General</c:formatCode>
                <c:ptCount val="3"/>
                <c:pt idx="0">
                  <c:v>338</c:v>
                </c:pt>
                <c:pt idx="1">
                  <c:v>170</c:v>
                </c:pt>
                <c:pt idx="2">
                  <c:v>1185</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17979-8F89-49A3-A2BD-CB7174DC2184}" type="datetimeFigureOut">
              <a:rPr lang="en-US" smtClean="0"/>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18B09-28DA-4282-ACCF-D329106D89B1}" type="slidenum">
              <a:rPr lang="en-US" smtClean="0"/>
              <a:t>‹#›</a:t>
            </a:fld>
            <a:endParaRPr lang="en-US"/>
          </a:p>
        </p:txBody>
      </p:sp>
    </p:spTree>
    <p:extLst>
      <p:ext uri="{BB962C8B-B14F-4D97-AF65-F5344CB8AC3E}">
        <p14:creationId xmlns:p14="http://schemas.microsoft.com/office/powerpoint/2010/main" val="121789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18B09-28DA-4282-ACCF-D329106D89B1}" type="slidenum">
              <a:rPr lang="en-US" smtClean="0"/>
              <a:t>2</a:t>
            </a:fld>
            <a:endParaRPr lang="en-US"/>
          </a:p>
        </p:txBody>
      </p:sp>
    </p:spTree>
    <p:extLst>
      <p:ext uri="{BB962C8B-B14F-4D97-AF65-F5344CB8AC3E}">
        <p14:creationId xmlns:p14="http://schemas.microsoft.com/office/powerpoint/2010/main" val="8660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E932790-794C-4751-B76E-C9DDE1073DFA}" type="datetimeFigureOut">
              <a:rPr lang="en-US" smtClean="0"/>
              <a:t>3/9/2016</a:t>
            </a:fld>
            <a:endParaRPr lang="en-US"/>
          </a:p>
        </p:txBody>
      </p:sp>
      <p:sp>
        <p:nvSpPr>
          <p:cNvPr id="8" name="Slide Number Placeholder 7"/>
          <p:cNvSpPr>
            <a:spLocks noGrp="1"/>
          </p:cNvSpPr>
          <p:nvPr>
            <p:ph type="sldNum" sz="quarter" idx="11"/>
          </p:nvPr>
        </p:nvSpPr>
        <p:spPr/>
        <p:txBody>
          <a:bodyPr/>
          <a:lstStyle/>
          <a:p>
            <a:fld id="{9A19621F-1ACF-4319-9A5D-1C48D7863FF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32790-794C-4751-B76E-C9DDE1073DFA}"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9621F-1ACF-4319-9A5D-1C48D7863F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32790-794C-4751-B76E-C9DDE1073DFA}"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9621F-1ACF-4319-9A5D-1C48D7863F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E932790-794C-4751-B76E-C9DDE1073DFA}"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9621F-1ACF-4319-9A5D-1C48D7863F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32790-794C-4751-B76E-C9DDE1073DFA}"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9621F-1ACF-4319-9A5D-1C48D7863FF4}"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E932790-794C-4751-B76E-C9DDE1073DFA}"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9621F-1ACF-4319-9A5D-1C48D7863FF4}"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E932790-794C-4751-B76E-C9DDE1073DFA}"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9621F-1ACF-4319-9A5D-1C48D7863FF4}"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932790-794C-4751-B76E-C9DDE1073DFA}"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9621F-1ACF-4319-9A5D-1C48D7863F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32790-794C-4751-B76E-C9DDE1073DFA}" type="datetimeFigureOut">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9621F-1ACF-4319-9A5D-1C48D7863F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32790-794C-4751-B76E-C9DDE1073DFA}"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9621F-1ACF-4319-9A5D-1C48D7863F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32790-794C-4751-B76E-C9DDE1073DFA}"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9621F-1ACF-4319-9A5D-1C48D7863F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E932790-794C-4751-B76E-C9DDE1073DFA}" type="datetimeFigureOut">
              <a:rPr lang="en-US" smtClean="0"/>
              <a:t>3/9/2016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A19621F-1ACF-4319-9A5D-1C48D7863FF4}"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image" Target="../media/image11.jpeg"/><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png"/><Relationship Id="rId9"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arizonastanddown.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 y="304800"/>
            <a:ext cx="7480300" cy="2362200"/>
          </a:xfrm>
          <a:prstGeom prst="rect">
            <a:avLst/>
          </a:prstGeom>
          <a:noFill/>
        </p:spPr>
      </p:pic>
      <p:sp>
        <p:nvSpPr>
          <p:cNvPr id="5" name="Text Box 36"/>
          <p:cNvSpPr txBox="1">
            <a:spLocks noChangeArrowheads="1"/>
          </p:cNvSpPr>
          <p:nvPr/>
        </p:nvSpPr>
        <p:spPr bwMode="auto">
          <a:xfrm>
            <a:off x="806450" y="2757487"/>
            <a:ext cx="7239000" cy="366713"/>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b="1" dirty="0" smtClean="0">
                <a:solidFill>
                  <a:prstClr val="black"/>
                </a:solidFill>
                <a:latin typeface="Arial" charset="0"/>
              </a:rPr>
              <a:t>2016 </a:t>
            </a:r>
            <a:r>
              <a:rPr lang="en-US" b="1" dirty="0">
                <a:solidFill>
                  <a:prstClr val="black"/>
                </a:solidFill>
                <a:latin typeface="Arial" charset="0"/>
              </a:rPr>
              <a:t>Maricopa County StandDown Annual Report</a:t>
            </a:r>
          </a:p>
        </p:txBody>
      </p:sp>
      <p:pic>
        <p:nvPicPr>
          <p:cNvPr id="6" name="Picture 50" descr="US-VETS-logo"/>
          <p:cNvPicPr>
            <a:picLocks noChangeAspect="1" noChangeArrowheads="1"/>
          </p:cNvPicPr>
          <p:nvPr/>
        </p:nvPicPr>
        <p:blipFill>
          <a:blip r:embed="rId3" cstate="print"/>
          <a:srcRect/>
          <a:stretch>
            <a:fillRect/>
          </a:stretch>
        </p:blipFill>
        <p:spPr bwMode="auto">
          <a:xfrm>
            <a:off x="7696200" y="5994400"/>
            <a:ext cx="1066800" cy="457200"/>
          </a:xfrm>
          <a:prstGeom prst="rect">
            <a:avLst/>
          </a:prstGeom>
          <a:noFill/>
        </p:spPr>
      </p:pic>
      <p:pic>
        <p:nvPicPr>
          <p:cNvPr id="7" name="Picture 47" descr="ssalogo"/>
          <p:cNvPicPr>
            <a:picLocks noChangeAspect="1" noChangeArrowheads="1"/>
          </p:cNvPicPr>
          <p:nvPr/>
        </p:nvPicPr>
        <p:blipFill>
          <a:blip r:embed="rId4" cstate="print"/>
          <a:srcRect/>
          <a:stretch>
            <a:fillRect/>
          </a:stretch>
        </p:blipFill>
        <p:spPr bwMode="auto">
          <a:xfrm>
            <a:off x="6629400" y="5758873"/>
            <a:ext cx="889000" cy="889000"/>
          </a:xfrm>
          <a:prstGeom prst="rect">
            <a:avLst/>
          </a:prstGeom>
          <a:noFill/>
        </p:spPr>
      </p:pic>
      <p:pic>
        <p:nvPicPr>
          <p:cNvPr id="8" name="Picture 46"/>
          <p:cNvPicPr>
            <a:picLocks noChangeAspect="1" noChangeArrowheads="1"/>
          </p:cNvPicPr>
          <p:nvPr/>
        </p:nvPicPr>
        <p:blipFill>
          <a:blip r:embed="rId5" cstate="print"/>
          <a:srcRect/>
          <a:stretch>
            <a:fillRect/>
          </a:stretch>
        </p:blipFill>
        <p:spPr bwMode="auto">
          <a:xfrm>
            <a:off x="3943132" y="6057900"/>
            <a:ext cx="1141413" cy="457200"/>
          </a:xfrm>
          <a:prstGeom prst="rect">
            <a:avLst/>
          </a:prstGeom>
          <a:noFill/>
          <a:ln w="9525">
            <a:noFill/>
            <a:miter lim="800000"/>
            <a:headEnd/>
            <a:tailEnd/>
          </a:ln>
          <a:effectLst/>
        </p:spPr>
      </p:pic>
      <p:pic>
        <p:nvPicPr>
          <p:cNvPr id="9" name="Picture 45"/>
          <p:cNvPicPr>
            <a:picLocks noChangeAspect="1" noChangeArrowheads="1"/>
          </p:cNvPicPr>
          <p:nvPr/>
        </p:nvPicPr>
        <p:blipFill>
          <a:blip r:embed="rId6" cstate="print"/>
          <a:srcRect/>
          <a:stretch>
            <a:fillRect/>
          </a:stretch>
        </p:blipFill>
        <p:spPr bwMode="auto">
          <a:xfrm>
            <a:off x="5179435" y="5981700"/>
            <a:ext cx="1219200" cy="533400"/>
          </a:xfrm>
          <a:prstGeom prst="rect">
            <a:avLst/>
          </a:prstGeom>
          <a:noFill/>
          <a:ln w="9525">
            <a:noFill/>
            <a:miter lim="800000"/>
            <a:headEnd/>
            <a:tailEnd/>
          </a:ln>
          <a:effectLst/>
        </p:spPr>
      </p:pic>
      <p:pic>
        <p:nvPicPr>
          <p:cNvPr id="10" name="Picture 42" descr="Phoenix Logo"/>
          <p:cNvPicPr>
            <a:picLocks noChangeAspect="1" noChangeArrowheads="1"/>
          </p:cNvPicPr>
          <p:nvPr/>
        </p:nvPicPr>
        <p:blipFill>
          <a:blip r:embed="rId7" cstate="print"/>
          <a:srcRect/>
          <a:stretch>
            <a:fillRect/>
          </a:stretch>
        </p:blipFill>
        <p:spPr bwMode="auto">
          <a:xfrm>
            <a:off x="3048000" y="5842000"/>
            <a:ext cx="788987" cy="838200"/>
          </a:xfrm>
          <a:prstGeom prst="rect">
            <a:avLst/>
          </a:prstGeom>
          <a:noFill/>
        </p:spPr>
      </p:pic>
      <p:pic>
        <p:nvPicPr>
          <p:cNvPr id="11" name="Picture 37"/>
          <p:cNvPicPr>
            <a:picLocks noChangeAspect="1" noChangeArrowheads="1"/>
          </p:cNvPicPr>
          <p:nvPr/>
        </p:nvPicPr>
        <p:blipFill>
          <a:blip r:embed="rId8" cstate="print"/>
          <a:srcRect/>
          <a:stretch>
            <a:fillRect/>
          </a:stretch>
        </p:blipFill>
        <p:spPr bwMode="auto">
          <a:xfrm>
            <a:off x="1988127" y="5758873"/>
            <a:ext cx="914400" cy="914400"/>
          </a:xfrm>
          <a:prstGeom prst="rect">
            <a:avLst/>
          </a:prstGeom>
          <a:noFill/>
          <a:ln w="9525">
            <a:noFill/>
            <a:miter lim="800000"/>
            <a:headEnd/>
            <a:tailEnd/>
          </a:ln>
          <a:effectLst/>
        </p:spPr>
      </p:pic>
      <p:pic>
        <p:nvPicPr>
          <p:cNvPr id="12" name="Picture 39"/>
          <p:cNvPicPr>
            <a:picLocks noChangeAspect="1" noChangeArrowheads="1"/>
          </p:cNvPicPr>
          <p:nvPr/>
        </p:nvPicPr>
        <p:blipFill>
          <a:blip r:embed="rId9" cstate="print"/>
          <a:srcRect/>
          <a:stretch>
            <a:fillRect/>
          </a:stretch>
        </p:blipFill>
        <p:spPr bwMode="auto">
          <a:xfrm>
            <a:off x="1299007" y="5791200"/>
            <a:ext cx="492125" cy="914400"/>
          </a:xfrm>
          <a:prstGeom prst="rect">
            <a:avLst/>
          </a:prstGeom>
          <a:noFill/>
          <a:ln w="9525">
            <a:noFill/>
            <a:miter lim="800000"/>
            <a:headEnd/>
            <a:tailEnd/>
          </a:ln>
          <a:effectLst/>
        </p:spPr>
      </p:pic>
      <p:pic>
        <p:nvPicPr>
          <p:cNvPr id="13" name="Picture 38"/>
          <p:cNvPicPr>
            <a:picLocks noChangeAspect="1" noChangeArrowheads="1"/>
          </p:cNvPicPr>
          <p:nvPr/>
        </p:nvPicPr>
        <p:blipFill>
          <a:blip r:embed="rId10" cstate="print"/>
          <a:srcRect/>
          <a:stretch>
            <a:fillRect/>
          </a:stretch>
        </p:blipFill>
        <p:spPr bwMode="auto">
          <a:xfrm>
            <a:off x="228600" y="5791200"/>
            <a:ext cx="914400" cy="914400"/>
          </a:xfrm>
          <a:prstGeom prst="rect">
            <a:avLst/>
          </a:prstGeom>
          <a:noFill/>
          <a:ln w="9525">
            <a:noFill/>
            <a:miter lim="800000"/>
            <a:headEnd/>
            <a:tailEnd/>
          </a:ln>
          <a:effectLst/>
        </p:spPr>
      </p:pic>
      <p:sp>
        <p:nvSpPr>
          <p:cNvPr id="14" name="Text Box 35"/>
          <p:cNvSpPr txBox="1">
            <a:spLocks noChangeArrowheads="1"/>
          </p:cNvSpPr>
          <p:nvPr/>
        </p:nvSpPr>
        <p:spPr bwMode="auto">
          <a:xfrm>
            <a:off x="1323973" y="5105400"/>
            <a:ext cx="6379730" cy="369332"/>
          </a:xfrm>
          <a:prstGeom prst="rect">
            <a:avLst/>
          </a:prstGeom>
          <a:noFill/>
          <a:ln w="9525">
            <a:noFill/>
            <a:miter lim="800000"/>
            <a:headEnd/>
            <a:tailEnd/>
          </a:ln>
          <a:effectLst/>
        </p:spPr>
        <p:txBody>
          <a:bodyPr wrap="square">
            <a:spAutoFit/>
          </a:bodyPr>
          <a:lstStyle/>
          <a:p>
            <a:pPr algn="ctr">
              <a:spcBef>
                <a:spcPct val="50000"/>
              </a:spcBef>
            </a:pPr>
            <a:r>
              <a:rPr lang="en-US" b="1" dirty="0"/>
              <a:t>Founding Partner Agencies</a:t>
            </a:r>
          </a:p>
        </p:txBody>
      </p:sp>
      <p:pic>
        <p:nvPicPr>
          <p:cNvPr id="3075" name="Picture 3" descr="C:\Users\AZCEH Laptop 1\Documents\Standdown 2015-standdown-010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2526" y="3210640"/>
            <a:ext cx="3193473" cy="189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66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2054" y="1320692"/>
            <a:ext cx="7072745" cy="369332"/>
          </a:xfrm>
          <a:prstGeom prst="rect">
            <a:avLst/>
          </a:prstGeom>
        </p:spPr>
        <p:txBody>
          <a:bodyPr wrap="square">
            <a:spAutoFit/>
          </a:bodyPr>
          <a:lstStyle/>
          <a:p>
            <a:pPr lvl="0" algn="ctr" fontAlgn="base">
              <a:spcBef>
                <a:spcPct val="50000"/>
              </a:spcBef>
              <a:spcAft>
                <a:spcPct val="0"/>
              </a:spcAft>
            </a:pPr>
            <a:r>
              <a:rPr lang="en-US" b="1" dirty="0" smtClean="0">
                <a:solidFill>
                  <a:prstClr val="black"/>
                </a:solidFill>
                <a:latin typeface="Calibri" pitchFamily="34" charset="0"/>
              </a:rPr>
              <a:t>2016 </a:t>
            </a:r>
            <a:r>
              <a:rPr lang="en-US" b="1" dirty="0">
                <a:solidFill>
                  <a:prstClr val="black"/>
                </a:solidFill>
                <a:latin typeface="Calibri" pitchFamily="34" charset="0"/>
              </a:rPr>
              <a:t>Maricopa County StandDown Demographics: </a:t>
            </a:r>
            <a:r>
              <a:rPr lang="en-US" b="1" dirty="0" smtClean="0">
                <a:solidFill>
                  <a:prstClr val="black"/>
                </a:solidFill>
                <a:latin typeface="Calibri" pitchFamily="34" charset="0"/>
              </a:rPr>
              <a:t>1,850 </a:t>
            </a:r>
            <a:r>
              <a:rPr lang="en-US" b="1" dirty="0">
                <a:solidFill>
                  <a:prstClr val="black"/>
                </a:solidFill>
                <a:latin typeface="Calibri" pitchFamily="34" charset="0"/>
              </a:rPr>
              <a:t>Veterans</a:t>
            </a:r>
          </a:p>
        </p:txBody>
      </p:sp>
      <p:graphicFrame>
        <p:nvGraphicFramePr>
          <p:cNvPr id="4" name="Chart 3"/>
          <p:cNvGraphicFramePr/>
          <p:nvPr>
            <p:extLst>
              <p:ext uri="{D42A27DB-BD31-4B8C-83A1-F6EECF244321}">
                <p14:modId xmlns:p14="http://schemas.microsoft.com/office/powerpoint/2010/main" val="1559231508"/>
              </p:ext>
            </p:extLst>
          </p:nvPr>
        </p:nvGraphicFramePr>
        <p:xfrm>
          <a:off x="762000" y="1690024"/>
          <a:ext cx="7682346" cy="4546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4816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0325" y="1543686"/>
            <a:ext cx="8564274" cy="1015663"/>
          </a:xfrm>
          <a:prstGeom prst="rect">
            <a:avLst/>
          </a:prstGeom>
        </p:spPr>
        <p:txBody>
          <a:bodyPr wrap="square">
            <a:spAutoFit/>
          </a:bodyPr>
          <a:lstStyle/>
          <a:p>
            <a:pPr lvl="0" fontAlgn="base">
              <a:spcBef>
                <a:spcPct val="0"/>
              </a:spcBef>
              <a:spcAft>
                <a:spcPct val="0"/>
              </a:spcAft>
            </a:pPr>
            <a:r>
              <a:rPr lang="en-US" sz="2000" b="1" dirty="0" smtClean="0">
                <a:solidFill>
                  <a:prstClr val="black"/>
                </a:solidFill>
                <a:latin typeface="Calibri" pitchFamily="34" charset="0"/>
              </a:rPr>
              <a:t>VSUW Guest Guide Volunteers: 900+ </a:t>
            </a:r>
          </a:p>
          <a:p>
            <a:r>
              <a:rPr lang="en-US" sz="2000" dirty="0"/>
              <a:t/>
            </a:r>
            <a:br>
              <a:rPr lang="en-US" sz="2000" dirty="0"/>
            </a:br>
            <a:endParaRPr lang="en-US"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058444"/>
            <a:ext cx="6096000" cy="4062984"/>
          </a:xfrm>
          <a:prstGeom prst="rect">
            <a:avLst/>
          </a:prstGeom>
        </p:spPr>
      </p:pic>
    </p:spTree>
    <p:extLst>
      <p:ext uri="{BB962C8B-B14F-4D97-AF65-F5344CB8AC3E}">
        <p14:creationId xmlns:p14="http://schemas.microsoft.com/office/powerpoint/2010/main" val="1701093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4926" y="1139825"/>
            <a:ext cx="8564274" cy="5755422"/>
          </a:xfrm>
          <a:prstGeom prst="rect">
            <a:avLst/>
          </a:prstGeom>
        </p:spPr>
        <p:txBody>
          <a:bodyPr wrap="square">
            <a:spAutoFit/>
          </a:bodyPr>
          <a:lstStyle/>
          <a:p>
            <a:pPr lvl="0" fontAlgn="base">
              <a:spcBef>
                <a:spcPct val="0"/>
              </a:spcBef>
              <a:spcAft>
                <a:spcPct val="0"/>
              </a:spcAft>
            </a:pPr>
            <a:r>
              <a:rPr lang="en-US" b="1" dirty="0">
                <a:solidFill>
                  <a:prstClr val="black"/>
                </a:solidFill>
                <a:latin typeface="Calibri" panose="020F0502020204030204" pitchFamily="34" charset="0"/>
              </a:rPr>
              <a:t>Court &amp; Legal System</a:t>
            </a:r>
            <a:r>
              <a:rPr lang="en-US" b="1" dirty="0" smtClean="0">
                <a:solidFill>
                  <a:prstClr val="black"/>
                </a:solidFill>
                <a:latin typeface="Calibri" pitchFamily="34" charset="0"/>
              </a:rPr>
              <a:t>:</a:t>
            </a:r>
          </a:p>
          <a:p>
            <a:pPr fontAlgn="base"/>
            <a:r>
              <a:rPr lang="en-US" sz="1600" b="1" dirty="0" smtClean="0">
                <a:latin typeface="Calibri" panose="020F0502020204030204" pitchFamily="34" charset="0"/>
              </a:rPr>
              <a:t>985 </a:t>
            </a:r>
            <a:r>
              <a:rPr lang="en-US" sz="1600" b="1" dirty="0">
                <a:latin typeface="Calibri" panose="020F0502020204030204" pitchFamily="34" charset="0"/>
              </a:rPr>
              <a:t>Veterans registered for legal services </a:t>
            </a:r>
            <a:r>
              <a:rPr lang="en-US" sz="1600" b="1" dirty="0" smtClean="0">
                <a:latin typeface="Calibri" panose="020F0502020204030204" pitchFamily="34" charset="0"/>
              </a:rPr>
              <a:t>  </a:t>
            </a:r>
            <a:r>
              <a:rPr lang="en-US" sz="1600" b="1" dirty="0">
                <a:latin typeface="Calibri" panose="020F0502020204030204" pitchFamily="34" charset="0"/>
              </a:rPr>
              <a:t> </a:t>
            </a:r>
          </a:p>
          <a:p>
            <a:pPr fontAlgn="base"/>
            <a:r>
              <a:rPr lang="en-US" sz="1600" b="1" dirty="0" smtClean="0">
                <a:latin typeface="Calibri" panose="020F0502020204030204" pitchFamily="34" charset="0"/>
              </a:rPr>
              <a:t>14 </a:t>
            </a:r>
            <a:r>
              <a:rPr lang="en-US" sz="1600" b="1" dirty="0">
                <a:latin typeface="Calibri" panose="020F0502020204030204" pitchFamily="34" charset="0"/>
              </a:rPr>
              <a:t>Municipal Courts </a:t>
            </a:r>
            <a:r>
              <a:rPr lang="en-US" sz="1600" b="1" dirty="0" smtClean="0">
                <a:latin typeface="Calibri" panose="020F0502020204030204" pitchFamily="34" charset="0"/>
              </a:rPr>
              <a:t>represented, </a:t>
            </a:r>
            <a:r>
              <a:rPr lang="en-US" sz="1600" b="1" dirty="0">
                <a:latin typeface="Calibri" panose="020F0502020204030204" pitchFamily="34" charset="0"/>
              </a:rPr>
              <a:t>131 cases</a:t>
            </a:r>
          </a:p>
          <a:p>
            <a:pPr fontAlgn="base"/>
            <a:r>
              <a:rPr lang="en-US" sz="1600" b="1" dirty="0">
                <a:latin typeface="Calibri" panose="020F0502020204030204" pitchFamily="34" charset="0"/>
              </a:rPr>
              <a:t>278 cases were reviewed by Adult Probation </a:t>
            </a:r>
          </a:p>
          <a:p>
            <a:pPr fontAlgn="base"/>
            <a:r>
              <a:rPr lang="en-US" sz="1600" b="1" dirty="0" smtClean="0">
                <a:latin typeface="Calibri" panose="020F0502020204030204" pitchFamily="34" charset="0"/>
              </a:rPr>
              <a:t>109 cases </a:t>
            </a:r>
            <a:r>
              <a:rPr lang="en-US" sz="1600" b="1" dirty="0">
                <a:latin typeface="Calibri" panose="020F0502020204030204" pitchFamily="34" charset="0"/>
              </a:rPr>
              <a:t>in Justice </a:t>
            </a:r>
            <a:r>
              <a:rPr lang="en-US" sz="1600" b="1" dirty="0" smtClean="0">
                <a:latin typeface="Calibri" panose="020F0502020204030204" pitchFamily="34" charset="0"/>
              </a:rPr>
              <a:t>Courts</a:t>
            </a:r>
            <a:r>
              <a:rPr lang="en-US" sz="1600" b="1" dirty="0">
                <a:latin typeface="Calibri" panose="020F0502020204030204" pitchFamily="34" charset="0"/>
              </a:rPr>
              <a:t>,</a:t>
            </a:r>
            <a:r>
              <a:rPr lang="en-US" sz="1600" b="1" dirty="0" smtClean="0">
                <a:latin typeface="Calibri" panose="020F0502020204030204" pitchFamily="34" charset="0"/>
              </a:rPr>
              <a:t> </a:t>
            </a:r>
            <a:r>
              <a:rPr lang="en-US" sz="1600" b="1" dirty="0">
                <a:latin typeface="Calibri" panose="020F0502020204030204" pitchFamily="34" charset="0"/>
              </a:rPr>
              <a:t>689 hours of community service</a:t>
            </a:r>
          </a:p>
          <a:p>
            <a:pPr fontAlgn="base"/>
            <a:r>
              <a:rPr lang="en-US" sz="1600" b="1" dirty="0" smtClean="0">
                <a:latin typeface="Calibri" panose="020F0502020204030204" pitchFamily="34" charset="0"/>
              </a:rPr>
              <a:t>35 </a:t>
            </a:r>
            <a:r>
              <a:rPr lang="en-US" sz="1600" b="1" dirty="0">
                <a:latin typeface="Calibri" panose="020F0502020204030204" pitchFamily="34" charset="0"/>
              </a:rPr>
              <a:t>DUI screenings </a:t>
            </a:r>
          </a:p>
          <a:p>
            <a:pPr fontAlgn="base"/>
            <a:r>
              <a:rPr lang="en-US" sz="1600" b="1" dirty="0" smtClean="0">
                <a:latin typeface="Calibri" panose="020F0502020204030204" pitchFamily="34" charset="0"/>
              </a:rPr>
              <a:t>305 </a:t>
            </a:r>
            <a:r>
              <a:rPr lang="en-US" sz="1600" b="1" dirty="0">
                <a:latin typeface="Calibri" panose="020F0502020204030204" pitchFamily="34" charset="0"/>
              </a:rPr>
              <a:t>Superior </a:t>
            </a:r>
            <a:r>
              <a:rPr lang="en-US" sz="1600" b="1" dirty="0" smtClean="0">
                <a:latin typeface="Calibri" panose="020F0502020204030204" pitchFamily="34" charset="0"/>
              </a:rPr>
              <a:t>Court, </a:t>
            </a:r>
            <a:r>
              <a:rPr lang="en-US" sz="1600" b="1" dirty="0">
                <a:latin typeface="Calibri" panose="020F0502020204030204" pitchFamily="34" charset="0"/>
              </a:rPr>
              <a:t>18 warrants quashed</a:t>
            </a:r>
          </a:p>
          <a:p>
            <a:pPr fontAlgn="base"/>
            <a:r>
              <a:rPr lang="en-US" sz="1600" b="1" dirty="0" smtClean="0">
                <a:latin typeface="Calibri" panose="020F0502020204030204" pitchFamily="34" charset="0"/>
              </a:rPr>
              <a:t>350 </a:t>
            </a:r>
            <a:r>
              <a:rPr lang="en-US" sz="1600" b="1" dirty="0">
                <a:latin typeface="Calibri" panose="020F0502020204030204" pitchFamily="34" charset="0"/>
              </a:rPr>
              <a:t>Phoenix Court </a:t>
            </a:r>
          </a:p>
          <a:p>
            <a:pPr fontAlgn="base"/>
            <a:r>
              <a:rPr lang="en-US" sz="1600" b="1" dirty="0" smtClean="0">
                <a:latin typeface="Calibri" panose="020F0502020204030204" pitchFamily="34" charset="0"/>
              </a:rPr>
              <a:t>86 letters </a:t>
            </a:r>
            <a:r>
              <a:rPr lang="en-US" sz="1600" b="1" dirty="0">
                <a:latin typeface="Calibri" panose="020F0502020204030204" pitchFamily="34" charset="0"/>
              </a:rPr>
              <a:t>to courts not </a:t>
            </a:r>
            <a:r>
              <a:rPr lang="en-US" sz="1600" b="1" dirty="0" smtClean="0">
                <a:latin typeface="Calibri" panose="020F0502020204030204" pitchFamily="34" charset="0"/>
              </a:rPr>
              <a:t>represented </a:t>
            </a:r>
          </a:p>
          <a:p>
            <a:pPr fontAlgn="base"/>
            <a:r>
              <a:rPr lang="en-US" sz="1600" b="1" dirty="0" smtClean="0">
                <a:latin typeface="Calibri" panose="020F0502020204030204" pitchFamily="34" charset="0"/>
              </a:rPr>
              <a:t>(</a:t>
            </a:r>
            <a:r>
              <a:rPr lang="en-US" sz="1600" b="1" dirty="0">
                <a:latin typeface="Calibri" panose="020F0502020204030204" pitchFamily="34" charset="0"/>
              </a:rPr>
              <a:t>45 in Maricopa county, 41 out of county</a:t>
            </a:r>
            <a:r>
              <a:rPr lang="en-US" sz="1600" b="1" dirty="0" smtClean="0">
                <a:latin typeface="Calibri" panose="020F0502020204030204" pitchFamily="34" charset="0"/>
              </a:rPr>
              <a:t>)</a:t>
            </a:r>
            <a:endParaRPr lang="en-US" sz="1600" b="1" dirty="0">
              <a:latin typeface="Calibri" panose="020F0502020204030204" pitchFamily="34" charset="0"/>
            </a:endParaRPr>
          </a:p>
          <a:p>
            <a:pPr fontAlgn="base"/>
            <a:r>
              <a:rPr lang="en-US" sz="1600" b="1" dirty="0" smtClean="0">
                <a:latin typeface="Calibri" panose="020F0502020204030204" pitchFamily="34" charset="0"/>
              </a:rPr>
              <a:t>43 Restoration </a:t>
            </a:r>
            <a:r>
              <a:rPr lang="en-US" sz="1600" b="1" dirty="0">
                <a:latin typeface="Calibri" panose="020F0502020204030204" pitchFamily="34" charset="0"/>
              </a:rPr>
              <a:t>of Rights </a:t>
            </a:r>
          </a:p>
          <a:p>
            <a:pPr fontAlgn="base"/>
            <a:r>
              <a:rPr lang="en-US" sz="1600" b="1" dirty="0" smtClean="0">
                <a:latin typeface="Calibri" panose="020F0502020204030204" pitchFamily="34" charset="0"/>
              </a:rPr>
              <a:t>18 Wills</a:t>
            </a:r>
            <a:endParaRPr lang="en-US" sz="1600" b="1" dirty="0">
              <a:latin typeface="Calibri" panose="020F0502020204030204" pitchFamily="34" charset="0"/>
            </a:endParaRPr>
          </a:p>
          <a:p>
            <a:pPr fontAlgn="base"/>
            <a:r>
              <a:rPr lang="en-US" sz="1600" b="1" dirty="0" smtClean="0">
                <a:latin typeface="Calibri" panose="020F0502020204030204" pitchFamily="34" charset="0"/>
              </a:rPr>
              <a:t>240 Out-of-county </a:t>
            </a:r>
            <a:r>
              <a:rPr lang="en-US" sz="1600" b="1" dirty="0">
                <a:latin typeface="Calibri" panose="020F0502020204030204" pitchFamily="34" charset="0"/>
              </a:rPr>
              <a:t>and/or out-of-state matters </a:t>
            </a:r>
          </a:p>
          <a:p>
            <a:pPr fontAlgn="base"/>
            <a:r>
              <a:rPr lang="en-US" sz="1600" b="1" dirty="0">
                <a:latin typeface="Calibri" panose="020F0502020204030204" pitchFamily="34" charset="0"/>
              </a:rPr>
              <a:t>State Bar    258 veterans, 298 consultations</a:t>
            </a:r>
          </a:p>
          <a:p>
            <a:pPr fontAlgn="base"/>
            <a:r>
              <a:rPr lang="en-US" sz="1600" b="1" dirty="0" smtClean="0">
                <a:latin typeface="Calibri" panose="020F0502020204030204" pitchFamily="34" charset="0"/>
              </a:rPr>
              <a:t>9 Ignition </a:t>
            </a:r>
            <a:r>
              <a:rPr lang="en-US" sz="1600" b="1" dirty="0">
                <a:latin typeface="Calibri" panose="020F0502020204030204" pitchFamily="34" charset="0"/>
              </a:rPr>
              <a:t>Interlock </a:t>
            </a:r>
          </a:p>
          <a:p>
            <a:pPr fontAlgn="base"/>
            <a:r>
              <a:rPr lang="en-US" sz="1600" b="1" dirty="0" smtClean="0">
                <a:latin typeface="Calibri" panose="020F0502020204030204" pitchFamily="34" charset="0"/>
              </a:rPr>
              <a:t>47 Superior </a:t>
            </a:r>
            <a:r>
              <a:rPr lang="en-US" sz="1600" b="1" dirty="0">
                <a:latin typeface="Calibri" panose="020F0502020204030204" pitchFamily="34" charset="0"/>
              </a:rPr>
              <a:t>Court Family Law Assistance </a:t>
            </a:r>
          </a:p>
          <a:p>
            <a:pPr fontAlgn="base"/>
            <a:r>
              <a:rPr lang="en-US" sz="1600" b="1" dirty="0" smtClean="0">
                <a:latin typeface="Calibri" panose="020F0502020204030204" pitchFamily="34" charset="0"/>
              </a:rPr>
              <a:t>463 </a:t>
            </a:r>
            <a:r>
              <a:rPr lang="en-US" sz="1600" b="1" dirty="0">
                <a:latin typeface="Calibri" panose="020F0502020204030204" pitchFamily="34" charset="0"/>
              </a:rPr>
              <a:t>veterans completed community service hours  </a:t>
            </a:r>
            <a:endParaRPr lang="en-US" sz="1600" b="1" dirty="0" smtClean="0">
              <a:latin typeface="Calibri" panose="020F0502020204030204" pitchFamily="34" charset="0"/>
            </a:endParaRPr>
          </a:p>
          <a:p>
            <a:pPr fontAlgn="base"/>
            <a:endParaRPr lang="en-US" sz="1600" b="1" dirty="0" smtClean="0">
              <a:latin typeface="Calibri" panose="020F0502020204030204" pitchFamily="34" charset="0"/>
            </a:endParaRPr>
          </a:p>
          <a:p>
            <a:pPr fontAlgn="base"/>
            <a:r>
              <a:rPr lang="en-US" sz="1600" b="1" dirty="0" smtClean="0">
                <a:latin typeface="Calibri" panose="020F0502020204030204" pitchFamily="34" charset="0"/>
              </a:rPr>
              <a:t>225 </a:t>
            </a:r>
            <a:r>
              <a:rPr lang="en-US" sz="1600" b="1" dirty="0">
                <a:latin typeface="Calibri" panose="020F0502020204030204" pitchFamily="34" charset="0"/>
              </a:rPr>
              <a:t>Legal Volunteers including Private Attorneys, County Public Defenders, Phoenix Prosecutors, County Attorneys, Phoenix Public Defenders, Civil Attorneys, Judges, and other legal professionals </a:t>
            </a:r>
          </a:p>
          <a:p>
            <a:pPr lvl="0" fontAlgn="base">
              <a:spcBef>
                <a:spcPct val="0"/>
              </a:spcBef>
              <a:spcAft>
                <a:spcPct val="0"/>
              </a:spcAft>
            </a:pPr>
            <a:endParaRPr lang="en-US" b="1" dirty="0">
              <a:solidFill>
                <a:prstClr val="black"/>
              </a:solidFill>
              <a:latin typeface="Calibri" pitchFamily="34" charset="0"/>
            </a:endParaRPr>
          </a:p>
          <a:p>
            <a:r>
              <a:rPr lang="en-US" sz="1400" dirty="0"/>
              <a:t/>
            </a:r>
            <a:br>
              <a:rPr lang="en-US" sz="1400" dirty="0"/>
            </a:b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486327"/>
            <a:ext cx="4166031" cy="278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641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447800"/>
            <a:ext cx="7543800" cy="4708981"/>
          </a:xfrm>
          <a:prstGeom prst="rect">
            <a:avLst/>
          </a:prstGeom>
        </p:spPr>
        <p:txBody>
          <a:bodyPr wrap="square">
            <a:spAutoFit/>
          </a:bodyPr>
          <a:lstStyle/>
          <a:p>
            <a:pPr lvl="0" fontAlgn="base">
              <a:spcBef>
                <a:spcPct val="0"/>
              </a:spcBef>
              <a:spcAft>
                <a:spcPct val="0"/>
              </a:spcAft>
            </a:pPr>
            <a:r>
              <a:rPr lang="en-US" b="1" dirty="0">
                <a:solidFill>
                  <a:prstClr val="black"/>
                </a:solidFill>
                <a:latin typeface="Calibri" panose="020F0502020204030204" pitchFamily="34" charset="0"/>
              </a:rPr>
              <a:t>ADOT Motor Vehicle Division:	</a:t>
            </a:r>
          </a:p>
          <a:p>
            <a:r>
              <a:rPr lang="en-US" b="1" dirty="0">
                <a:latin typeface="Calibri" panose="020F0502020204030204" pitchFamily="34" charset="0"/>
              </a:rPr>
              <a:t>Total Customers Served 885</a:t>
            </a:r>
          </a:p>
          <a:p>
            <a:r>
              <a:rPr lang="en-US" b="1" dirty="0">
                <a:latin typeface="Calibri" panose="020F0502020204030204" pitchFamily="34" charset="0"/>
              </a:rPr>
              <a:t>Transactions Processed </a:t>
            </a:r>
            <a:r>
              <a:rPr lang="en-US" b="1" dirty="0" smtClean="0">
                <a:latin typeface="Calibri" panose="020F0502020204030204" pitchFamily="34" charset="0"/>
              </a:rPr>
              <a:t>779</a:t>
            </a:r>
          </a:p>
          <a:p>
            <a:endParaRPr lang="en-US" b="1" dirty="0" smtClean="0">
              <a:latin typeface="Calibri" panose="020F0502020204030204" pitchFamily="34" charset="0"/>
            </a:endParaRPr>
          </a:p>
          <a:p>
            <a:endParaRPr lang="en-US" b="1" dirty="0">
              <a:latin typeface="Calibri" panose="020F0502020204030204" pitchFamily="34" charset="0"/>
            </a:endParaRPr>
          </a:p>
          <a:p>
            <a:r>
              <a:rPr lang="en-US" b="1" dirty="0">
                <a:latin typeface="Calibri" panose="020F0502020204030204" pitchFamily="34" charset="0"/>
              </a:rPr>
              <a:t> </a:t>
            </a:r>
          </a:p>
          <a:p>
            <a:r>
              <a:rPr lang="en-US" sz="1600" b="1" dirty="0">
                <a:latin typeface="Calibri" panose="020F0502020204030204" pitchFamily="34" charset="0"/>
              </a:rPr>
              <a:t>The Motor Vehicle Division experienced a 16% decrease in total services from the previous year.  A big part of the decrease was due to a better process being put in place at the courts.  In previous years the customer would come to MVD first to obtain their record and then visit the court.  Once the court satisfied their citations, the customer would then return back to MVD to finally reinstate their driving privileges.  This resulted in customer being counted twice and slowed the issuance process down</a:t>
            </a:r>
            <a:r>
              <a:rPr lang="en-US" sz="1600" b="1" dirty="0" smtClean="0">
                <a:latin typeface="Calibri" panose="020F0502020204030204" pitchFamily="34" charset="0"/>
              </a:rPr>
              <a:t>. This </a:t>
            </a:r>
            <a:r>
              <a:rPr lang="en-US" sz="1600" b="1" dirty="0">
                <a:latin typeface="Calibri" panose="020F0502020204030204" pitchFamily="34" charset="0"/>
              </a:rPr>
              <a:t>year MVD had three staff member work with in the courts section and provide driving records to attorney’s and court representatives.  By having the record pulled immediately the court was able to better coordinate where each customer needed to go to clear up their citations.  Once everything was cleared with the court the customer was then sent to MVD to reinstate their driving privilege.  This reduced the double visit and eliminated a lot of confusion customers faced in previous years.</a:t>
            </a:r>
          </a:p>
        </p:txBody>
      </p:sp>
      <p:pic>
        <p:nvPicPr>
          <p:cNvPr id="4098" name="Picture 2" descr="C:\Users\AZCEH Laptop 1\Downloads\Standdown 2015-standdown-00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300" y="1295400"/>
            <a:ext cx="3296546" cy="171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71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139824"/>
            <a:ext cx="7620000" cy="5016758"/>
          </a:xfrm>
          <a:prstGeom prst="rect">
            <a:avLst/>
          </a:prstGeom>
        </p:spPr>
        <p:txBody>
          <a:bodyPr wrap="square" numCol="2">
            <a:spAutoFit/>
          </a:bodyPr>
          <a:lstStyle/>
          <a:p>
            <a:pPr lvl="0" fontAlgn="base">
              <a:spcBef>
                <a:spcPct val="0"/>
              </a:spcBef>
              <a:spcAft>
                <a:spcPct val="0"/>
              </a:spcAft>
            </a:pPr>
            <a:r>
              <a:rPr lang="en-US" b="1" dirty="0">
                <a:solidFill>
                  <a:prstClr val="black"/>
                </a:solidFill>
                <a:latin typeface="Calibri" panose="020F0502020204030204" pitchFamily="34" charset="0"/>
              </a:rPr>
              <a:t>Social Security Administration:	</a:t>
            </a:r>
          </a:p>
          <a:p>
            <a:pPr lvl="0" fontAlgn="base">
              <a:spcBef>
                <a:spcPct val="0"/>
              </a:spcBef>
              <a:spcAft>
                <a:spcPct val="0"/>
              </a:spcAft>
            </a:pPr>
            <a:r>
              <a:rPr lang="en-US" sz="1400" b="1" dirty="0">
                <a:solidFill>
                  <a:prstClr val="black"/>
                </a:solidFill>
                <a:latin typeface="Calibri" pitchFamily="34" charset="0"/>
              </a:rPr>
              <a:t>				</a:t>
            </a:r>
          </a:p>
          <a:p>
            <a:pPr lvl="0" fontAlgn="base">
              <a:spcBef>
                <a:spcPct val="0"/>
              </a:spcBef>
              <a:spcAft>
                <a:spcPct val="0"/>
              </a:spcAft>
            </a:pPr>
            <a:r>
              <a:rPr lang="en-US" b="1" dirty="0">
                <a:solidFill>
                  <a:prstClr val="black"/>
                </a:solidFill>
                <a:latin typeface="Calibri" pitchFamily="34" charset="0"/>
              </a:rPr>
              <a:t>     </a:t>
            </a:r>
            <a:r>
              <a:rPr lang="en-US" sz="1600" b="1" dirty="0">
                <a:solidFill>
                  <a:prstClr val="black"/>
                </a:solidFill>
                <a:latin typeface="Calibri" pitchFamily="34" charset="0"/>
              </a:rPr>
              <a:t>Total Services:	</a:t>
            </a:r>
            <a:r>
              <a:rPr lang="en-US" sz="1600" b="1" dirty="0" smtClean="0">
                <a:solidFill>
                  <a:prstClr val="black"/>
                </a:solidFill>
                <a:latin typeface="Calibri" pitchFamily="34" charset="0"/>
              </a:rPr>
              <a:t>342              </a:t>
            </a:r>
            <a:endParaRPr lang="en-US" sz="1600" b="1" dirty="0">
              <a:solidFill>
                <a:prstClr val="black"/>
              </a:solidFill>
              <a:latin typeface="Calibri" pitchFamily="34" charset="0"/>
            </a:endParaRPr>
          </a:p>
          <a:p>
            <a:pPr lvl="0" fontAlgn="base">
              <a:spcBef>
                <a:spcPct val="0"/>
              </a:spcBef>
              <a:spcAft>
                <a:spcPct val="0"/>
              </a:spcAft>
            </a:pPr>
            <a:endParaRPr lang="en-US" sz="1600" b="1" dirty="0">
              <a:solidFill>
                <a:prstClr val="black"/>
              </a:solidFill>
              <a:latin typeface="Calibri" pitchFamily="34" charset="0"/>
            </a:endParaRPr>
          </a:p>
          <a:p>
            <a:pPr marL="285750" lvl="0" indent="-285750" fontAlgn="base">
              <a:spcBef>
                <a:spcPct val="0"/>
              </a:spcBef>
              <a:spcAft>
                <a:spcPct val="0"/>
              </a:spcAft>
              <a:buFont typeface="Arial" panose="020B0604020202020204" pitchFamily="34" charset="0"/>
              <a:buChar char="•"/>
            </a:pPr>
            <a:r>
              <a:rPr lang="en-US" sz="1600" b="1" dirty="0" smtClean="0">
                <a:latin typeface="Calibri" panose="020F0502020204030204" pitchFamily="34" charset="0"/>
              </a:rPr>
              <a:t>25 </a:t>
            </a:r>
            <a:r>
              <a:rPr lang="en-US" sz="1600" b="1" dirty="0">
                <a:latin typeface="Calibri" panose="020F0502020204030204" pitchFamily="34" charset="0"/>
              </a:rPr>
              <a:t>employees from the Phoenix Downtown and Phoenix North offices participated in the 2016 Maricopa County StandDown. </a:t>
            </a:r>
            <a:endParaRPr lang="en-US" sz="1600" b="1" dirty="0" smtClean="0">
              <a:latin typeface="Calibri" panose="020F0502020204030204" pitchFamily="34" charset="0"/>
            </a:endParaRPr>
          </a:p>
          <a:p>
            <a:pPr marL="285750" lvl="0" indent="-285750" fontAlgn="base">
              <a:spcBef>
                <a:spcPct val="0"/>
              </a:spcBef>
              <a:spcAft>
                <a:spcPct val="0"/>
              </a:spcAft>
              <a:buFont typeface="Arial" panose="020B0604020202020204" pitchFamily="34" charset="0"/>
              <a:buChar char="•"/>
            </a:pPr>
            <a:r>
              <a:rPr lang="en-US" sz="1600" b="1" dirty="0" smtClean="0">
                <a:latin typeface="Calibri" panose="020F0502020204030204" pitchFamily="34" charset="0"/>
              </a:rPr>
              <a:t>148 </a:t>
            </a:r>
            <a:r>
              <a:rPr lang="en-US" sz="1600" b="1" dirty="0">
                <a:latin typeface="Calibri" panose="020F0502020204030204" pitchFamily="34" charset="0"/>
              </a:rPr>
              <a:t>SSN Card </a:t>
            </a:r>
            <a:r>
              <a:rPr lang="en-US" sz="1600" b="1" dirty="0" smtClean="0">
                <a:latin typeface="Calibri" panose="020F0502020204030204" pitchFamily="34" charset="0"/>
              </a:rPr>
              <a:t>applications </a:t>
            </a:r>
          </a:p>
          <a:p>
            <a:pPr marL="285750" lvl="0" indent="-285750" fontAlgn="base">
              <a:spcBef>
                <a:spcPct val="0"/>
              </a:spcBef>
              <a:spcAft>
                <a:spcPct val="0"/>
              </a:spcAft>
              <a:buFont typeface="Arial" panose="020B0604020202020204" pitchFamily="34" charset="0"/>
              <a:buChar char="•"/>
            </a:pPr>
            <a:r>
              <a:rPr lang="en-US" sz="1600" b="1" dirty="0" smtClean="0">
                <a:latin typeface="Calibri" panose="020F0502020204030204" pitchFamily="34" charset="0"/>
              </a:rPr>
              <a:t>82 </a:t>
            </a:r>
            <a:r>
              <a:rPr lang="en-US" sz="1600" b="1" dirty="0">
                <a:latin typeface="Calibri" panose="020F0502020204030204" pitchFamily="34" charset="0"/>
              </a:rPr>
              <a:t>new benefit claims </a:t>
            </a:r>
            <a:endParaRPr lang="en-US" sz="1600" b="1" dirty="0" smtClean="0">
              <a:latin typeface="Calibri" panose="020F0502020204030204" pitchFamily="34" charset="0"/>
            </a:endParaRPr>
          </a:p>
          <a:p>
            <a:pPr marL="285750" lvl="0" indent="-285750" fontAlgn="base">
              <a:spcBef>
                <a:spcPct val="0"/>
              </a:spcBef>
              <a:spcAft>
                <a:spcPct val="0"/>
              </a:spcAft>
              <a:buFont typeface="Arial" panose="020B0604020202020204" pitchFamily="34" charset="0"/>
              <a:buChar char="•"/>
            </a:pPr>
            <a:r>
              <a:rPr lang="en-US" sz="1600" b="1" dirty="0" smtClean="0">
                <a:latin typeface="Calibri" panose="020F0502020204030204" pitchFamily="34" charset="0"/>
              </a:rPr>
              <a:t>112 </a:t>
            </a:r>
            <a:r>
              <a:rPr lang="en-US" sz="1600" b="1" dirty="0">
                <a:latin typeface="Calibri" panose="020F0502020204030204" pitchFamily="34" charset="0"/>
              </a:rPr>
              <a:t>other status changes and inquiries. </a:t>
            </a:r>
            <a:endParaRPr lang="en-US" sz="1600" b="1" dirty="0" smtClean="0">
              <a:latin typeface="Calibri" panose="020F0502020204030204" pitchFamily="34" charset="0"/>
            </a:endParaRPr>
          </a:p>
          <a:p>
            <a:pPr lvl="0" fontAlgn="base">
              <a:spcBef>
                <a:spcPct val="0"/>
              </a:spcBef>
              <a:spcAft>
                <a:spcPct val="0"/>
              </a:spcAft>
            </a:pPr>
            <a:endParaRPr lang="en-US" sz="1600" b="1" dirty="0" smtClean="0">
              <a:latin typeface="Calibri" panose="020F0502020204030204" pitchFamily="34" charset="0"/>
            </a:endParaRPr>
          </a:p>
          <a:p>
            <a:pPr lvl="0" fontAlgn="base">
              <a:spcBef>
                <a:spcPct val="0"/>
              </a:spcBef>
              <a:spcAft>
                <a:spcPct val="0"/>
              </a:spcAft>
            </a:pPr>
            <a:r>
              <a:rPr lang="en-US" sz="1600" b="1" dirty="0" smtClean="0">
                <a:latin typeface="Calibri" panose="020F0502020204030204" pitchFamily="34" charset="0"/>
              </a:rPr>
              <a:t>Success </a:t>
            </a:r>
            <a:r>
              <a:rPr lang="en-US" sz="1600" b="1" dirty="0">
                <a:latin typeface="Calibri" panose="020F0502020204030204" pitchFamily="34" charset="0"/>
              </a:rPr>
              <a:t>stories included several cases where suspended benefit payments were reinstated as well as one veteran was not aware he was eligible for Retirement Benefits, was able to file and, after he was told he would be receiving his first payment shortly, was so elated he started to dance.</a:t>
            </a:r>
            <a:endParaRPr lang="en-US" sz="1600" b="1" dirty="0">
              <a:solidFill>
                <a:prstClr val="black"/>
              </a:solidFill>
              <a:latin typeface="Calibri" pitchFamily="34" charset="0"/>
            </a:endParaRPr>
          </a:p>
          <a:p>
            <a:pPr lvl="0" fontAlgn="base">
              <a:spcBef>
                <a:spcPct val="0"/>
              </a:spcBef>
              <a:spcAft>
                <a:spcPct val="0"/>
              </a:spcAft>
            </a:pPr>
            <a:r>
              <a:rPr lang="en-US" sz="1400" dirty="0">
                <a:solidFill>
                  <a:prstClr val="black"/>
                </a:solidFill>
                <a:latin typeface="Calibri"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301" y="1447799"/>
            <a:ext cx="3321699" cy="4981925"/>
          </a:xfrm>
          <a:prstGeom prst="rect">
            <a:avLst/>
          </a:prstGeom>
        </p:spPr>
      </p:pic>
    </p:spTree>
    <p:extLst>
      <p:ext uri="{BB962C8B-B14F-4D97-AF65-F5344CB8AC3E}">
        <p14:creationId xmlns:p14="http://schemas.microsoft.com/office/powerpoint/2010/main" val="825244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146752"/>
            <a:ext cx="7391400" cy="5478423"/>
          </a:xfrm>
          <a:prstGeom prst="rect">
            <a:avLst/>
          </a:prstGeom>
        </p:spPr>
        <p:txBody>
          <a:bodyPr wrap="square">
            <a:spAutoFit/>
          </a:bodyPr>
          <a:lstStyle/>
          <a:p>
            <a:pPr lvl="0" fontAlgn="base">
              <a:spcBef>
                <a:spcPct val="0"/>
              </a:spcBef>
              <a:spcAft>
                <a:spcPct val="0"/>
              </a:spcAft>
            </a:pPr>
            <a:r>
              <a:rPr lang="en-US" b="1" dirty="0" smtClean="0">
                <a:solidFill>
                  <a:prstClr val="black"/>
                </a:solidFill>
                <a:latin typeface="Calibri" panose="020F0502020204030204" pitchFamily="34" charset="0"/>
              </a:rPr>
              <a:t>DES:</a:t>
            </a:r>
          </a:p>
          <a:p>
            <a:r>
              <a:rPr lang="en-US" sz="1600" b="1" dirty="0">
                <a:latin typeface="Calibri" panose="020F0502020204030204" pitchFamily="34" charset="0"/>
              </a:rPr>
              <a:t>Family Assistance Administration</a:t>
            </a:r>
            <a:endParaRPr lang="en-US" sz="1600" dirty="0">
              <a:latin typeface="Calibri" panose="020F0502020204030204" pitchFamily="34" charset="0"/>
            </a:endParaRPr>
          </a:p>
          <a:p>
            <a:r>
              <a:rPr lang="en-US" sz="1600" b="1" dirty="0">
                <a:latin typeface="Calibri" panose="020F0502020204030204" pitchFamily="34" charset="0"/>
              </a:rPr>
              <a:t># Veterans applicants</a:t>
            </a:r>
          </a:p>
          <a:p>
            <a:r>
              <a:rPr lang="en-US" sz="1600" b="1" dirty="0">
                <a:latin typeface="Calibri" panose="020F0502020204030204" pitchFamily="34" charset="0"/>
              </a:rPr>
              <a:t>Food Stamps- 102</a:t>
            </a:r>
          </a:p>
          <a:p>
            <a:r>
              <a:rPr lang="en-US" sz="1600" b="1" dirty="0">
                <a:latin typeface="Calibri" panose="020F0502020204030204" pitchFamily="34" charset="0"/>
              </a:rPr>
              <a:t>Food stamps and medical- 19</a:t>
            </a:r>
          </a:p>
          <a:p>
            <a:r>
              <a:rPr lang="en-US" sz="1600" b="1" dirty="0">
                <a:latin typeface="Calibri" panose="020F0502020204030204" pitchFamily="34" charset="0"/>
              </a:rPr>
              <a:t>Food stamps and cash assistance -11</a:t>
            </a:r>
          </a:p>
          <a:p>
            <a:r>
              <a:rPr lang="en-US" sz="1600" b="1" dirty="0">
                <a:latin typeface="Calibri" panose="020F0502020204030204" pitchFamily="34" charset="0"/>
              </a:rPr>
              <a:t>Medical insurance only -5</a:t>
            </a:r>
          </a:p>
          <a:p>
            <a:r>
              <a:rPr lang="en-US" sz="1600" b="1" dirty="0">
                <a:latin typeface="Calibri" panose="020F0502020204030204" pitchFamily="34" charset="0"/>
              </a:rPr>
              <a:t>Cash assistance, food stamps and medical -5</a:t>
            </a:r>
          </a:p>
          <a:p>
            <a:r>
              <a:rPr lang="en-US" sz="1600" b="1" dirty="0">
                <a:latin typeface="Calibri" panose="020F0502020204030204" pitchFamily="34" charset="0"/>
              </a:rPr>
              <a:t>Veterans applied for 142 </a:t>
            </a:r>
            <a:r>
              <a:rPr lang="en-US" sz="1600" b="1" dirty="0" smtClean="0">
                <a:latin typeface="Calibri" panose="020F0502020204030204" pitchFamily="34" charset="0"/>
              </a:rPr>
              <a:t>services</a:t>
            </a:r>
            <a:r>
              <a:rPr lang="en-US" sz="1600" b="1" dirty="0">
                <a:latin typeface="Calibri" panose="020F0502020204030204" pitchFamily="34" charset="0"/>
              </a:rPr>
              <a:t> </a:t>
            </a:r>
            <a:endParaRPr lang="en-US" sz="1600" b="1" dirty="0" smtClean="0">
              <a:latin typeface="Calibri" panose="020F0502020204030204" pitchFamily="34" charset="0"/>
            </a:endParaRPr>
          </a:p>
          <a:p>
            <a:endParaRPr lang="en-US" sz="1600" b="1" dirty="0">
              <a:latin typeface="Calibri" panose="020F0502020204030204" pitchFamily="34" charset="0"/>
            </a:endParaRPr>
          </a:p>
          <a:p>
            <a:r>
              <a:rPr lang="en-US" sz="1600" b="1" dirty="0">
                <a:latin typeface="Calibri" panose="020F0502020204030204" pitchFamily="34" charset="0"/>
              </a:rPr>
              <a:t>Veteran Employment Administration</a:t>
            </a:r>
          </a:p>
          <a:p>
            <a:r>
              <a:rPr lang="en-US" sz="1600" b="1" dirty="0">
                <a:latin typeface="Calibri" panose="020F0502020204030204" pitchFamily="34" charset="0"/>
              </a:rPr>
              <a:t>50 veteran job seekers </a:t>
            </a:r>
            <a:r>
              <a:rPr lang="en-US" sz="1600" b="1" dirty="0" smtClean="0">
                <a:latin typeface="Calibri" panose="020F0502020204030204" pitchFamily="34" charset="0"/>
              </a:rPr>
              <a:t>assisted</a:t>
            </a:r>
            <a:r>
              <a:rPr lang="en-US" sz="1600" b="1" dirty="0">
                <a:latin typeface="Calibri" panose="020F0502020204030204" pitchFamily="34" charset="0"/>
              </a:rPr>
              <a:t> </a:t>
            </a:r>
          </a:p>
          <a:p>
            <a:r>
              <a:rPr lang="en-US" sz="1600" b="1" dirty="0" smtClean="0">
                <a:latin typeface="Calibri" panose="020F0502020204030204" pitchFamily="34" charset="0"/>
              </a:rPr>
              <a:t>LIHEAP</a:t>
            </a:r>
          </a:p>
          <a:p>
            <a:r>
              <a:rPr lang="en-US" sz="1600" b="1" dirty="0" smtClean="0">
                <a:latin typeface="Calibri" panose="020F0502020204030204" pitchFamily="34" charset="0"/>
              </a:rPr>
              <a:t>11 </a:t>
            </a:r>
            <a:r>
              <a:rPr lang="en-US" sz="1600" b="1" dirty="0">
                <a:latin typeface="Calibri" panose="020F0502020204030204" pitchFamily="34" charset="0"/>
              </a:rPr>
              <a:t>veterans referred to CAP </a:t>
            </a:r>
            <a:r>
              <a:rPr lang="en-US" sz="1600" b="1" dirty="0" smtClean="0">
                <a:latin typeface="Calibri" panose="020F0502020204030204" pitchFamily="34" charset="0"/>
              </a:rPr>
              <a:t>agencies</a:t>
            </a:r>
            <a:r>
              <a:rPr lang="en-US" sz="1600" b="1" dirty="0">
                <a:latin typeface="Calibri" panose="020F0502020204030204" pitchFamily="34" charset="0"/>
              </a:rPr>
              <a:t> </a:t>
            </a:r>
            <a:endParaRPr lang="en-US" sz="1600" b="1" dirty="0" smtClean="0">
              <a:latin typeface="Calibri" panose="020F0502020204030204" pitchFamily="34" charset="0"/>
            </a:endParaRPr>
          </a:p>
          <a:p>
            <a:endParaRPr lang="en-US" sz="1600" b="1" dirty="0">
              <a:latin typeface="Calibri" panose="020F0502020204030204" pitchFamily="34" charset="0"/>
            </a:endParaRPr>
          </a:p>
          <a:p>
            <a:r>
              <a:rPr lang="en-US" sz="1600" b="1" dirty="0">
                <a:latin typeface="Calibri" panose="020F0502020204030204" pitchFamily="34" charset="0"/>
              </a:rPr>
              <a:t>Division of Child Support Services</a:t>
            </a:r>
          </a:p>
          <a:p>
            <a:r>
              <a:rPr lang="en-US" sz="1600" b="1" dirty="0">
                <a:latin typeface="Calibri" panose="020F0502020204030204" pitchFamily="34" charset="0"/>
              </a:rPr>
              <a:t>Assisted 30 </a:t>
            </a:r>
            <a:r>
              <a:rPr lang="en-US" sz="1600" b="1" dirty="0" smtClean="0">
                <a:latin typeface="Calibri" panose="020F0502020204030204" pitchFamily="34" charset="0"/>
              </a:rPr>
              <a:t>veterans</a:t>
            </a:r>
            <a:r>
              <a:rPr lang="en-US" sz="1600" b="1" dirty="0">
                <a:latin typeface="Calibri" panose="020F0502020204030204" pitchFamily="34" charset="0"/>
              </a:rPr>
              <a:t> </a:t>
            </a:r>
            <a:endParaRPr lang="en-US" sz="1600" b="1" dirty="0" smtClean="0">
              <a:latin typeface="Calibri" panose="020F0502020204030204" pitchFamily="34" charset="0"/>
            </a:endParaRPr>
          </a:p>
          <a:p>
            <a:endParaRPr lang="en-US" sz="1600" b="1" dirty="0">
              <a:latin typeface="Calibri" panose="020F0502020204030204" pitchFamily="34" charset="0"/>
            </a:endParaRPr>
          </a:p>
          <a:p>
            <a:r>
              <a:rPr lang="en-US" sz="1600" b="1" dirty="0">
                <a:latin typeface="Calibri" panose="020F0502020204030204" pitchFamily="34" charset="0"/>
              </a:rPr>
              <a:t>Telephone Discount program</a:t>
            </a:r>
          </a:p>
          <a:p>
            <a:r>
              <a:rPr lang="en-US" sz="1600" b="1" dirty="0">
                <a:latin typeface="Calibri" panose="020F0502020204030204" pitchFamily="34" charset="0"/>
              </a:rPr>
              <a:t>Assisted 8 veterans with information</a:t>
            </a:r>
          </a:p>
          <a:p>
            <a:pPr lvl="0" fontAlgn="base">
              <a:spcBef>
                <a:spcPct val="0"/>
              </a:spcBef>
              <a:spcAft>
                <a:spcPct val="0"/>
              </a:spcAft>
            </a:pPr>
            <a:endParaRPr lang="en-US" sz="1400" dirty="0">
              <a:solidFill>
                <a:prstClr val="black"/>
              </a:solidFill>
              <a:latin typeface="Calibri" pitchFamily="34" charset="0"/>
            </a:endParaRPr>
          </a:p>
          <a:p>
            <a:pPr lvl="0" fontAlgn="base">
              <a:spcBef>
                <a:spcPct val="0"/>
              </a:spcBef>
              <a:spcAft>
                <a:spcPct val="0"/>
              </a:spcAft>
            </a:pPr>
            <a:r>
              <a:rPr lang="en-US" sz="1400" dirty="0">
                <a:solidFill>
                  <a:prstClr val="black"/>
                </a:solidFill>
                <a:latin typeface="Calibri"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371600"/>
            <a:ext cx="3124433" cy="4686063"/>
          </a:xfrm>
          <a:prstGeom prst="rect">
            <a:avLst/>
          </a:prstGeom>
        </p:spPr>
      </p:pic>
    </p:spTree>
    <p:extLst>
      <p:ext uri="{BB962C8B-B14F-4D97-AF65-F5344CB8AC3E}">
        <p14:creationId xmlns:p14="http://schemas.microsoft.com/office/powerpoint/2010/main" val="28700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447800"/>
            <a:ext cx="7620000" cy="4876800"/>
          </a:xfrm>
          <a:prstGeom prst="rect">
            <a:avLst/>
          </a:prstGeom>
        </p:spPr>
        <p:txBody>
          <a:bodyPr wrap="square" numCol="2">
            <a:spAutoFit/>
          </a:bodyPr>
          <a:lstStyle/>
          <a:p>
            <a:pPr lvl="0" fontAlgn="base">
              <a:spcBef>
                <a:spcPct val="0"/>
              </a:spcBef>
              <a:spcAft>
                <a:spcPct val="0"/>
              </a:spcAft>
            </a:pPr>
            <a:r>
              <a:rPr lang="en-US" b="1" dirty="0" smtClean="0">
                <a:solidFill>
                  <a:prstClr val="black"/>
                </a:solidFill>
                <a:latin typeface="Calibri" pitchFamily="34" charset="0"/>
              </a:rPr>
              <a:t>Clothing : </a:t>
            </a:r>
          </a:p>
          <a:p>
            <a:pPr lvl="0" fontAlgn="base">
              <a:spcBef>
                <a:spcPct val="0"/>
              </a:spcBef>
              <a:spcAft>
                <a:spcPct val="0"/>
              </a:spcAft>
            </a:pPr>
            <a:r>
              <a:rPr lang="en-US" sz="1600" b="1" dirty="0" smtClean="0">
                <a:solidFill>
                  <a:prstClr val="black"/>
                </a:solidFill>
                <a:latin typeface="Calibri" pitchFamily="34" charset="0"/>
              </a:rPr>
              <a:t>Veterans </a:t>
            </a:r>
            <a:r>
              <a:rPr lang="en-US" sz="1600" b="1" dirty="0">
                <a:solidFill>
                  <a:prstClr val="black"/>
                </a:solidFill>
                <a:latin typeface="Calibri" pitchFamily="34" charset="0"/>
              </a:rPr>
              <a:t>that received services your Organization provided</a:t>
            </a:r>
            <a:r>
              <a:rPr lang="en-US" sz="1600" b="1" dirty="0" smtClean="0">
                <a:solidFill>
                  <a:prstClr val="black"/>
                </a:solidFill>
                <a:latin typeface="Calibri" pitchFamily="34" charset="0"/>
              </a:rPr>
              <a:t>: 1400</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Veterans </a:t>
            </a:r>
            <a:r>
              <a:rPr lang="en-US" sz="1600" b="1" dirty="0">
                <a:solidFill>
                  <a:prstClr val="black"/>
                </a:solidFill>
                <a:latin typeface="Calibri" pitchFamily="34" charset="0"/>
              </a:rPr>
              <a:t>received referrals or follow -up for services </a:t>
            </a:r>
            <a:r>
              <a:rPr lang="en-US" sz="1600" b="1" dirty="0" smtClean="0">
                <a:solidFill>
                  <a:prstClr val="black"/>
                </a:solidFill>
                <a:latin typeface="Calibri" pitchFamily="34" charset="0"/>
              </a:rPr>
              <a:t>: 100</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The </a:t>
            </a:r>
            <a:r>
              <a:rPr lang="en-US" sz="1600" b="1" dirty="0">
                <a:solidFill>
                  <a:prstClr val="black"/>
                </a:solidFill>
                <a:latin typeface="Calibri" pitchFamily="34" charset="0"/>
              </a:rPr>
              <a:t>Trilogy Veterans Club provided 41 volunteers who helped unload personal clothing items provided by the DOD and various volunteer organizations. On Thursday, approximately 1,100 veterans were processed through the boot, underwear and blue jean areas. On Friday, we greeted about 300 veterans and were completely out of clothing and boots by 11:00.</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400" b="1" dirty="0" smtClean="0">
                <a:solidFill>
                  <a:prstClr val="black"/>
                </a:solidFill>
                <a:latin typeface="Calibri" pitchFamily="34" charset="0"/>
              </a:rPr>
              <a:t>      </a:t>
            </a:r>
            <a:endParaRPr lang="en-US" sz="1400" b="1" dirty="0">
              <a:solidFill>
                <a:prstClr val="black"/>
              </a:solidFill>
              <a:latin typeface="Calibr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553306"/>
            <a:ext cx="3110914" cy="4665788"/>
          </a:xfrm>
          <a:prstGeom prst="rect">
            <a:avLst/>
          </a:prstGeom>
        </p:spPr>
      </p:pic>
    </p:spTree>
    <p:extLst>
      <p:ext uri="{BB962C8B-B14F-4D97-AF65-F5344CB8AC3E}">
        <p14:creationId xmlns:p14="http://schemas.microsoft.com/office/powerpoint/2010/main" val="1089270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343890"/>
            <a:ext cx="7696200" cy="3847207"/>
          </a:xfrm>
          <a:prstGeom prst="rect">
            <a:avLst/>
          </a:prstGeom>
        </p:spPr>
        <p:txBody>
          <a:bodyPr wrap="square" numCol="2">
            <a:spAutoFit/>
          </a:bodyPr>
          <a:lstStyle/>
          <a:p>
            <a:r>
              <a:rPr lang="en-US" b="1" dirty="0" smtClean="0">
                <a:latin typeface="Calibri" panose="020F0502020204030204" pitchFamily="34" charset="0"/>
              </a:rPr>
              <a:t>Housing: </a:t>
            </a:r>
          </a:p>
          <a:p>
            <a:endParaRPr lang="en-US" b="1" dirty="0" smtClean="0">
              <a:latin typeface="Calibri" panose="020F0502020204030204" pitchFamily="34" charset="0"/>
            </a:endParaRPr>
          </a:p>
          <a:p>
            <a:r>
              <a:rPr lang="en-US" sz="1600" b="1" dirty="0" smtClean="0">
                <a:latin typeface="Calibri" panose="020F0502020204030204" pitchFamily="34" charset="0"/>
              </a:rPr>
              <a:t>14 </a:t>
            </a:r>
            <a:r>
              <a:rPr lang="en-US" sz="1600" b="1" dirty="0">
                <a:latin typeface="Calibri" panose="020F0502020204030204" pitchFamily="34" charset="0"/>
              </a:rPr>
              <a:t>Housing Providers </a:t>
            </a:r>
            <a:endParaRPr lang="en-US" sz="1600" b="1" dirty="0" smtClean="0">
              <a:latin typeface="Calibri" panose="020F0502020204030204" pitchFamily="34" charset="0"/>
            </a:endParaRPr>
          </a:p>
          <a:p>
            <a:endParaRPr lang="en-US" sz="1600" b="1" dirty="0" smtClean="0">
              <a:latin typeface="Calibri" panose="020F0502020204030204" pitchFamily="34" charset="0"/>
            </a:endParaRPr>
          </a:p>
          <a:p>
            <a:r>
              <a:rPr lang="en-US" sz="1600" b="1" dirty="0" smtClean="0">
                <a:latin typeface="Calibri" panose="020F0502020204030204" pitchFamily="34" charset="0"/>
              </a:rPr>
              <a:t>299 veterans came </a:t>
            </a:r>
            <a:r>
              <a:rPr lang="en-US" sz="1600" b="1" dirty="0">
                <a:latin typeface="Calibri" panose="020F0502020204030204" pitchFamily="34" charset="0"/>
              </a:rPr>
              <a:t>through the Housing </a:t>
            </a:r>
            <a:r>
              <a:rPr lang="en-US" sz="1600" b="1" dirty="0" smtClean="0">
                <a:latin typeface="Calibri" panose="020F0502020204030204" pitchFamily="34" charset="0"/>
              </a:rPr>
              <a:t>station</a:t>
            </a:r>
          </a:p>
          <a:p>
            <a:endParaRPr lang="en-US" sz="1600" b="1" dirty="0" smtClean="0">
              <a:latin typeface="Calibri" panose="020F0502020204030204" pitchFamily="34" charset="0"/>
            </a:endParaRPr>
          </a:p>
          <a:p>
            <a:r>
              <a:rPr lang="en-US" sz="1600" b="1" dirty="0" smtClean="0">
                <a:latin typeface="Calibri" panose="020F0502020204030204" pitchFamily="34" charset="0"/>
              </a:rPr>
              <a:t>SSVF </a:t>
            </a:r>
            <a:r>
              <a:rPr lang="en-US" sz="1600" b="1" dirty="0">
                <a:latin typeface="Calibri" panose="020F0502020204030204" pitchFamily="34" charset="0"/>
              </a:rPr>
              <a:t>interviewed 148 </a:t>
            </a:r>
            <a:r>
              <a:rPr lang="en-US" sz="1600" b="1" dirty="0" smtClean="0">
                <a:latin typeface="Calibri" panose="020F0502020204030204" pitchFamily="34" charset="0"/>
              </a:rPr>
              <a:t>Veterans -96 were deemed eligible</a:t>
            </a:r>
          </a:p>
          <a:p>
            <a:endParaRPr lang="en-US" sz="1600" b="1" dirty="0" smtClean="0">
              <a:latin typeface="Calibri" panose="020F0502020204030204" pitchFamily="34" charset="0"/>
            </a:endParaRPr>
          </a:p>
          <a:p>
            <a:r>
              <a:rPr lang="en-US" sz="1600" b="1" dirty="0" smtClean="0">
                <a:latin typeface="Calibri" panose="020F0502020204030204" pitchFamily="34" charset="0"/>
              </a:rPr>
              <a:t>47 have since been enrolled, 28 have been housed, others working with case manager</a:t>
            </a:r>
          </a:p>
          <a:p>
            <a:endParaRPr lang="en-US" sz="1600" b="1" dirty="0">
              <a:latin typeface="Calibri" panose="020F0502020204030204" pitchFamily="34" charset="0"/>
            </a:endParaRPr>
          </a:p>
          <a:p>
            <a:r>
              <a:rPr lang="en-US" sz="1600" b="1" dirty="0">
                <a:latin typeface="Calibri" panose="020F0502020204030204" pitchFamily="34" charset="0"/>
              </a:rPr>
              <a:t>U.S. VETS </a:t>
            </a:r>
            <a:r>
              <a:rPr lang="en-US" sz="1600" b="1" dirty="0" smtClean="0">
                <a:latin typeface="Calibri" panose="020F0502020204030204" pitchFamily="34" charset="0"/>
              </a:rPr>
              <a:t>also housed </a:t>
            </a:r>
            <a:r>
              <a:rPr lang="en-US" sz="1600" b="1" dirty="0">
                <a:latin typeface="Calibri" panose="020F0502020204030204" pitchFamily="34" charset="0"/>
              </a:rPr>
              <a:t>14 veterans into our TIP/VIP Transitional Housing </a:t>
            </a:r>
            <a:r>
              <a:rPr lang="en-US" sz="1600" b="1" dirty="0" smtClean="0">
                <a:latin typeface="Calibri" panose="020F0502020204030204" pitchFamily="34" charset="0"/>
              </a:rPr>
              <a:t>Programs</a:t>
            </a:r>
            <a:endParaRPr lang="en-US" sz="1600" b="1" dirty="0">
              <a:latin typeface="Calibri" panose="020F0502020204030204" pitchFamily="34" charset="0"/>
            </a:endParaRPr>
          </a:p>
          <a:p>
            <a:pPr lvl="0" fontAlgn="base">
              <a:spcBef>
                <a:spcPct val="0"/>
              </a:spcBef>
              <a:spcAft>
                <a:spcPct val="0"/>
              </a:spcAft>
            </a:pPr>
            <a:endParaRPr lang="en-US" sz="1400" dirty="0">
              <a:solidFill>
                <a:prstClr val="black"/>
              </a:solidFill>
              <a:latin typeface="Calibri" pitchFamily="34" charset="0"/>
            </a:endParaRPr>
          </a:p>
          <a:p>
            <a:pPr lvl="0" fontAlgn="base">
              <a:spcBef>
                <a:spcPct val="0"/>
              </a:spcBef>
              <a:spcAft>
                <a:spcPct val="0"/>
              </a:spcAft>
            </a:pPr>
            <a:r>
              <a:rPr lang="en-US" sz="1400" dirty="0">
                <a:solidFill>
                  <a:prstClr val="black"/>
                </a:solidFill>
                <a:latin typeface="Calibri"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330035"/>
            <a:ext cx="3115456" cy="4672600"/>
          </a:xfrm>
          <a:prstGeom prst="rect">
            <a:avLst/>
          </a:prstGeom>
        </p:spPr>
      </p:pic>
    </p:spTree>
    <p:extLst>
      <p:ext uri="{BB962C8B-B14F-4D97-AF65-F5344CB8AC3E}">
        <p14:creationId xmlns:p14="http://schemas.microsoft.com/office/powerpoint/2010/main" val="1577137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752600"/>
            <a:ext cx="7391400" cy="2062103"/>
          </a:xfrm>
          <a:prstGeom prst="rect">
            <a:avLst/>
          </a:prstGeom>
        </p:spPr>
        <p:txBody>
          <a:bodyPr wrap="square">
            <a:spAutoFit/>
          </a:bodyPr>
          <a:lstStyle/>
          <a:p>
            <a:r>
              <a:rPr lang="en-US" b="1" dirty="0">
                <a:latin typeface="Calibri" panose="020F0502020204030204" pitchFamily="34" charset="0"/>
              </a:rPr>
              <a:t>Readers given out:  </a:t>
            </a:r>
            <a:r>
              <a:rPr lang="en-US" b="1" dirty="0" smtClean="0">
                <a:latin typeface="Calibri" panose="020F0502020204030204" pitchFamily="34" charset="0"/>
              </a:rPr>
              <a:t>468</a:t>
            </a:r>
            <a:endParaRPr lang="en-US" b="1" dirty="0">
              <a:solidFill>
                <a:prstClr val="black"/>
              </a:solidFill>
              <a:latin typeface="Calibri" pitchFamily="34" charset="0"/>
            </a:endParaRPr>
          </a:p>
          <a:p>
            <a:endParaRPr lang="en-US" b="1" dirty="0" smtClean="0">
              <a:latin typeface="Calibri" panose="020F0502020204030204" pitchFamily="34" charset="0"/>
            </a:endParaRPr>
          </a:p>
          <a:p>
            <a:r>
              <a:rPr lang="en-US" sz="1600" b="1" dirty="0" smtClean="0">
                <a:latin typeface="Calibri" panose="020F0502020204030204" pitchFamily="34" charset="0"/>
              </a:rPr>
              <a:t>Consults </a:t>
            </a:r>
            <a:r>
              <a:rPr lang="en-US" sz="1600" b="1" dirty="0">
                <a:latin typeface="Calibri" panose="020F0502020204030204" pitchFamily="34" charset="0"/>
              </a:rPr>
              <a:t>to be made through the VAMC Eye Clinic – Low Vision Area Tom Hicks:  266 (largest number for consults to be seen) </a:t>
            </a:r>
          </a:p>
          <a:p>
            <a:endParaRPr lang="en-US" sz="1600" b="1" dirty="0" smtClean="0">
              <a:latin typeface="Calibri" panose="020F0502020204030204" pitchFamily="34" charset="0"/>
            </a:endParaRPr>
          </a:p>
          <a:p>
            <a:r>
              <a:rPr lang="en-US" sz="1600" b="1" dirty="0" smtClean="0">
                <a:latin typeface="Calibri" panose="020F0502020204030204" pitchFamily="34" charset="0"/>
              </a:rPr>
              <a:t>Total </a:t>
            </a:r>
            <a:r>
              <a:rPr lang="en-US" sz="1600" b="1" dirty="0">
                <a:latin typeface="Calibri" panose="020F0502020204030204" pitchFamily="34" charset="0"/>
              </a:rPr>
              <a:t>seen in the Eye Clinic Area:  734  Largest </a:t>
            </a:r>
            <a:r>
              <a:rPr lang="en-US" sz="1600" b="1" dirty="0" smtClean="0">
                <a:latin typeface="Calibri" panose="020F0502020204030204" pitchFamily="34" charset="0"/>
              </a:rPr>
              <a:t>number </a:t>
            </a:r>
            <a:r>
              <a:rPr lang="en-US" sz="1600" b="1" dirty="0">
                <a:latin typeface="Calibri" panose="020F0502020204030204" pitchFamily="34" charset="0"/>
              </a:rPr>
              <a:t>ever seen in our Eye Area.</a:t>
            </a:r>
          </a:p>
          <a:p>
            <a:pPr lvl="0" fontAlgn="base">
              <a:spcBef>
                <a:spcPct val="0"/>
              </a:spcBef>
              <a:spcAft>
                <a:spcPct val="0"/>
              </a:spcAft>
            </a:pPr>
            <a:endParaRPr lang="en-US" sz="1400" dirty="0">
              <a:solidFill>
                <a:prstClr val="black"/>
              </a:solidFill>
              <a:latin typeface="Calibri" pitchFamily="34" charset="0"/>
            </a:endParaRPr>
          </a:p>
          <a:p>
            <a:pPr lvl="0" fontAlgn="base">
              <a:spcBef>
                <a:spcPct val="0"/>
              </a:spcBef>
              <a:spcAft>
                <a:spcPct val="0"/>
              </a:spcAft>
            </a:pPr>
            <a:r>
              <a:rPr lang="en-US" sz="1400" dirty="0">
                <a:solidFill>
                  <a:prstClr val="black"/>
                </a:solidFill>
                <a:latin typeface="Calibri"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581400"/>
            <a:ext cx="4191000" cy="2794349"/>
          </a:xfrm>
          <a:prstGeom prst="rect">
            <a:avLst/>
          </a:prstGeom>
        </p:spPr>
      </p:pic>
    </p:spTree>
    <p:extLst>
      <p:ext uri="{BB962C8B-B14F-4D97-AF65-F5344CB8AC3E}">
        <p14:creationId xmlns:p14="http://schemas.microsoft.com/office/powerpoint/2010/main" val="132672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295400"/>
            <a:ext cx="7620000" cy="4953000"/>
          </a:xfrm>
          <a:prstGeom prst="rect">
            <a:avLst/>
          </a:prstGeom>
        </p:spPr>
        <p:txBody>
          <a:bodyPr wrap="square" numCol="2">
            <a:spAutoFit/>
          </a:bodyPr>
          <a:lstStyle/>
          <a:p>
            <a:pPr lvl="0" fontAlgn="base">
              <a:spcBef>
                <a:spcPct val="0"/>
              </a:spcBef>
              <a:spcAft>
                <a:spcPct val="0"/>
              </a:spcAft>
            </a:pPr>
            <a:r>
              <a:rPr lang="en-US" b="1" dirty="0" smtClean="0">
                <a:solidFill>
                  <a:prstClr val="black"/>
                </a:solidFill>
                <a:latin typeface="Calibri" pitchFamily="34" charset="0"/>
              </a:rPr>
              <a:t>Women’s clothing: </a:t>
            </a:r>
          </a:p>
          <a:p>
            <a:pPr lvl="0" fontAlgn="base">
              <a:spcBef>
                <a:spcPct val="0"/>
              </a:spcBef>
              <a:spcAft>
                <a:spcPct val="0"/>
              </a:spcAft>
            </a:pPr>
            <a:r>
              <a:rPr lang="en-US" sz="1600" b="1" dirty="0">
                <a:solidFill>
                  <a:prstClr val="black"/>
                </a:solidFill>
                <a:latin typeface="Calibri" pitchFamily="34" charset="0"/>
              </a:rPr>
              <a:t>• Women veterans seen the first day = 120 and 56 on the second day. Total = </a:t>
            </a:r>
            <a:r>
              <a:rPr lang="en-US" sz="1600" b="1" dirty="0" smtClean="0">
                <a:solidFill>
                  <a:prstClr val="black"/>
                </a:solidFill>
                <a:latin typeface="Calibri" pitchFamily="34" charset="0"/>
              </a:rPr>
              <a:t>176</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a:solidFill>
                  <a:prstClr val="black"/>
                </a:solidFill>
                <a:latin typeface="Calibri" pitchFamily="34" charset="0"/>
              </a:rPr>
              <a:t>• Volunteers staffing the Women Vet area: 64 on day one and 34 on the second day Total </a:t>
            </a:r>
            <a:r>
              <a:rPr lang="en-US" sz="1600" b="1" dirty="0" smtClean="0">
                <a:solidFill>
                  <a:prstClr val="black"/>
                </a:solidFill>
                <a:latin typeface="Calibri" pitchFamily="34" charset="0"/>
              </a:rPr>
              <a:t>98</a:t>
            </a:r>
          </a:p>
          <a:p>
            <a:pPr lvl="0" fontAlgn="base">
              <a:spcBef>
                <a:spcPct val="0"/>
              </a:spcBef>
              <a:spcAft>
                <a:spcPct val="0"/>
              </a:spcAft>
            </a:pPr>
            <a:endParaRPr lang="en-US" sz="1600" b="1" dirty="0">
              <a:solidFill>
                <a:prstClr val="black"/>
              </a:solidFill>
              <a:latin typeface="Calibri" pitchFamily="34" charset="0"/>
            </a:endParaRPr>
          </a:p>
          <a:p>
            <a:pPr fontAlgn="base">
              <a:spcBef>
                <a:spcPct val="0"/>
              </a:spcBef>
              <a:spcAft>
                <a:spcPct val="0"/>
              </a:spcAft>
            </a:pPr>
            <a:r>
              <a:rPr lang="en-US" sz="1600" b="1" dirty="0">
                <a:solidFill>
                  <a:prstClr val="black"/>
                </a:solidFill>
                <a:latin typeface="Calibri" pitchFamily="34" charset="0"/>
              </a:rPr>
              <a:t>• Children left in childcare area to be watched: 17 on first day and 13 on the second day. Total 30 received childcare, toys and other gifts. </a:t>
            </a:r>
            <a:endParaRPr lang="en-US" sz="1600" b="1" dirty="0" smtClean="0">
              <a:solidFill>
                <a:prstClr val="black"/>
              </a:solidFill>
              <a:latin typeface="Calibri" pitchFamily="34" charset="0"/>
            </a:endParaRPr>
          </a:p>
          <a:p>
            <a:pPr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 </a:t>
            </a:r>
            <a:r>
              <a:rPr lang="en-US" sz="1600" b="1" dirty="0">
                <a:solidFill>
                  <a:prstClr val="black"/>
                </a:solidFill>
                <a:latin typeface="Calibri" pitchFamily="34" charset="0"/>
              </a:rPr>
              <a:t>Mary Kay Pampering sessions on Friday (3 parties) 48 women and 6 men. Total </a:t>
            </a:r>
            <a:r>
              <a:rPr lang="en-US" sz="1600" b="1" dirty="0" smtClean="0">
                <a:solidFill>
                  <a:prstClr val="black"/>
                </a:solidFill>
                <a:latin typeface="Calibri" pitchFamily="34" charset="0"/>
              </a:rPr>
              <a:t>54</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a:solidFill>
                  <a:prstClr val="black"/>
                </a:solidFill>
                <a:latin typeface="Calibri" pitchFamily="34" charset="0"/>
              </a:rPr>
              <a:t>• Haircuts - 2 stylists both days, 25 haircuts the first day &amp; 16 the second day for a total of 41</a:t>
            </a:r>
            <a:r>
              <a:rPr lang="en-US" sz="1600" b="1" dirty="0" smtClean="0">
                <a:solidFill>
                  <a:prstClr val="black"/>
                </a:solidFill>
                <a:latin typeface="Calibri" pitchFamily="34" charset="0"/>
              </a:rPr>
              <a:t>.</a:t>
            </a:r>
          </a:p>
          <a:p>
            <a:pPr fontAlgn="base">
              <a:spcBef>
                <a:spcPct val="0"/>
              </a:spcBef>
              <a:spcAft>
                <a:spcPct val="0"/>
              </a:spcAft>
            </a:pPr>
            <a:endParaRPr lang="en-US" b="1" dirty="0" smtClean="0">
              <a:solidFill>
                <a:prstClr val="black"/>
              </a:solidFill>
              <a:latin typeface="Calibri" pitchFamily="34" charset="0"/>
            </a:endParaRPr>
          </a:p>
          <a:p>
            <a:pPr lvl="0" fontAlgn="base">
              <a:spcBef>
                <a:spcPct val="0"/>
              </a:spcBef>
              <a:spcAft>
                <a:spcPct val="0"/>
              </a:spcAft>
            </a:pPr>
            <a:endParaRPr lang="en-US" b="1" dirty="0">
              <a:solidFill>
                <a:prstClr val="black"/>
              </a:solidFill>
              <a:latin typeface="Calibri" pitchFamily="34" charset="0"/>
            </a:endParaRPr>
          </a:p>
          <a:p>
            <a:pPr lvl="0" fontAlgn="base">
              <a:spcBef>
                <a:spcPct val="0"/>
              </a:spcBef>
              <a:spcAft>
                <a:spcPct val="0"/>
              </a:spcAft>
            </a:pPr>
            <a:endParaRPr lang="en-US" dirty="0">
              <a:solidFill>
                <a:prstClr val="black"/>
              </a:solidFill>
              <a:latin typeface="Calibri" pitchFamily="34" charset="0"/>
            </a:endParaRPr>
          </a:p>
          <a:p>
            <a:pPr lvl="0" fontAlgn="base">
              <a:spcBef>
                <a:spcPct val="0"/>
              </a:spcBef>
              <a:spcAft>
                <a:spcPct val="0"/>
              </a:spcAft>
            </a:pPr>
            <a:r>
              <a:rPr lang="en-US" sz="1400" dirty="0" smtClean="0">
                <a:solidFill>
                  <a:prstClr val="black"/>
                </a:solidFill>
                <a:latin typeface="Calibri" pitchFamily="34" charset="0"/>
              </a:rPr>
              <a:t>      </a:t>
            </a:r>
            <a:endParaRPr lang="en-US" sz="1400" dirty="0">
              <a:solidFill>
                <a:prstClr val="black"/>
              </a:solidFill>
              <a:latin typeface="Calibr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447798"/>
            <a:ext cx="3276600" cy="4954745"/>
          </a:xfrm>
          <a:prstGeom prst="rect">
            <a:avLst/>
          </a:prstGeom>
        </p:spPr>
      </p:pic>
    </p:spTree>
    <p:extLst>
      <p:ext uri="{BB962C8B-B14F-4D97-AF65-F5344CB8AC3E}">
        <p14:creationId xmlns:p14="http://schemas.microsoft.com/office/powerpoint/2010/main" val="437842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8458200" cy="5093702"/>
          </a:xfrm>
          <a:prstGeom prst="rect">
            <a:avLst/>
          </a:prstGeom>
        </p:spPr>
        <p:txBody>
          <a:bodyPr wrap="square">
            <a:spAutoFit/>
          </a:bodyPr>
          <a:lstStyle/>
          <a:p>
            <a:pPr lvl="0" algn="ctr" fontAlgn="base">
              <a:spcBef>
                <a:spcPct val="50000"/>
              </a:spcBef>
              <a:spcAft>
                <a:spcPct val="0"/>
              </a:spcAft>
            </a:pPr>
            <a:r>
              <a:rPr lang="en-US" sz="1300" b="1" dirty="0">
                <a:solidFill>
                  <a:prstClr val="black"/>
                </a:solidFill>
                <a:latin typeface="Calibri" pitchFamily="34" charset="0"/>
              </a:rPr>
              <a:t>Maricopa County StandDown</a:t>
            </a:r>
          </a:p>
          <a:p>
            <a:pPr lvl="0" fontAlgn="base">
              <a:spcBef>
                <a:spcPct val="50000"/>
              </a:spcBef>
              <a:spcAft>
                <a:spcPct val="0"/>
              </a:spcAft>
            </a:pPr>
            <a:r>
              <a:rPr lang="en-US" sz="1300" b="1" dirty="0">
                <a:solidFill>
                  <a:prstClr val="black"/>
                </a:solidFill>
                <a:latin typeface="Calibri" pitchFamily="34" charset="0"/>
              </a:rPr>
              <a:t>The Maricopa County StandDown is Arizona’s largest outreach event targeting veterans experiencing or at-risk of homelessness.  Through a partnership with the Arizona State Fairgrounds, the Maricopa County StandDown is held each year in the spring at the Veterans’ Memorial Coliseum and spans 3 days and 2 nights.  Over the course of these days, homeless and at-risk veterans are offered shelter beds and other basic needs items such as meals, clothing, shoes, hygiene products, shower and restroom facilities among other care items needed to recuperate from the conditions of life on the streets.  </a:t>
            </a:r>
          </a:p>
          <a:p>
            <a:pPr lvl="0" fontAlgn="base">
              <a:spcBef>
                <a:spcPct val="50000"/>
              </a:spcBef>
              <a:spcAft>
                <a:spcPct val="0"/>
              </a:spcAft>
            </a:pPr>
            <a:r>
              <a:rPr lang="en-US" sz="1300" b="1" dirty="0">
                <a:solidFill>
                  <a:prstClr val="black"/>
                </a:solidFill>
                <a:latin typeface="Calibri" pitchFamily="34" charset="0"/>
              </a:rPr>
              <a:t>When their basic needs addressed, homeless veterans are better able to access the services available to assist them in ending the experience of homelessness.  Thus, over </a:t>
            </a:r>
            <a:r>
              <a:rPr lang="en-US" sz="1300" b="1" dirty="0" smtClean="0">
                <a:solidFill>
                  <a:prstClr val="black"/>
                </a:solidFill>
                <a:latin typeface="Calibri" pitchFamily="34" charset="0"/>
              </a:rPr>
              <a:t>70 </a:t>
            </a:r>
            <a:r>
              <a:rPr lang="en-US" sz="1300" b="1" dirty="0">
                <a:solidFill>
                  <a:prstClr val="black"/>
                </a:solidFill>
                <a:latin typeface="Calibri" pitchFamily="34" charset="0"/>
              </a:rPr>
              <a:t>service providers come together to deliver on-site support during the event; all committed to “cutting the red tape” to deliver their services quickly, efficiently and in a veteran-centered framework.  Major service providers include </a:t>
            </a:r>
            <a:r>
              <a:rPr lang="en-US" sz="1300" b="1" dirty="0" smtClean="0">
                <a:solidFill>
                  <a:prstClr val="black"/>
                </a:solidFill>
                <a:latin typeface="Calibri" pitchFamily="34" charset="0"/>
              </a:rPr>
              <a:t>the Arizona </a:t>
            </a:r>
            <a:r>
              <a:rPr lang="en-US" sz="1300" b="1" dirty="0">
                <a:solidFill>
                  <a:prstClr val="black"/>
                </a:solidFill>
                <a:latin typeface="Calibri" pitchFamily="34" charset="0"/>
              </a:rPr>
              <a:t>Department of Transportation’s Motor Vehicle Division, City of Phoenix Municipal and other Court systems, Social Security </a:t>
            </a:r>
            <a:r>
              <a:rPr lang="en-US" sz="1300" b="1" dirty="0" smtClean="0">
                <a:solidFill>
                  <a:prstClr val="black"/>
                </a:solidFill>
                <a:latin typeface="Calibri" pitchFamily="34" charset="0"/>
              </a:rPr>
              <a:t>Administration, the </a:t>
            </a:r>
            <a:r>
              <a:rPr lang="en-US" sz="1300" b="1" dirty="0">
                <a:solidFill>
                  <a:prstClr val="black"/>
                </a:solidFill>
                <a:latin typeface="Calibri" pitchFamily="34" charset="0"/>
              </a:rPr>
              <a:t>Department of Economic Security, </a:t>
            </a:r>
            <a:r>
              <a:rPr lang="en-US" sz="1300" b="1" dirty="0" smtClean="0">
                <a:solidFill>
                  <a:prstClr val="black"/>
                </a:solidFill>
                <a:latin typeface="Calibri" pitchFamily="34" charset="0"/>
              </a:rPr>
              <a:t>and the </a:t>
            </a:r>
            <a:r>
              <a:rPr lang="en-US" sz="1300" b="1" dirty="0">
                <a:solidFill>
                  <a:prstClr val="black"/>
                </a:solidFill>
                <a:latin typeface="Calibri" pitchFamily="34" charset="0"/>
              </a:rPr>
              <a:t>Phoenix VA Health Care </a:t>
            </a:r>
            <a:r>
              <a:rPr lang="en-US" sz="1300" b="1" dirty="0" smtClean="0">
                <a:solidFill>
                  <a:prstClr val="black"/>
                </a:solidFill>
                <a:latin typeface="Calibri" pitchFamily="34" charset="0"/>
              </a:rPr>
              <a:t>System.</a:t>
            </a:r>
            <a:endParaRPr lang="en-US" sz="1300" b="1" dirty="0">
              <a:solidFill>
                <a:prstClr val="black"/>
              </a:solidFill>
              <a:latin typeface="Calibri" pitchFamily="34" charset="0"/>
            </a:endParaRPr>
          </a:p>
          <a:p>
            <a:pPr lvl="0" fontAlgn="base">
              <a:spcBef>
                <a:spcPct val="50000"/>
              </a:spcBef>
              <a:spcAft>
                <a:spcPct val="0"/>
              </a:spcAft>
            </a:pPr>
            <a:r>
              <a:rPr lang="en-US" sz="1300" b="1" dirty="0">
                <a:solidFill>
                  <a:prstClr val="black"/>
                </a:solidFill>
                <a:latin typeface="Calibri" pitchFamily="34" charset="0"/>
              </a:rPr>
              <a:t>The end of homelessness among veterans begins with housing and thus over 20 housing provider agencies convene on-site and with beds/units available to bring as many veterans off the streets as possible. Arizona StandDown also intervenes, where possible, to prevent homelessness among at-risk veterans and uses excess funds to end homelessness among veterans throughout the year with its partner agencies.</a:t>
            </a:r>
          </a:p>
          <a:p>
            <a:pPr lvl="0" fontAlgn="base">
              <a:spcBef>
                <a:spcPct val="50000"/>
              </a:spcBef>
              <a:spcAft>
                <a:spcPct val="0"/>
              </a:spcAft>
            </a:pPr>
            <a:r>
              <a:rPr lang="en-US" sz="1300" b="1" dirty="0">
                <a:solidFill>
                  <a:prstClr val="black"/>
                </a:solidFill>
                <a:latin typeface="Calibri" pitchFamily="34" charset="0"/>
              </a:rPr>
              <a:t>The Maricopa County StandDown would not be possible without its generous donors, partner agencies and hundreds of dedicated volunteers.  We hope you enjoy this report and find it useful in your efforts to end homelessness among veterans throughout the year.  We look forward to seeing you at next year’s Maricopa County StandDown.</a:t>
            </a:r>
          </a:p>
          <a:p>
            <a:pPr lvl="0" fontAlgn="base">
              <a:spcBef>
                <a:spcPct val="50000"/>
              </a:spcBef>
              <a:spcAft>
                <a:spcPct val="0"/>
              </a:spcAft>
            </a:pPr>
            <a:endParaRPr lang="en-US" sz="1300" b="1" dirty="0">
              <a:solidFill>
                <a:prstClr val="black"/>
              </a:solidFill>
              <a:latin typeface="Calibri" pitchFamily="34" charset="0"/>
            </a:endParaRPr>
          </a:p>
          <a:p>
            <a:pPr lvl="0" fontAlgn="base">
              <a:spcBef>
                <a:spcPct val="50000"/>
              </a:spcBef>
              <a:spcAft>
                <a:spcPct val="0"/>
              </a:spcAft>
            </a:pPr>
            <a:r>
              <a:rPr lang="en-US" sz="1300" b="1" dirty="0">
                <a:solidFill>
                  <a:prstClr val="black"/>
                </a:solidFill>
                <a:latin typeface="Calibri" pitchFamily="34" charset="0"/>
              </a:rPr>
              <a:t>For More Information: </a:t>
            </a:r>
            <a:r>
              <a:rPr lang="en-US" sz="1300" b="1" dirty="0">
                <a:solidFill>
                  <a:prstClr val="black"/>
                </a:solidFill>
                <a:latin typeface="Calibri" pitchFamily="34" charset="0"/>
                <a:hlinkClick r:id="rId3"/>
              </a:rPr>
              <a:t>www.arizonastanddown.org</a:t>
            </a:r>
            <a:r>
              <a:rPr lang="en-US" sz="1300" b="1" dirty="0">
                <a:solidFill>
                  <a:prstClr val="black"/>
                </a:solidFill>
                <a:latin typeface="Calibri" pitchFamily="34" charset="0"/>
              </a:rPr>
              <a: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76201"/>
            <a:ext cx="3132686"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521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139825"/>
            <a:ext cx="7620000" cy="5139869"/>
          </a:xfrm>
          <a:prstGeom prst="rect">
            <a:avLst/>
          </a:prstGeom>
        </p:spPr>
        <p:txBody>
          <a:bodyPr wrap="square" numCol="2">
            <a:spAutoFit/>
          </a:bodyPr>
          <a:lstStyle/>
          <a:p>
            <a:pPr lvl="0" fontAlgn="base">
              <a:spcBef>
                <a:spcPct val="0"/>
              </a:spcBef>
              <a:spcAft>
                <a:spcPct val="0"/>
              </a:spcAft>
            </a:pPr>
            <a:r>
              <a:rPr lang="en-US" b="1" dirty="0" smtClean="0">
                <a:solidFill>
                  <a:prstClr val="black"/>
                </a:solidFill>
                <a:latin typeface="Calibri" pitchFamily="34" charset="0"/>
              </a:rPr>
              <a:t>Women’s clothing continued:</a:t>
            </a:r>
          </a:p>
          <a:p>
            <a:pPr lvl="0" fontAlgn="base">
              <a:spcBef>
                <a:spcPct val="0"/>
              </a:spcBef>
              <a:spcAft>
                <a:spcPct val="0"/>
              </a:spcAft>
            </a:pPr>
            <a:endParaRPr lang="en-US" b="1" dirty="0" smtClean="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 </a:t>
            </a:r>
            <a:r>
              <a:rPr lang="en-US" sz="1600" b="1" dirty="0">
                <a:solidFill>
                  <a:prstClr val="black"/>
                </a:solidFill>
                <a:latin typeface="Calibri" pitchFamily="34" charset="0"/>
              </a:rPr>
              <a:t>Families visiting the Childcare area for toys and clothes: 75 + 60 = 135</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a:solidFill>
                  <a:prstClr val="black"/>
                </a:solidFill>
                <a:latin typeface="Calibri" pitchFamily="34" charset="0"/>
              </a:rPr>
              <a:t>• Volunteers who are veterans: </a:t>
            </a:r>
            <a:endParaRPr lang="en-US" sz="1600" b="1" dirty="0" smtClean="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6 </a:t>
            </a:r>
            <a:r>
              <a:rPr lang="en-US" sz="1600" b="1" dirty="0">
                <a:solidFill>
                  <a:prstClr val="black"/>
                </a:solidFill>
                <a:latin typeface="Calibri" pitchFamily="34" charset="0"/>
              </a:rPr>
              <a:t>were </a:t>
            </a:r>
            <a:r>
              <a:rPr lang="en-US" sz="1600" b="1" dirty="0" smtClean="0">
                <a:solidFill>
                  <a:prstClr val="black"/>
                </a:solidFill>
                <a:latin typeface="Calibri" pitchFamily="34" charset="0"/>
              </a:rPr>
              <a:t>Army</a:t>
            </a:r>
          </a:p>
          <a:p>
            <a:pPr lvl="0" fontAlgn="base">
              <a:spcBef>
                <a:spcPct val="0"/>
              </a:spcBef>
              <a:spcAft>
                <a:spcPct val="0"/>
              </a:spcAft>
            </a:pPr>
            <a:r>
              <a:rPr lang="en-US" sz="1600" b="1" dirty="0" smtClean="0">
                <a:solidFill>
                  <a:prstClr val="black"/>
                </a:solidFill>
                <a:latin typeface="Calibri" pitchFamily="34" charset="0"/>
              </a:rPr>
              <a:t>4 </a:t>
            </a:r>
            <a:r>
              <a:rPr lang="en-US" sz="1600" b="1" dirty="0">
                <a:solidFill>
                  <a:prstClr val="black"/>
                </a:solidFill>
                <a:latin typeface="Calibri" pitchFamily="34" charset="0"/>
              </a:rPr>
              <a:t>were Air Force </a:t>
            </a:r>
            <a:endParaRPr lang="en-US" sz="1600" b="1" dirty="0" smtClean="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7 </a:t>
            </a:r>
            <a:r>
              <a:rPr lang="en-US" sz="1600" b="1" dirty="0">
                <a:solidFill>
                  <a:prstClr val="black"/>
                </a:solidFill>
                <a:latin typeface="Calibri" pitchFamily="34" charset="0"/>
              </a:rPr>
              <a:t>were Navy</a:t>
            </a:r>
          </a:p>
          <a:p>
            <a:pPr lvl="0" fontAlgn="base">
              <a:spcBef>
                <a:spcPct val="0"/>
              </a:spcBef>
              <a:spcAft>
                <a:spcPct val="0"/>
              </a:spcAft>
            </a:pPr>
            <a:r>
              <a:rPr lang="en-US" sz="1600" b="1" dirty="0">
                <a:solidFill>
                  <a:prstClr val="black"/>
                </a:solidFill>
                <a:latin typeface="Calibri" pitchFamily="34" charset="0"/>
              </a:rPr>
              <a:t>• The guests' branches of service:</a:t>
            </a:r>
          </a:p>
          <a:p>
            <a:pPr lvl="0" fontAlgn="base">
              <a:spcBef>
                <a:spcPct val="0"/>
              </a:spcBef>
              <a:spcAft>
                <a:spcPct val="0"/>
              </a:spcAft>
            </a:pPr>
            <a:r>
              <a:rPr lang="en-US" sz="1600" b="1" dirty="0">
                <a:solidFill>
                  <a:prstClr val="black"/>
                </a:solidFill>
                <a:latin typeface="Calibri" pitchFamily="34" charset="0"/>
              </a:rPr>
              <a:t>o Army = 101</a:t>
            </a:r>
          </a:p>
          <a:p>
            <a:pPr lvl="0" fontAlgn="base">
              <a:spcBef>
                <a:spcPct val="0"/>
              </a:spcBef>
              <a:spcAft>
                <a:spcPct val="0"/>
              </a:spcAft>
            </a:pPr>
            <a:r>
              <a:rPr lang="en-US" sz="1600" b="1" dirty="0">
                <a:solidFill>
                  <a:prstClr val="black"/>
                </a:solidFill>
                <a:latin typeface="Calibri" pitchFamily="34" charset="0"/>
              </a:rPr>
              <a:t>o Air Force = 35</a:t>
            </a:r>
          </a:p>
          <a:p>
            <a:pPr lvl="0" fontAlgn="base">
              <a:spcBef>
                <a:spcPct val="0"/>
              </a:spcBef>
              <a:spcAft>
                <a:spcPct val="0"/>
              </a:spcAft>
            </a:pPr>
            <a:r>
              <a:rPr lang="en-US" sz="1600" b="1" dirty="0">
                <a:solidFill>
                  <a:prstClr val="black"/>
                </a:solidFill>
                <a:latin typeface="Calibri" pitchFamily="34" charset="0"/>
              </a:rPr>
              <a:t>o Marine = 9</a:t>
            </a:r>
          </a:p>
          <a:p>
            <a:pPr lvl="0" fontAlgn="base">
              <a:spcBef>
                <a:spcPct val="0"/>
              </a:spcBef>
              <a:spcAft>
                <a:spcPct val="0"/>
              </a:spcAft>
            </a:pPr>
            <a:r>
              <a:rPr lang="en-US" sz="1600" b="1" dirty="0">
                <a:solidFill>
                  <a:prstClr val="black"/>
                </a:solidFill>
                <a:latin typeface="Calibri" pitchFamily="34" charset="0"/>
              </a:rPr>
              <a:t>o Navy = 34</a:t>
            </a:r>
          </a:p>
          <a:p>
            <a:pPr lvl="0" fontAlgn="base">
              <a:spcBef>
                <a:spcPct val="0"/>
              </a:spcBef>
              <a:spcAft>
                <a:spcPct val="0"/>
              </a:spcAft>
            </a:pPr>
            <a:endParaRPr lang="en-US" sz="1600" b="1" dirty="0" smtClean="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 </a:t>
            </a:r>
            <a:r>
              <a:rPr lang="en-US" sz="1600" b="1" dirty="0">
                <a:solidFill>
                  <a:prstClr val="black"/>
                </a:solidFill>
                <a:latin typeface="Calibri" pitchFamily="34" charset="0"/>
              </a:rPr>
              <a:t>On the guest log, there were 8 women who indicated they owned their own homes</a:t>
            </a:r>
          </a:p>
          <a:p>
            <a:pPr lvl="0" fontAlgn="base">
              <a:spcBef>
                <a:spcPct val="0"/>
              </a:spcBef>
              <a:spcAft>
                <a:spcPct val="0"/>
              </a:spcAft>
            </a:pPr>
            <a:endParaRPr lang="en-US" b="1" dirty="0" smtClean="0">
              <a:solidFill>
                <a:prstClr val="black"/>
              </a:solidFill>
              <a:latin typeface="Calibri" pitchFamily="34" charset="0"/>
            </a:endParaRPr>
          </a:p>
          <a:p>
            <a:pPr lvl="0" fontAlgn="base">
              <a:spcBef>
                <a:spcPct val="0"/>
              </a:spcBef>
              <a:spcAft>
                <a:spcPct val="0"/>
              </a:spcAft>
            </a:pPr>
            <a:endParaRPr lang="en-US" b="1" dirty="0">
              <a:solidFill>
                <a:prstClr val="black"/>
              </a:solidFill>
              <a:latin typeface="Calibri" pitchFamily="34" charset="0"/>
            </a:endParaRPr>
          </a:p>
          <a:p>
            <a:pPr lvl="0" fontAlgn="base">
              <a:spcBef>
                <a:spcPct val="0"/>
              </a:spcBef>
              <a:spcAft>
                <a:spcPct val="0"/>
              </a:spcAft>
            </a:pPr>
            <a:endParaRPr lang="en-US" dirty="0">
              <a:solidFill>
                <a:prstClr val="black"/>
              </a:solidFill>
              <a:latin typeface="Calibri" pitchFamily="34" charset="0"/>
            </a:endParaRPr>
          </a:p>
          <a:p>
            <a:pPr lvl="0" fontAlgn="base">
              <a:spcBef>
                <a:spcPct val="0"/>
              </a:spcBef>
              <a:spcAft>
                <a:spcPct val="0"/>
              </a:spcAft>
            </a:pPr>
            <a:r>
              <a:rPr lang="en-US" sz="1400" dirty="0" smtClean="0">
                <a:solidFill>
                  <a:prstClr val="black"/>
                </a:solidFill>
                <a:latin typeface="Calibri" pitchFamily="34" charset="0"/>
              </a:rPr>
              <a:t>      </a:t>
            </a:r>
            <a:endParaRPr lang="en-US" sz="1400" dirty="0">
              <a:solidFill>
                <a:prstClr val="black"/>
              </a:solidFill>
              <a:latin typeface="Calibr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222" y="1523999"/>
            <a:ext cx="3129578" cy="4693781"/>
          </a:xfrm>
          <a:prstGeom prst="rect">
            <a:avLst/>
          </a:prstGeom>
        </p:spPr>
      </p:pic>
    </p:spTree>
    <p:extLst>
      <p:ext uri="{BB962C8B-B14F-4D97-AF65-F5344CB8AC3E}">
        <p14:creationId xmlns:p14="http://schemas.microsoft.com/office/powerpoint/2010/main" val="3705964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752600"/>
            <a:ext cx="7391400" cy="307777"/>
          </a:xfrm>
          <a:prstGeom prst="rect">
            <a:avLst/>
          </a:prstGeom>
        </p:spPr>
        <p:txBody>
          <a:bodyPr wrap="square">
            <a:spAutoFit/>
          </a:bodyPr>
          <a:lstStyle/>
          <a:p>
            <a:pPr lvl="0" fontAlgn="base">
              <a:spcBef>
                <a:spcPct val="0"/>
              </a:spcBef>
              <a:spcAft>
                <a:spcPct val="0"/>
              </a:spcAft>
            </a:pPr>
            <a:r>
              <a:rPr lang="en-US" sz="1400" dirty="0" smtClean="0">
                <a:solidFill>
                  <a:prstClr val="black"/>
                </a:solidFill>
                <a:latin typeface="Calibri" pitchFamily="34" charset="0"/>
              </a:rPr>
              <a:t>    </a:t>
            </a:r>
            <a:endParaRPr lang="en-US" sz="1400" dirty="0">
              <a:solidFill>
                <a:prstClr val="black"/>
              </a:solidFill>
              <a:latin typeface="Calibri" pitchFamily="34" charset="0"/>
            </a:endParaRPr>
          </a:p>
        </p:txBody>
      </p:sp>
      <p:sp>
        <p:nvSpPr>
          <p:cNvPr id="4" name="Rectangle 3"/>
          <p:cNvSpPr/>
          <p:nvPr/>
        </p:nvSpPr>
        <p:spPr>
          <a:xfrm>
            <a:off x="519545" y="2060377"/>
            <a:ext cx="7391400" cy="307777"/>
          </a:xfrm>
          <a:prstGeom prst="rect">
            <a:avLst/>
          </a:prstGeom>
        </p:spPr>
        <p:txBody>
          <a:bodyPr wrap="square">
            <a:spAutoFit/>
          </a:bodyPr>
          <a:lstStyle/>
          <a:p>
            <a:pPr lvl="0" fontAlgn="base">
              <a:spcBef>
                <a:spcPct val="0"/>
              </a:spcBef>
              <a:spcAft>
                <a:spcPct val="0"/>
              </a:spcAft>
            </a:pPr>
            <a:r>
              <a:rPr lang="en-US" sz="1400" dirty="0">
                <a:solidFill>
                  <a:prstClr val="black"/>
                </a:solidFill>
                <a:latin typeface="Calibri" pitchFamily="34" charset="0"/>
              </a:rPr>
              <a:t>	</a:t>
            </a:r>
            <a:endParaRPr lang="en-US" dirty="0"/>
          </a:p>
        </p:txBody>
      </p:sp>
      <p:sp>
        <p:nvSpPr>
          <p:cNvPr id="5" name="Rectangle 4"/>
          <p:cNvSpPr/>
          <p:nvPr/>
        </p:nvSpPr>
        <p:spPr>
          <a:xfrm>
            <a:off x="367145" y="1337101"/>
            <a:ext cx="8001000" cy="6647974"/>
          </a:xfrm>
          <a:prstGeom prst="rect">
            <a:avLst/>
          </a:prstGeom>
        </p:spPr>
        <p:txBody>
          <a:bodyPr wrap="square">
            <a:spAutoFit/>
          </a:bodyPr>
          <a:lstStyle/>
          <a:p>
            <a:pPr lvl="0" fontAlgn="base">
              <a:spcBef>
                <a:spcPct val="0"/>
              </a:spcBef>
              <a:spcAft>
                <a:spcPct val="0"/>
              </a:spcAft>
            </a:pPr>
            <a:r>
              <a:rPr lang="en-US" b="1" dirty="0">
                <a:solidFill>
                  <a:prstClr val="black"/>
                </a:solidFill>
                <a:latin typeface="Calibri" panose="020F0502020204030204" pitchFamily="34" charset="0"/>
              </a:rPr>
              <a:t>Veterinary Services:	</a:t>
            </a:r>
          </a:p>
          <a:p>
            <a:pPr lvl="0" fontAlgn="base">
              <a:spcBef>
                <a:spcPct val="0"/>
              </a:spcBef>
              <a:spcAft>
                <a:spcPct val="0"/>
              </a:spcAft>
            </a:pPr>
            <a:r>
              <a:rPr lang="en-US" dirty="0">
                <a:solidFill>
                  <a:prstClr val="black"/>
                </a:solidFill>
                <a:latin typeface="Calibri" pitchFamily="34" charset="0"/>
              </a:rPr>
              <a:t>   </a:t>
            </a:r>
          </a:p>
          <a:p>
            <a:pPr lvl="0" fontAlgn="base">
              <a:spcBef>
                <a:spcPct val="0"/>
              </a:spcBef>
              <a:spcAft>
                <a:spcPct val="0"/>
              </a:spcAft>
            </a:pPr>
            <a:r>
              <a:rPr lang="en-US" sz="1600" b="1" dirty="0" smtClean="0">
                <a:latin typeface="Calibri" panose="020F0502020204030204" pitchFamily="34" charset="0"/>
              </a:rPr>
              <a:t>Vets </a:t>
            </a:r>
            <a:r>
              <a:rPr lang="en-US" sz="1600" b="1" dirty="0">
                <a:latin typeface="Calibri" panose="020F0502020204030204" pitchFamily="34" charset="0"/>
              </a:rPr>
              <a:t>for Vets' Pets served 594 veterans </a:t>
            </a:r>
            <a:endParaRPr lang="en-US" sz="1600" b="1" dirty="0" smtClean="0">
              <a:latin typeface="Calibri" panose="020F0502020204030204" pitchFamily="34" charset="0"/>
            </a:endParaRPr>
          </a:p>
          <a:p>
            <a:r>
              <a:rPr lang="en-US" sz="1600" b="1" dirty="0" smtClean="0">
                <a:latin typeface="Calibri" panose="020F0502020204030204" pitchFamily="34" charset="0"/>
              </a:rPr>
              <a:t>with </a:t>
            </a:r>
            <a:r>
              <a:rPr lang="en-US" sz="1600" b="1" dirty="0">
                <a:latin typeface="Calibri" panose="020F0502020204030204" pitchFamily="34" charset="0"/>
              </a:rPr>
              <a:t>606 pets. </a:t>
            </a:r>
            <a:endParaRPr lang="en-US" sz="1600" b="1" dirty="0" smtClean="0">
              <a:latin typeface="Calibri" panose="020F0502020204030204" pitchFamily="34" charset="0"/>
            </a:endParaRPr>
          </a:p>
          <a:p>
            <a:endParaRPr lang="en-US" sz="1600" b="1" dirty="0">
              <a:latin typeface="Calibri" panose="020F0502020204030204" pitchFamily="34" charset="0"/>
            </a:endParaRPr>
          </a:p>
          <a:p>
            <a:r>
              <a:rPr lang="en-US" sz="1600" b="1" dirty="0" smtClean="0">
                <a:latin typeface="Calibri" panose="020F0502020204030204" pitchFamily="34" charset="0"/>
              </a:rPr>
              <a:t>The </a:t>
            </a:r>
            <a:r>
              <a:rPr lang="en-US" sz="1600" b="1" dirty="0">
                <a:latin typeface="Calibri" panose="020F0502020204030204" pitchFamily="34" charset="0"/>
              </a:rPr>
              <a:t>breakdown </a:t>
            </a:r>
            <a:endParaRPr lang="en-US" sz="1600" b="1" dirty="0" smtClean="0">
              <a:latin typeface="Calibri" panose="020F0502020204030204" pitchFamily="34" charset="0"/>
            </a:endParaRPr>
          </a:p>
          <a:p>
            <a:pPr marL="342900" indent="-342900">
              <a:buFont typeface="Arial" panose="020B0604020202020204" pitchFamily="34" charset="0"/>
              <a:buChar char="•"/>
            </a:pPr>
            <a:r>
              <a:rPr lang="en-US" sz="1600" b="1" dirty="0" smtClean="0">
                <a:latin typeface="Calibri" panose="020F0502020204030204" pitchFamily="34" charset="0"/>
              </a:rPr>
              <a:t>478 </a:t>
            </a:r>
            <a:r>
              <a:rPr lang="en-US" sz="1600" b="1" dirty="0">
                <a:latin typeface="Calibri" panose="020F0502020204030204" pitchFamily="34" charset="0"/>
              </a:rPr>
              <a:t>dogs served</a:t>
            </a:r>
          </a:p>
          <a:p>
            <a:pPr marL="342900" indent="-342900">
              <a:buFont typeface="Arial" panose="020B0604020202020204" pitchFamily="34" charset="0"/>
              <a:buChar char="•"/>
            </a:pPr>
            <a:r>
              <a:rPr lang="en-US" sz="1600" b="1" dirty="0">
                <a:latin typeface="Calibri" panose="020F0502020204030204" pitchFamily="34" charset="0"/>
              </a:rPr>
              <a:t>125 cats served</a:t>
            </a:r>
          </a:p>
          <a:p>
            <a:pPr marL="342900" indent="-342900">
              <a:buFont typeface="Arial" panose="020B0604020202020204" pitchFamily="34" charset="0"/>
              <a:buChar char="•"/>
            </a:pPr>
            <a:r>
              <a:rPr lang="en-US" sz="1600" b="1" dirty="0">
                <a:latin typeface="Calibri" panose="020F0502020204030204" pitchFamily="34" charset="0"/>
              </a:rPr>
              <a:t>2 birds served</a:t>
            </a:r>
          </a:p>
          <a:p>
            <a:pPr marL="342900" indent="-342900">
              <a:buFont typeface="Arial" panose="020B0604020202020204" pitchFamily="34" charset="0"/>
              <a:buChar char="•"/>
            </a:pPr>
            <a:r>
              <a:rPr lang="en-US" sz="1600" b="1" dirty="0">
                <a:latin typeface="Calibri" panose="020F0502020204030204" pitchFamily="34" charset="0"/>
              </a:rPr>
              <a:t>1 guinea pig </a:t>
            </a:r>
            <a:r>
              <a:rPr lang="en-US" sz="1600" b="1" dirty="0" smtClean="0">
                <a:latin typeface="Calibri" panose="020F0502020204030204" pitchFamily="34" charset="0"/>
              </a:rPr>
              <a:t>served</a:t>
            </a:r>
          </a:p>
          <a:p>
            <a:pPr marL="342900" indent="-342900">
              <a:buFont typeface="Arial" panose="020B0604020202020204" pitchFamily="34" charset="0"/>
              <a:buChar char="•"/>
            </a:pPr>
            <a:endParaRPr lang="en-US" sz="1600" b="1" dirty="0">
              <a:latin typeface="Calibri" panose="020F0502020204030204" pitchFamily="34" charset="0"/>
            </a:endParaRPr>
          </a:p>
          <a:p>
            <a:r>
              <a:rPr lang="en-US" sz="1600" b="1" dirty="0" smtClean="0">
                <a:latin typeface="Calibri" panose="020F0502020204030204" pitchFamily="34" charset="0"/>
              </a:rPr>
              <a:t>We </a:t>
            </a:r>
            <a:r>
              <a:rPr lang="en-US" sz="1600" b="1" dirty="0">
                <a:latin typeface="Calibri" panose="020F0502020204030204" pitchFamily="34" charset="0"/>
              </a:rPr>
              <a:t>distributed:</a:t>
            </a:r>
          </a:p>
          <a:p>
            <a:pPr marL="342900" indent="-342900">
              <a:buFont typeface="Arial" panose="020B0604020202020204" pitchFamily="34" charset="0"/>
              <a:buChar char="•"/>
            </a:pPr>
            <a:r>
              <a:rPr lang="en-US" sz="1600" b="1" dirty="0">
                <a:latin typeface="Calibri" panose="020F0502020204030204" pitchFamily="34" charset="0"/>
              </a:rPr>
              <a:t>73 harnesses</a:t>
            </a:r>
          </a:p>
          <a:p>
            <a:pPr marL="342900" indent="-342900">
              <a:buFont typeface="Arial" panose="020B0604020202020204" pitchFamily="34" charset="0"/>
              <a:buChar char="•"/>
            </a:pPr>
            <a:r>
              <a:rPr lang="en-US" sz="1600" b="1" dirty="0">
                <a:latin typeface="Calibri" panose="020F0502020204030204" pitchFamily="34" charset="0"/>
              </a:rPr>
              <a:t>285 collars</a:t>
            </a:r>
          </a:p>
          <a:p>
            <a:pPr marL="342900" indent="-342900">
              <a:buFont typeface="Arial" panose="020B0604020202020204" pitchFamily="34" charset="0"/>
              <a:buChar char="•"/>
            </a:pPr>
            <a:r>
              <a:rPr lang="en-US" sz="1600" b="1" dirty="0">
                <a:latin typeface="Calibri" panose="020F0502020204030204" pitchFamily="34" charset="0"/>
              </a:rPr>
              <a:t>233 leashes</a:t>
            </a:r>
          </a:p>
          <a:p>
            <a:pPr marL="342900" indent="-342900">
              <a:buFont typeface="Arial" panose="020B0604020202020204" pitchFamily="34" charset="0"/>
              <a:buChar char="•"/>
            </a:pPr>
            <a:r>
              <a:rPr lang="en-US" sz="1600" b="1" dirty="0">
                <a:latin typeface="Calibri" panose="020F0502020204030204" pitchFamily="34" charset="0"/>
              </a:rPr>
              <a:t>308 pet beds</a:t>
            </a:r>
          </a:p>
          <a:p>
            <a:pPr marL="342900" indent="-342900">
              <a:buFont typeface="Arial" panose="020B0604020202020204" pitchFamily="34" charset="0"/>
              <a:buChar char="•"/>
            </a:pPr>
            <a:r>
              <a:rPr lang="en-US" sz="1600" b="1" dirty="0">
                <a:latin typeface="Calibri" panose="020F0502020204030204" pitchFamily="34" charset="0"/>
              </a:rPr>
              <a:t>731 toys</a:t>
            </a:r>
          </a:p>
          <a:p>
            <a:pPr marL="342900" indent="-342900">
              <a:buFont typeface="Arial" panose="020B0604020202020204" pitchFamily="34" charset="0"/>
              <a:buChar char="•"/>
            </a:pPr>
            <a:endParaRPr lang="en-US" sz="2000" dirty="0"/>
          </a:p>
          <a:p>
            <a:r>
              <a:rPr lang="en-US" sz="2000" dirty="0"/>
              <a:t/>
            </a:r>
            <a:br>
              <a:rPr lang="en-US" sz="2000" dirty="0"/>
            </a:br>
            <a:endParaRPr lang="en-US" sz="2000" dirty="0"/>
          </a:p>
          <a:p>
            <a:r>
              <a:rPr lang="en-US" sz="2000" dirty="0"/>
              <a:t/>
            </a:r>
            <a:br>
              <a:rPr lang="en-US" sz="2000" dirty="0"/>
            </a:br>
            <a:endParaRPr lang="en-US" sz="2000" dirty="0"/>
          </a:p>
          <a:p>
            <a:pPr lvl="0" fontAlgn="base">
              <a:spcBef>
                <a:spcPct val="0"/>
              </a:spcBef>
              <a:spcAft>
                <a:spcPct val="0"/>
              </a:spcAft>
            </a:pPr>
            <a:r>
              <a:rPr lang="en-US" dirty="0">
                <a:solidFill>
                  <a:prstClr val="black"/>
                </a:solidFill>
                <a:latin typeface="Calibri" pitchFamily="34" charset="0"/>
              </a:rPr>
              <a:t>	    </a:t>
            </a:r>
            <a:endParaRPr lang="en-US" dirty="0" smtClean="0">
              <a:solidFill>
                <a:prstClr val="black"/>
              </a:solidFill>
              <a:latin typeface="Calibri" pitchFamily="34" charset="0"/>
            </a:endParaRPr>
          </a:p>
          <a:p>
            <a:pPr lvl="0" fontAlgn="base">
              <a:spcBef>
                <a:spcPct val="0"/>
              </a:spcBef>
              <a:spcAft>
                <a:spcPct val="0"/>
              </a:spcAft>
            </a:pPr>
            <a:endParaRPr lang="en-US" dirty="0">
              <a:solidFill>
                <a:prstClr val="black"/>
              </a:solidFill>
              <a:latin typeface="Calibri" pitchFamily="34" charset="0"/>
            </a:endParaRPr>
          </a:p>
          <a:p>
            <a:pPr lvl="0" fontAlgn="base">
              <a:spcBef>
                <a:spcPct val="0"/>
              </a:spcBef>
              <a:spcAft>
                <a:spcPct val="0"/>
              </a:spcAft>
            </a:pPr>
            <a:r>
              <a:rPr lang="en-US" sz="1400" dirty="0">
                <a:solidFill>
                  <a:prstClr val="black"/>
                </a:solidFill>
                <a:latin typeface="Calibri"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359742"/>
            <a:ext cx="3124200" cy="4507143"/>
          </a:xfrm>
          <a:prstGeom prst="rect">
            <a:avLst/>
          </a:prstGeom>
        </p:spPr>
      </p:pic>
    </p:spTree>
    <p:extLst>
      <p:ext uri="{BB962C8B-B14F-4D97-AF65-F5344CB8AC3E}">
        <p14:creationId xmlns:p14="http://schemas.microsoft.com/office/powerpoint/2010/main" val="4062647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752600"/>
            <a:ext cx="7391400" cy="307777"/>
          </a:xfrm>
          <a:prstGeom prst="rect">
            <a:avLst/>
          </a:prstGeom>
        </p:spPr>
        <p:txBody>
          <a:bodyPr wrap="square">
            <a:spAutoFit/>
          </a:bodyPr>
          <a:lstStyle/>
          <a:p>
            <a:pPr lvl="0" fontAlgn="base">
              <a:spcBef>
                <a:spcPct val="0"/>
              </a:spcBef>
              <a:spcAft>
                <a:spcPct val="0"/>
              </a:spcAft>
            </a:pPr>
            <a:r>
              <a:rPr lang="en-US" sz="1400" dirty="0" smtClean="0">
                <a:solidFill>
                  <a:prstClr val="black"/>
                </a:solidFill>
                <a:latin typeface="Calibri" pitchFamily="34" charset="0"/>
              </a:rPr>
              <a:t>    </a:t>
            </a:r>
            <a:endParaRPr lang="en-US" sz="1400" dirty="0">
              <a:solidFill>
                <a:prstClr val="black"/>
              </a:solidFill>
              <a:latin typeface="Calibri" pitchFamily="34" charset="0"/>
            </a:endParaRPr>
          </a:p>
        </p:txBody>
      </p:sp>
      <p:sp>
        <p:nvSpPr>
          <p:cNvPr id="4" name="Rectangle 3"/>
          <p:cNvSpPr/>
          <p:nvPr/>
        </p:nvSpPr>
        <p:spPr>
          <a:xfrm>
            <a:off x="519545" y="2060377"/>
            <a:ext cx="7391400" cy="307777"/>
          </a:xfrm>
          <a:prstGeom prst="rect">
            <a:avLst/>
          </a:prstGeom>
        </p:spPr>
        <p:txBody>
          <a:bodyPr wrap="square">
            <a:spAutoFit/>
          </a:bodyPr>
          <a:lstStyle/>
          <a:p>
            <a:pPr lvl="0" fontAlgn="base">
              <a:spcBef>
                <a:spcPct val="0"/>
              </a:spcBef>
              <a:spcAft>
                <a:spcPct val="0"/>
              </a:spcAft>
            </a:pPr>
            <a:r>
              <a:rPr lang="en-US" sz="1400" dirty="0">
                <a:solidFill>
                  <a:prstClr val="black"/>
                </a:solidFill>
                <a:latin typeface="Calibri" pitchFamily="34" charset="0"/>
              </a:rPr>
              <a:t>	</a:t>
            </a:r>
            <a:endParaRPr lang="en-US" dirty="0"/>
          </a:p>
        </p:txBody>
      </p:sp>
      <p:sp>
        <p:nvSpPr>
          <p:cNvPr id="5" name="Rectangle 4"/>
          <p:cNvSpPr/>
          <p:nvPr/>
        </p:nvSpPr>
        <p:spPr>
          <a:xfrm>
            <a:off x="367145" y="1337101"/>
            <a:ext cx="8001000" cy="6155531"/>
          </a:xfrm>
          <a:prstGeom prst="rect">
            <a:avLst/>
          </a:prstGeom>
        </p:spPr>
        <p:txBody>
          <a:bodyPr wrap="square">
            <a:spAutoFit/>
          </a:bodyPr>
          <a:lstStyle/>
          <a:p>
            <a:pPr lvl="0" fontAlgn="base">
              <a:spcBef>
                <a:spcPct val="0"/>
              </a:spcBef>
              <a:spcAft>
                <a:spcPct val="0"/>
              </a:spcAft>
            </a:pPr>
            <a:r>
              <a:rPr lang="en-US" b="1" dirty="0">
                <a:solidFill>
                  <a:prstClr val="black"/>
                </a:solidFill>
                <a:latin typeface="Calibri" panose="020F0502020204030204" pitchFamily="34" charset="0"/>
              </a:rPr>
              <a:t>Veterinary </a:t>
            </a:r>
            <a:r>
              <a:rPr lang="en-US" b="1" dirty="0" smtClean="0">
                <a:solidFill>
                  <a:prstClr val="black"/>
                </a:solidFill>
                <a:latin typeface="Calibri" pitchFamily="34" charset="0"/>
              </a:rPr>
              <a:t>Services (continued):</a:t>
            </a:r>
            <a:r>
              <a:rPr lang="en-US" b="1" dirty="0">
                <a:solidFill>
                  <a:prstClr val="black"/>
                </a:solidFill>
                <a:latin typeface="Calibri" pitchFamily="34" charset="0"/>
              </a:rPr>
              <a:t>	</a:t>
            </a:r>
          </a:p>
          <a:p>
            <a:pPr lvl="0" fontAlgn="base">
              <a:spcBef>
                <a:spcPct val="0"/>
              </a:spcBef>
              <a:spcAft>
                <a:spcPct val="0"/>
              </a:spcAft>
            </a:pPr>
            <a:r>
              <a:rPr lang="en-US" dirty="0">
                <a:solidFill>
                  <a:prstClr val="black"/>
                </a:solidFill>
                <a:latin typeface="Calibri" pitchFamily="34" charset="0"/>
              </a:rPr>
              <a:t>   </a:t>
            </a:r>
            <a:endParaRPr lang="en-US" dirty="0" smtClean="0">
              <a:solidFill>
                <a:prstClr val="black"/>
              </a:solidFill>
              <a:latin typeface="Calibri" pitchFamily="34" charset="0"/>
            </a:endParaRPr>
          </a:p>
          <a:p>
            <a:r>
              <a:rPr lang="en-US" sz="1600" b="1" dirty="0">
                <a:latin typeface="Calibri" panose="020F0502020204030204" pitchFamily="34" charset="0"/>
              </a:rPr>
              <a:t>Our veterinarians performed exams and administered vaccines to:</a:t>
            </a:r>
          </a:p>
          <a:p>
            <a:endParaRPr lang="en-US" sz="1600" b="1" dirty="0" smtClean="0">
              <a:latin typeface="Calibri" panose="020F0502020204030204" pitchFamily="34" charset="0"/>
            </a:endParaRPr>
          </a:p>
          <a:p>
            <a:r>
              <a:rPr lang="en-US" sz="1600" b="1" dirty="0" smtClean="0">
                <a:latin typeface="Calibri" panose="020F0502020204030204" pitchFamily="34" charset="0"/>
              </a:rPr>
              <a:t>185 </a:t>
            </a:r>
            <a:r>
              <a:rPr lang="en-US" sz="1600" b="1" dirty="0">
                <a:latin typeface="Calibri" panose="020F0502020204030204" pitchFamily="34" charset="0"/>
              </a:rPr>
              <a:t>dogs</a:t>
            </a:r>
          </a:p>
          <a:p>
            <a:endParaRPr lang="en-US" sz="1600" b="1" dirty="0" smtClean="0">
              <a:latin typeface="Calibri" panose="020F0502020204030204" pitchFamily="34" charset="0"/>
            </a:endParaRPr>
          </a:p>
          <a:p>
            <a:r>
              <a:rPr lang="en-US" sz="1600" b="1" dirty="0" smtClean="0">
                <a:latin typeface="Calibri" panose="020F0502020204030204" pitchFamily="34" charset="0"/>
              </a:rPr>
              <a:t>12 cats</a:t>
            </a:r>
          </a:p>
          <a:p>
            <a:endParaRPr lang="en-US" sz="1600" b="1" dirty="0">
              <a:latin typeface="Calibri" panose="020F0502020204030204" pitchFamily="34" charset="0"/>
            </a:endParaRPr>
          </a:p>
          <a:p>
            <a:r>
              <a:rPr lang="en-US" sz="1600" b="1" dirty="0" smtClean="0">
                <a:latin typeface="Calibri" panose="020F0502020204030204" pitchFamily="34" charset="0"/>
              </a:rPr>
              <a:t>42 </a:t>
            </a:r>
            <a:r>
              <a:rPr lang="en-US" sz="1600" b="1" dirty="0">
                <a:latin typeface="Calibri" panose="020F0502020204030204" pitchFamily="34" charset="0"/>
              </a:rPr>
              <a:t>spayed and neutered </a:t>
            </a:r>
            <a:r>
              <a:rPr lang="en-US" sz="1600" b="1" dirty="0" smtClean="0">
                <a:latin typeface="Calibri" panose="020F0502020204030204" pitchFamily="34" charset="0"/>
              </a:rPr>
              <a:t>pets</a:t>
            </a:r>
            <a:r>
              <a:rPr lang="en-US" sz="1600" b="1" dirty="0">
                <a:latin typeface="Calibri" panose="020F0502020204030204" pitchFamily="34" charset="0"/>
              </a:rPr>
              <a:t>.</a:t>
            </a:r>
          </a:p>
          <a:p>
            <a:r>
              <a:rPr lang="en-US" sz="1600" b="1" dirty="0">
                <a:latin typeface="Calibri" panose="020F0502020204030204" pitchFamily="34" charset="0"/>
              </a:rPr>
              <a:t/>
            </a:r>
            <a:br>
              <a:rPr lang="en-US" sz="1600" b="1" dirty="0">
                <a:latin typeface="Calibri" panose="020F0502020204030204" pitchFamily="34" charset="0"/>
              </a:rPr>
            </a:br>
            <a:r>
              <a:rPr lang="en-US" sz="1600" b="1" dirty="0" smtClean="0">
                <a:latin typeface="Calibri" panose="020F0502020204030204" pitchFamily="34" charset="0"/>
              </a:rPr>
              <a:t>70 pets groomed .</a:t>
            </a:r>
            <a:endParaRPr lang="en-US" sz="1600" b="1" dirty="0">
              <a:latin typeface="Calibri" panose="020F0502020204030204" pitchFamily="34" charset="0"/>
            </a:endParaRPr>
          </a:p>
          <a:p>
            <a:r>
              <a:rPr lang="en-US" sz="1600" b="1" dirty="0">
                <a:latin typeface="Calibri" panose="020F0502020204030204" pitchFamily="34" charset="0"/>
              </a:rPr>
              <a:t/>
            </a:r>
            <a:br>
              <a:rPr lang="en-US" sz="1600" b="1" dirty="0">
                <a:latin typeface="Calibri" panose="020F0502020204030204" pitchFamily="34" charset="0"/>
              </a:rPr>
            </a:br>
            <a:r>
              <a:rPr lang="en-US" sz="1600" b="1" dirty="0" smtClean="0">
                <a:latin typeface="Calibri" panose="020F0502020204030204" pitchFamily="34" charset="0"/>
              </a:rPr>
              <a:t>129 pets boarded.</a:t>
            </a:r>
          </a:p>
          <a:p>
            <a:endParaRPr lang="en-US" sz="1600" b="1" dirty="0">
              <a:latin typeface="Calibri" panose="020F0502020204030204" pitchFamily="34" charset="0"/>
            </a:endParaRPr>
          </a:p>
          <a:p>
            <a:endParaRPr lang="en-US" sz="1600" b="1" dirty="0" smtClean="0">
              <a:latin typeface="Calibri" panose="020F0502020204030204" pitchFamily="34" charset="0"/>
            </a:endParaRPr>
          </a:p>
          <a:p>
            <a:endParaRPr lang="en-US" sz="1600" b="1" dirty="0">
              <a:latin typeface="Calibri" panose="020F0502020204030204" pitchFamily="34" charset="0"/>
            </a:endParaRPr>
          </a:p>
          <a:p>
            <a:endParaRPr lang="en-US" sz="1600" b="1" dirty="0" smtClean="0">
              <a:latin typeface="Calibri" panose="020F0502020204030204" pitchFamily="34" charset="0"/>
            </a:endParaRPr>
          </a:p>
          <a:p>
            <a:r>
              <a:rPr lang="en-US" sz="1600" b="1" dirty="0" smtClean="0">
                <a:latin typeface="Calibri" panose="020F0502020204030204" pitchFamily="34" charset="0"/>
              </a:rPr>
              <a:t>1,850 </a:t>
            </a:r>
            <a:r>
              <a:rPr lang="en-US" sz="1600" b="1" dirty="0">
                <a:latin typeface="Calibri" panose="020F0502020204030204" pitchFamily="34" charset="0"/>
              </a:rPr>
              <a:t>veterans attended the StandDown, </a:t>
            </a:r>
            <a:endParaRPr lang="en-US" sz="1600" b="1" dirty="0" smtClean="0">
              <a:latin typeface="Calibri" panose="020F0502020204030204" pitchFamily="34" charset="0"/>
            </a:endParaRPr>
          </a:p>
          <a:p>
            <a:r>
              <a:rPr lang="en-US" sz="1600" b="1" dirty="0" smtClean="0">
                <a:latin typeface="Calibri" panose="020F0502020204030204" pitchFamily="34" charset="0"/>
              </a:rPr>
              <a:t>which </a:t>
            </a:r>
            <a:r>
              <a:rPr lang="en-US" sz="1600" b="1" dirty="0">
                <a:latin typeface="Calibri" panose="020F0502020204030204" pitchFamily="34" charset="0"/>
              </a:rPr>
              <a:t>means that 1/3 of them registered for service in our area.</a:t>
            </a:r>
          </a:p>
          <a:p>
            <a:endParaRPr lang="en-US" dirty="0"/>
          </a:p>
          <a:p>
            <a:endParaRPr lang="en-US" dirty="0"/>
          </a:p>
          <a:p>
            <a:pPr lvl="0" fontAlgn="base">
              <a:spcBef>
                <a:spcPct val="0"/>
              </a:spcBef>
              <a:spcAft>
                <a:spcPct val="0"/>
              </a:spcAft>
            </a:pPr>
            <a:r>
              <a:rPr lang="en-US" dirty="0">
                <a:solidFill>
                  <a:prstClr val="black"/>
                </a:solidFill>
                <a:latin typeface="Calibri" pitchFamily="34" charset="0"/>
              </a:rPr>
              <a:t>	    </a:t>
            </a:r>
            <a:endParaRPr lang="en-US" dirty="0" smtClean="0">
              <a:solidFill>
                <a:prstClr val="black"/>
              </a:solidFill>
              <a:latin typeface="Calibri" pitchFamily="34" charset="0"/>
            </a:endParaRPr>
          </a:p>
          <a:p>
            <a:pPr lvl="0" fontAlgn="base">
              <a:spcBef>
                <a:spcPct val="0"/>
              </a:spcBef>
              <a:spcAft>
                <a:spcPct val="0"/>
              </a:spcAft>
            </a:pPr>
            <a:endParaRPr lang="en-US" dirty="0">
              <a:solidFill>
                <a:prstClr val="black"/>
              </a:solidFill>
              <a:latin typeface="Calibri" pitchFamily="34" charset="0"/>
            </a:endParaRPr>
          </a:p>
          <a:p>
            <a:pPr lvl="0" fontAlgn="base">
              <a:spcBef>
                <a:spcPct val="0"/>
              </a:spcBef>
              <a:spcAft>
                <a:spcPct val="0"/>
              </a:spcAft>
            </a:pPr>
            <a:r>
              <a:rPr lang="en-US" sz="1400" dirty="0">
                <a:solidFill>
                  <a:prstClr val="black"/>
                </a:solidFill>
                <a:latin typeface="Calibri"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610" y="2514600"/>
            <a:ext cx="4343429" cy="2895981"/>
          </a:xfrm>
          <a:prstGeom prst="rect">
            <a:avLst/>
          </a:prstGeom>
        </p:spPr>
      </p:pic>
    </p:spTree>
    <p:extLst>
      <p:ext uri="{BB962C8B-B14F-4D97-AF65-F5344CB8AC3E}">
        <p14:creationId xmlns:p14="http://schemas.microsoft.com/office/powerpoint/2010/main" val="1578868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3964" y="1371600"/>
            <a:ext cx="7696200" cy="5844977"/>
          </a:xfrm>
          <a:prstGeom prst="rect">
            <a:avLst/>
          </a:prstGeom>
        </p:spPr>
        <p:txBody>
          <a:bodyPr wrap="square" numCol="2">
            <a:spAutoFit/>
          </a:bodyPr>
          <a:lstStyle/>
          <a:p>
            <a:pPr lvl="0" fontAlgn="base">
              <a:spcBef>
                <a:spcPct val="0"/>
              </a:spcBef>
              <a:spcAft>
                <a:spcPct val="0"/>
              </a:spcAft>
            </a:pPr>
            <a:r>
              <a:rPr lang="en-US" sz="1600" b="1" dirty="0" smtClean="0">
                <a:solidFill>
                  <a:prstClr val="black"/>
                </a:solidFill>
                <a:latin typeface="Calibri" pitchFamily="34" charset="0"/>
              </a:rPr>
              <a:t>Hygiene </a:t>
            </a:r>
            <a:r>
              <a:rPr lang="en-US" sz="1600" b="1" dirty="0">
                <a:solidFill>
                  <a:prstClr val="black"/>
                </a:solidFill>
                <a:latin typeface="Calibri" pitchFamily="34" charset="0"/>
              </a:rPr>
              <a:t>Kits </a:t>
            </a:r>
            <a:r>
              <a:rPr lang="en-US" sz="1600" b="1" dirty="0" smtClean="0">
                <a:solidFill>
                  <a:prstClr val="black"/>
                </a:solidFill>
                <a:latin typeface="Calibri" pitchFamily="34" charset="0"/>
              </a:rPr>
              <a:t>–2000 hygiene kits were distributed</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Ultrasounds -637 veterans, up to 5 screenings each, 100 doctor referrals</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Haircuts -622 were given</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a:solidFill>
                  <a:prstClr val="black"/>
                </a:solidFill>
                <a:latin typeface="Calibri" pitchFamily="34" charset="0"/>
              </a:rPr>
              <a:t>VBA -463 veterans </a:t>
            </a:r>
            <a:r>
              <a:rPr lang="en-US" sz="1600" b="1" dirty="0" smtClean="0">
                <a:solidFill>
                  <a:prstClr val="black"/>
                </a:solidFill>
                <a:latin typeface="Calibri" pitchFamily="34" charset="0"/>
              </a:rPr>
              <a:t>seen, 235 </a:t>
            </a:r>
            <a:r>
              <a:rPr lang="en-US" sz="1600" b="1" dirty="0">
                <a:solidFill>
                  <a:prstClr val="black"/>
                </a:solidFill>
                <a:latin typeface="Calibri" pitchFamily="34" charset="0"/>
              </a:rPr>
              <a:t>claims </a:t>
            </a:r>
            <a:r>
              <a:rPr lang="en-US" sz="1600" b="1" dirty="0" smtClean="0">
                <a:solidFill>
                  <a:prstClr val="black"/>
                </a:solidFill>
                <a:latin typeface="Calibri" pitchFamily="34" charset="0"/>
              </a:rPr>
              <a:t>processed</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VA patients seen -19</a:t>
            </a:r>
            <a:endParaRPr lang="en-US" sz="1600" b="1" dirty="0" smtClean="0">
              <a:solidFill>
                <a:prstClr val="black"/>
              </a:solidFill>
              <a:latin typeface="Calibri" pitchFamily="34" charset="0"/>
            </a:endParaRP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Acupuncture -262 veterans. </a:t>
            </a:r>
            <a:r>
              <a:rPr lang="en-US" sz="1600" b="1" dirty="0">
                <a:solidFill>
                  <a:prstClr val="black"/>
                </a:solidFill>
                <a:latin typeface="Calibri" pitchFamily="34" charset="0"/>
              </a:rPr>
              <a:t>Many reports of better sleep, calmer, more able to relax</a:t>
            </a:r>
            <a:r>
              <a:rPr lang="en-US" sz="1600" b="1" dirty="0" smtClean="0">
                <a:solidFill>
                  <a:prstClr val="black"/>
                </a:solidFill>
                <a:latin typeface="Calibri" pitchFamily="34" charset="0"/>
              </a:rPr>
              <a:t>.</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White Apple Institute: 100 veterans </a:t>
            </a:r>
            <a:r>
              <a:rPr lang="en-US" sz="1600" b="1" dirty="0">
                <a:solidFill>
                  <a:prstClr val="black"/>
                </a:solidFill>
                <a:latin typeface="Calibri" pitchFamily="34" charset="0"/>
              </a:rPr>
              <a:t>. Education, Media, and Self-Help Support and </a:t>
            </a:r>
            <a:r>
              <a:rPr lang="en-US" sz="1600" b="1" dirty="0" smtClean="0">
                <a:solidFill>
                  <a:prstClr val="black"/>
                </a:solidFill>
                <a:latin typeface="Calibri" pitchFamily="34" charset="0"/>
              </a:rPr>
              <a:t>Resources. 33 referrals</a:t>
            </a:r>
          </a:p>
          <a:p>
            <a:pPr lvl="0" fontAlgn="base">
              <a:spcBef>
                <a:spcPct val="0"/>
              </a:spcBef>
              <a:spcAft>
                <a:spcPct val="0"/>
              </a:spcAft>
            </a:pPr>
            <a:endParaRPr lang="en-US" b="1" dirty="0">
              <a:solidFill>
                <a:prstClr val="black"/>
              </a:solidFill>
              <a:latin typeface="Calibri" pitchFamily="34" charset="0"/>
            </a:endParaRPr>
          </a:p>
          <a:p>
            <a:pPr lvl="0" fontAlgn="base">
              <a:spcBef>
                <a:spcPct val="0"/>
              </a:spcBef>
              <a:spcAft>
                <a:spcPct val="0"/>
              </a:spcAft>
            </a:pPr>
            <a:endParaRPr lang="en-US" b="1" dirty="0" smtClean="0">
              <a:solidFill>
                <a:prstClr val="black"/>
              </a:solidFill>
              <a:latin typeface="Calibri" pitchFamily="34" charset="0"/>
            </a:endParaRPr>
          </a:p>
          <a:p>
            <a:pPr lvl="0" fontAlgn="base">
              <a:spcBef>
                <a:spcPct val="0"/>
              </a:spcBef>
              <a:spcAft>
                <a:spcPct val="0"/>
              </a:spcAft>
            </a:pPr>
            <a:endParaRPr lang="en-US" b="1" dirty="0">
              <a:solidFill>
                <a:prstClr val="black"/>
              </a:solidFill>
              <a:latin typeface="Calibri" pitchFamily="34" charset="0"/>
            </a:endParaRPr>
          </a:p>
          <a:p>
            <a:pPr lvl="0" fontAlgn="base">
              <a:spcBef>
                <a:spcPct val="0"/>
              </a:spcBef>
              <a:spcAft>
                <a:spcPct val="0"/>
              </a:spcAft>
            </a:pPr>
            <a:endParaRPr lang="en-US" b="1" dirty="0" smtClean="0">
              <a:solidFill>
                <a:prstClr val="black"/>
              </a:solidFill>
              <a:latin typeface="Calibri" pitchFamily="34" charset="0"/>
            </a:endParaRPr>
          </a:p>
          <a:p>
            <a:pPr lvl="0" fontAlgn="base">
              <a:spcBef>
                <a:spcPct val="0"/>
              </a:spcBef>
              <a:spcAft>
                <a:spcPct val="0"/>
              </a:spcAft>
            </a:pPr>
            <a:endParaRPr lang="en-US" sz="1400" b="1" dirty="0">
              <a:solidFill>
                <a:prstClr val="black"/>
              </a:solidFill>
              <a:latin typeface="Calibri" pitchFamily="34" charset="0"/>
            </a:endParaRPr>
          </a:p>
          <a:p>
            <a:pPr lvl="0" fontAlgn="base">
              <a:spcBef>
                <a:spcPct val="0"/>
              </a:spcBef>
              <a:spcAft>
                <a:spcPct val="0"/>
              </a:spcAft>
            </a:pPr>
            <a:endParaRPr lang="en-US" sz="1400" dirty="0">
              <a:solidFill>
                <a:prstClr val="black"/>
              </a:solidFill>
              <a:latin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336964"/>
            <a:ext cx="3505639" cy="5257800"/>
          </a:xfrm>
          <a:prstGeom prst="rect">
            <a:avLst/>
          </a:prstGeom>
        </p:spPr>
      </p:pic>
    </p:spTree>
    <p:extLst>
      <p:ext uri="{BB962C8B-B14F-4D97-AF65-F5344CB8AC3E}">
        <p14:creationId xmlns:p14="http://schemas.microsoft.com/office/powerpoint/2010/main" val="3467788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752600"/>
            <a:ext cx="7391400" cy="4616648"/>
          </a:xfrm>
          <a:prstGeom prst="rect">
            <a:avLst/>
          </a:prstGeom>
        </p:spPr>
        <p:txBody>
          <a:bodyPr wrap="square">
            <a:spAutoFit/>
          </a:bodyPr>
          <a:lstStyle/>
          <a:p>
            <a:pPr lvl="0" fontAlgn="base">
              <a:spcBef>
                <a:spcPct val="0"/>
              </a:spcBef>
              <a:spcAft>
                <a:spcPct val="0"/>
              </a:spcAft>
            </a:pPr>
            <a:r>
              <a:rPr lang="en-US" b="1" dirty="0" smtClean="0">
                <a:solidFill>
                  <a:prstClr val="black"/>
                </a:solidFill>
                <a:latin typeface="Calibri" pitchFamily="34" charset="0"/>
              </a:rPr>
              <a:t>Feedback</a:t>
            </a:r>
            <a:r>
              <a:rPr lang="en-US" b="1" dirty="0">
                <a:solidFill>
                  <a:prstClr val="black"/>
                </a:solidFill>
                <a:latin typeface="Calibri" pitchFamily="34" charset="0"/>
              </a:rPr>
              <a:t>: </a:t>
            </a:r>
            <a:endParaRPr lang="en-US" b="1" dirty="0" smtClean="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Very </a:t>
            </a:r>
            <a:r>
              <a:rPr lang="en-US" sz="1600" b="1" dirty="0">
                <a:solidFill>
                  <a:prstClr val="black"/>
                </a:solidFill>
                <a:latin typeface="Calibri" pitchFamily="34" charset="0"/>
              </a:rPr>
              <a:t>pleased that this year our room was cleaned in advance and that chairs and tables were available for our setup on Thursday. We will come earlier next year, since we were surprised by early birds this time. The organization of the overall event was much smoother this year with less lines for essential services, which freed up more time for services like ours in the mornings. Thank you for this opportunity every year</a:t>
            </a:r>
            <a:r>
              <a:rPr lang="en-US" sz="1600" b="1" dirty="0" smtClean="0">
                <a:solidFill>
                  <a:prstClr val="black"/>
                </a:solidFill>
                <a:latin typeface="Calibri" pitchFamily="34" charset="0"/>
              </a:rPr>
              <a:t>.</a:t>
            </a:r>
          </a:p>
          <a:p>
            <a:pPr lvl="0" fontAlgn="base">
              <a:spcBef>
                <a:spcPct val="0"/>
              </a:spcBef>
              <a:spcAft>
                <a:spcPct val="0"/>
              </a:spcAft>
            </a:pPr>
            <a:endParaRPr lang="en-US" sz="1600" b="1" dirty="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Changing </a:t>
            </a:r>
            <a:r>
              <a:rPr lang="en-US" sz="1600" b="1" dirty="0">
                <a:solidFill>
                  <a:prstClr val="black"/>
                </a:solidFill>
                <a:latin typeface="Calibri" pitchFamily="34" charset="0"/>
              </a:rPr>
              <a:t>schedule to include Thursday, ending on Saturday was helpful to process more cases.  </a:t>
            </a:r>
            <a:r>
              <a:rPr lang="en-US" sz="1600" b="1" dirty="0" smtClean="0">
                <a:solidFill>
                  <a:prstClr val="black"/>
                </a:solidFill>
                <a:latin typeface="Calibri" pitchFamily="34" charset="0"/>
              </a:rPr>
              <a:t>Saturday afternoon </a:t>
            </a:r>
            <a:r>
              <a:rPr lang="en-US" sz="1600" b="1" dirty="0">
                <a:solidFill>
                  <a:prstClr val="black"/>
                </a:solidFill>
                <a:latin typeface="Calibri" pitchFamily="34" charset="0"/>
              </a:rPr>
              <a:t>was quieter than expected.</a:t>
            </a:r>
          </a:p>
          <a:p>
            <a:pPr lvl="0" fontAlgn="base">
              <a:spcBef>
                <a:spcPct val="0"/>
              </a:spcBef>
              <a:spcAft>
                <a:spcPct val="0"/>
              </a:spcAft>
            </a:pPr>
            <a:endParaRPr lang="en-US" b="1" dirty="0" smtClean="0">
              <a:solidFill>
                <a:prstClr val="black"/>
              </a:solidFill>
              <a:latin typeface="Calibri" pitchFamily="34" charset="0"/>
            </a:endParaRPr>
          </a:p>
          <a:p>
            <a:pPr lvl="0" fontAlgn="base">
              <a:spcBef>
                <a:spcPct val="0"/>
              </a:spcBef>
              <a:spcAft>
                <a:spcPct val="0"/>
              </a:spcAft>
            </a:pPr>
            <a:r>
              <a:rPr lang="en-US" sz="1600" b="1" dirty="0" smtClean="0">
                <a:solidFill>
                  <a:prstClr val="black"/>
                </a:solidFill>
                <a:latin typeface="Calibri" pitchFamily="34" charset="0"/>
              </a:rPr>
              <a:t>Our </a:t>
            </a:r>
            <a:r>
              <a:rPr lang="en-US" sz="1600" b="1" dirty="0">
                <a:solidFill>
                  <a:prstClr val="black"/>
                </a:solidFill>
                <a:latin typeface="Calibri" pitchFamily="34" charset="0"/>
              </a:rPr>
              <a:t>folks appreciated the opportunity to provide this service to all the Veterans we met at StandDown. The Trilogy Veterans Club will provide the same service at the next Phoenix StandDown, if we are needed. If we do participate, we would like to also assist in the procurement and ordering process for the boots, equipment and clothing.</a:t>
            </a:r>
          </a:p>
          <a:p>
            <a:pPr lvl="0" fontAlgn="base">
              <a:spcBef>
                <a:spcPct val="0"/>
              </a:spcBef>
              <a:spcAft>
                <a:spcPct val="0"/>
              </a:spcAft>
            </a:pPr>
            <a:endParaRPr lang="en-US" b="1" dirty="0">
              <a:solidFill>
                <a:prstClr val="black"/>
              </a:solidFill>
              <a:latin typeface="Calibri" pitchFamily="34" charset="0"/>
            </a:endParaRPr>
          </a:p>
          <a:p>
            <a:pPr lvl="0" fontAlgn="base">
              <a:spcBef>
                <a:spcPct val="0"/>
              </a:spcBef>
              <a:spcAft>
                <a:spcPct val="0"/>
              </a:spcAft>
            </a:pPr>
            <a:endParaRPr lang="en-US" dirty="0">
              <a:solidFill>
                <a:prstClr val="black"/>
              </a:solidFill>
              <a:latin typeface="Calibri" pitchFamily="34" charset="0"/>
            </a:endParaRPr>
          </a:p>
          <a:p>
            <a:pPr lvl="0" fontAlgn="base">
              <a:spcBef>
                <a:spcPct val="0"/>
              </a:spcBef>
              <a:spcAft>
                <a:spcPct val="0"/>
              </a:spcAft>
            </a:pPr>
            <a:r>
              <a:rPr lang="en-US" sz="1400" dirty="0" smtClean="0">
                <a:solidFill>
                  <a:prstClr val="black"/>
                </a:solidFill>
                <a:latin typeface="Calibri" pitchFamily="34" charset="0"/>
              </a:rPr>
              <a:t>      </a:t>
            </a:r>
            <a:endParaRPr lang="en-US" sz="1400" dirty="0">
              <a:solidFill>
                <a:prstClr val="black"/>
              </a:solidFill>
              <a:latin typeface="Calibri" pitchFamily="34" charset="0"/>
            </a:endParaRPr>
          </a:p>
        </p:txBody>
      </p:sp>
    </p:spTree>
    <p:extLst>
      <p:ext uri="{BB962C8B-B14F-4D97-AF65-F5344CB8AC3E}">
        <p14:creationId xmlns:p14="http://schemas.microsoft.com/office/powerpoint/2010/main" val="68816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3670" y="1139826"/>
            <a:ext cx="8280730" cy="2862322"/>
          </a:xfrm>
          <a:prstGeom prst="rect">
            <a:avLst/>
          </a:prstGeom>
        </p:spPr>
        <p:txBody>
          <a:bodyPr wrap="square">
            <a:spAutoFit/>
          </a:bodyPr>
          <a:lstStyle/>
          <a:p>
            <a:pPr lvl="0" algn="ctr" fontAlgn="base">
              <a:spcBef>
                <a:spcPct val="50000"/>
              </a:spcBef>
              <a:spcAft>
                <a:spcPct val="0"/>
              </a:spcAft>
            </a:pPr>
            <a:endParaRPr lang="en-US" altLang="en-US" sz="2400" b="1" dirty="0">
              <a:solidFill>
                <a:prstClr val="black"/>
              </a:solidFill>
              <a:latin typeface="Calibri" panose="020F0502020204030204" pitchFamily="34" charset="0"/>
            </a:endParaRPr>
          </a:p>
          <a:p>
            <a:pPr algn="ctr"/>
            <a:r>
              <a:rPr lang="en-US" sz="2400" dirty="0">
                <a:latin typeface="Calibri" panose="020F0502020204030204" pitchFamily="34" charset="0"/>
              </a:rPr>
              <a:t>F</a:t>
            </a:r>
            <a:r>
              <a:rPr lang="en-US" sz="2400" dirty="0" smtClean="0">
                <a:latin typeface="Calibri" panose="020F0502020204030204" pitchFamily="34" charset="0"/>
              </a:rPr>
              <a:t>or their </a:t>
            </a:r>
            <a:r>
              <a:rPr lang="en-US" sz="2400" dirty="0">
                <a:latin typeface="Calibri" panose="020F0502020204030204" pitchFamily="34" charset="0"/>
              </a:rPr>
              <a:t>"behind the scenes" efforts in offering a safe, secure, and efficient </a:t>
            </a:r>
            <a:r>
              <a:rPr lang="en-US" sz="2400" dirty="0" smtClean="0">
                <a:latin typeface="Calibri" panose="020F0502020204030204" pitchFamily="34" charset="0"/>
              </a:rPr>
              <a:t>event we want to thank</a:t>
            </a:r>
            <a:r>
              <a:rPr lang="en-US" altLang="en-US" sz="2400" b="1" dirty="0" smtClean="0">
                <a:solidFill>
                  <a:prstClr val="black"/>
                </a:solidFill>
                <a:latin typeface="Calibri" panose="020F0502020204030204" pitchFamily="34" charset="0"/>
              </a:rPr>
              <a:t> </a:t>
            </a:r>
            <a:endParaRPr lang="en-US" altLang="en-US" sz="2400" b="1" dirty="0" smtClean="0">
              <a:solidFill>
                <a:prstClr val="black"/>
              </a:solidFill>
              <a:latin typeface="Calibri" panose="020F0502020204030204" pitchFamily="34" charset="0"/>
            </a:endParaRPr>
          </a:p>
          <a:p>
            <a:pPr lvl="0" algn="ctr" fontAlgn="base">
              <a:spcBef>
                <a:spcPct val="50000"/>
              </a:spcBef>
              <a:spcAft>
                <a:spcPct val="0"/>
              </a:spcAft>
            </a:pPr>
            <a:r>
              <a:rPr lang="en-US" altLang="en-US" sz="2400" b="1" dirty="0" smtClean="0">
                <a:solidFill>
                  <a:prstClr val="black"/>
                </a:solidFill>
                <a:latin typeface="Calibri" panose="020F0502020204030204" pitchFamily="34" charset="0"/>
              </a:rPr>
              <a:t>Rally Point</a:t>
            </a:r>
          </a:p>
          <a:p>
            <a:pPr lvl="0" algn="ctr" fontAlgn="base">
              <a:spcBef>
                <a:spcPct val="50000"/>
              </a:spcBef>
              <a:spcAft>
                <a:spcPct val="0"/>
              </a:spcAft>
            </a:pPr>
            <a:r>
              <a:rPr lang="en-US" altLang="en-US" sz="2400" b="1" dirty="0" smtClean="0">
                <a:solidFill>
                  <a:prstClr val="black"/>
                </a:solidFill>
                <a:latin typeface="Calibri" panose="020F0502020204030204" pitchFamily="34" charset="0"/>
              </a:rPr>
              <a:t>Combat Vets</a:t>
            </a:r>
          </a:p>
          <a:p>
            <a:pPr lvl="0" algn="ctr" fontAlgn="base">
              <a:spcBef>
                <a:spcPct val="50000"/>
              </a:spcBef>
              <a:spcAft>
                <a:spcPct val="0"/>
              </a:spcAft>
            </a:pPr>
            <a:endParaRPr lang="en-US" altLang="en-US" sz="2400" b="1" dirty="0">
              <a:solidFill>
                <a:prstClr val="black"/>
              </a:solidFill>
              <a:latin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670" y="2687782"/>
            <a:ext cx="2641930" cy="3962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252" y="2687782"/>
            <a:ext cx="2650709" cy="3975565"/>
          </a:xfrm>
          <a:prstGeom prst="rect">
            <a:avLst/>
          </a:prstGeom>
        </p:spPr>
      </p:pic>
    </p:spTree>
    <p:extLst>
      <p:ext uri="{BB962C8B-B14F-4D97-AF65-F5344CB8AC3E}">
        <p14:creationId xmlns:p14="http://schemas.microsoft.com/office/powerpoint/2010/main" val="1426410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54984" y="1279267"/>
            <a:ext cx="5387245" cy="461665"/>
          </a:xfrm>
          <a:prstGeom prst="rect">
            <a:avLst/>
          </a:prstGeom>
        </p:spPr>
        <p:txBody>
          <a:bodyPr wrap="none">
            <a:spAutoFit/>
          </a:bodyPr>
          <a:lstStyle/>
          <a:p>
            <a:pPr lvl="0" algn="ctr" fontAlgn="base">
              <a:spcBef>
                <a:spcPct val="50000"/>
              </a:spcBef>
              <a:spcAft>
                <a:spcPct val="0"/>
              </a:spcAft>
            </a:pPr>
            <a:r>
              <a:rPr lang="en-US" altLang="en-US" sz="2400" b="1" dirty="0">
                <a:solidFill>
                  <a:prstClr val="black"/>
                </a:solidFill>
                <a:latin typeface="Calibri" pitchFamily="34" charset="0"/>
              </a:rPr>
              <a:t>Thank You to Our Organizational Donors:</a:t>
            </a:r>
          </a:p>
        </p:txBody>
      </p:sp>
      <p:sp>
        <p:nvSpPr>
          <p:cNvPr id="3" name="Rectangle 2"/>
          <p:cNvSpPr/>
          <p:nvPr/>
        </p:nvSpPr>
        <p:spPr>
          <a:xfrm>
            <a:off x="762000" y="1740932"/>
            <a:ext cx="7391400" cy="4708981"/>
          </a:xfrm>
          <a:prstGeom prst="rect">
            <a:avLst/>
          </a:prstGeom>
        </p:spPr>
        <p:txBody>
          <a:bodyPr wrap="square">
            <a:spAutoFit/>
          </a:bodyPr>
          <a:lstStyle/>
          <a:p>
            <a:pPr lvl="0" algn="ctr" fontAlgn="base">
              <a:spcBef>
                <a:spcPct val="0"/>
              </a:spcBef>
              <a:spcAft>
                <a:spcPct val="0"/>
              </a:spcAft>
            </a:pPr>
            <a:r>
              <a:rPr lang="en-US" altLang="en-US" sz="2000" b="1" dirty="0">
                <a:solidFill>
                  <a:prstClr val="black"/>
                </a:solidFill>
                <a:latin typeface="Calibri" pitchFamily="34" charset="0"/>
                <a:ea typeface="Calibri" pitchFamily="34" charset="0"/>
                <a:cs typeface="Calibri" pitchFamily="34" charset="0"/>
              </a:rPr>
              <a:t>Arizona Department of Veteran Services, </a:t>
            </a:r>
            <a:r>
              <a:rPr lang="en-US" altLang="en-US" sz="2000" b="1" dirty="0" smtClean="0">
                <a:solidFill>
                  <a:prstClr val="black"/>
                </a:solidFill>
                <a:latin typeface="Calibri" pitchFamily="34" charset="0"/>
                <a:ea typeface="Calibri" pitchFamily="34" charset="0"/>
                <a:cs typeface="Calibri" pitchFamily="34" charset="0"/>
              </a:rPr>
              <a:t> Intel Involved Volunteer Program, Jewish War Veterans Copper State Post 619, John Dixon, MCS Charitable Foundation, Melissa Faulkner, Micheline Jo </a:t>
            </a:r>
            <a:r>
              <a:rPr lang="en-US" altLang="en-US" sz="2000" b="1" dirty="0" err="1" smtClean="0">
                <a:solidFill>
                  <a:prstClr val="black"/>
                </a:solidFill>
                <a:latin typeface="Calibri" pitchFamily="34" charset="0"/>
                <a:ea typeface="Calibri" pitchFamily="34" charset="0"/>
                <a:cs typeface="Calibri" pitchFamily="34" charset="0"/>
              </a:rPr>
              <a:t>Conty</a:t>
            </a:r>
            <a:r>
              <a:rPr lang="en-US" altLang="en-US" sz="2000" b="1" dirty="0" smtClean="0">
                <a:solidFill>
                  <a:prstClr val="black"/>
                </a:solidFill>
                <a:latin typeface="Calibri" pitchFamily="34" charset="0"/>
                <a:ea typeface="Calibri" pitchFamily="34" charset="0"/>
                <a:cs typeface="Calibri" pitchFamily="34" charset="0"/>
              </a:rPr>
              <a:t>, Military Order of the Purple Heart, AZ Dept., Military Order of the Purple Heart Chapter 691, </a:t>
            </a:r>
            <a:r>
              <a:rPr lang="en-US" altLang="en-US" sz="2000" b="1" dirty="0">
                <a:solidFill>
                  <a:prstClr val="black"/>
                </a:solidFill>
                <a:latin typeface="Calibri" pitchFamily="34" charset="0"/>
                <a:ea typeface="Calibri" pitchFamily="34" charset="0"/>
                <a:cs typeface="Calibri" pitchFamily="34" charset="0"/>
              </a:rPr>
              <a:t>Military Order of the Purple Heart Chapter </a:t>
            </a:r>
            <a:r>
              <a:rPr lang="en-US" altLang="en-US" sz="2000" b="1" dirty="0" smtClean="0">
                <a:solidFill>
                  <a:prstClr val="black"/>
                </a:solidFill>
                <a:latin typeface="Calibri" pitchFamily="34" charset="0"/>
                <a:ea typeface="Calibri" pitchFamily="34" charset="0"/>
                <a:cs typeface="Calibri" pitchFamily="34" charset="0"/>
              </a:rPr>
              <a:t>472, American Legion Department of Arizona, VMLC Charities, Arizona Veterans Hall of Fame Society, Vietnam Veterans of America, Chapter 1011, Sun Lakes Rotary Club, Caroline </a:t>
            </a:r>
            <a:r>
              <a:rPr lang="en-US" altLang="en-US" sz="2000" b="1" dirty="0" err="1" smtClean="0">
                <a:solidFill>
                  <a:prstClr val="black"/>
                </a:solidFill>
                <a:latin typeface="Calibri" pitchFamily="34" charset="0"/>
                <a:ea typeface="Calibri" pitchFamily="34" charset="0"/>
                <a:cs typeface="Calibri" pitchFamily="34" charset="0"/>
              </a:rPr>
              <a:t>Champlin</a:t>
            </a:r>
            <a:r>
              <a:rPr lang="en-US" altLang="en-US" sz="2000" b="1" dirty="0" smtClean="0">
                <a:solidFill>
                  <a:prstClr val="black"/>
                </a:solidFill>
                <a:latin typeface="Calibri" pitchFamily="34" charset="0"/>
                <a:ea typeface="Calibri" pitchFamily="34" charset="0"/>
                <a:cs typeface="Calibri" pitchFamily="34" charset="0"/>
              </a:rPr>
              <a:t>, Jewish War Veterans Scottsdale Post 210, Korean War Veterans Countryman Chapter, Marge </a:t>
            </a:r>
            <a:r>
              <a:rPr lang="en-US" altLang="en-US" sz="2000" b="1" dirty="0" err="1" smtClean="0">
                <a:solidFill>
                  <a:prstClr val="black"/>
                </a:solidFill>
                <a:latin typeface="Calibri" pitchFamily="34" charset="0"/>
                <a:ea typeface="Calibri" pitchFamily="34" charset="0"/>
                <a:cs typeface="Calibri" pitchFamily="34" charset="0"/>
              </a:rPr>
              <a:t>Guilfoil</a:t>
            </a:r>
            <a:r>
              <a:rPr lang="en-US" altLang="en-US" sz="2000" b="1" dirty="0" smtClean="0">
                <a:solidFill>
                  <a:prstClr val="black"/>
                </a:solidFill>
                <a:latin typeface="Calibri" pitchFamily="34" charset="0"/>
                <a:ea typeface="Calibri" pitchFamily="34" charset="0"/>
                <a:cs typeface="Calibri" pitchFamily="34" charset="0"/>
              </a:rPr>
              <a:t>, Mental Health Guild, Paralyzed Veterans of America, Sun Lakes Lions Foundation. Sun Lakes Breakfast Lions Foundation, U.S Department of Labor, Others First, Swift Transportation, Phoenix VA Nutrition Services, Subway, </a:t>
            </a:r>
            <a:r>
              <a:rPr lang="en-US" altLang="en-US" sz="2000" b="1" dirty="0" err="1" smtClean="0">
                <a:solidFill>
                  <a:prstClr val="black"/>
                </a:solidFill>
                <a:latin typeface="Calibri" pitchFamily="34" charset="0"/>
                <a:ea typeface="Calibri" pitchFamily="34" charset="0"/>
                <a:cs typeface="Calibri" pitchFamily="34" charset="0"/>
              </a:rPr>
              <a:t>Pepsico</a:t>
            </a:r>
            <a:r>
              <a:rPr lang="en-US" altLang="en-US" sz="2000" b="1" dirty="0" smtClean="0">
                <a:solidFill>
                  <a:prstClr val="black"/>
                </a:solidFill>
                <a:latin typeface="Calibri" pitchFamily="34" charset="0"/>
                <a:ea typeface="Calibri" pitchFamily="34" charset="0"/>
                <a:cs typeface="Calibri" pitchFamily="34" charset="0"/>
              </a:rPr>
              <a:t>, </a:t>
            </a:r>
            <a:r>
              <a:rPr lang="en-US" altLang="en-US" sz="2000" b="1" dirty="0" err="1" smtClean="0">
                <a:solidFill>
                  <a:prstClr val="black"/>
                </a:solidFill>
                <a:latin typeface="Calibri" pitchFamily="34" charset="0"/>
                <a:ea typeface="Calibri" pitchFamily="34" charset="0"/>
                <a:cs typeface="Calibri" pitchFamily="34" charset="0"/>
              </a:rPr>
              <a:t>Javo</a:t>
            </a:r>
            <a:r>
              <a:rPr lang="en-US" altLang="en-US" sz="2000" b="1" dirty="0" smtClean="0">
                <a:solidFill>
                  <a:prstClr val="black"/>
                </a:solidFill>
                <a:latin typeface="Calibri" pitchFamily="34" charset="0"/>
                <a:ea typeface="Calibri" pitchFamily="34" charset="0"/>
                <a:cs typeface="Calibri" pitchFamily="34" charset="0"/>
              </a:rPr>
              <a:t> Beverage Company, Orbital ATK, Sodexo, USAA, Starbucks, Arizona State Fair. </a:t>
            </a:r>
            <a:endParaRPr lang="en-US" altLang="en-US" sz="2000" b="1" dirty="0">
              <a:solidFill>
                <a:prstClr val="black"/>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314335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1295400"/>
            <a:ext cx="5791200" cy="2308324"/>
          </a:xfrm>
          <a:prstGeom prst="rect">
            <a:avLst/>
          </a:prstGeom>
        </p:spPr>
        <p:txBody>
          <a:bodyPr wrap="square">
            <a:spAutoFit/>
          </a:bodyPr>
          <a:lstStyle/>
          <a:p>
            <a:pPr lvl="0" algn="ctr" fontAlgn="base">
              <a:spcBef>
                <a:spcPct val="50000"/>
              </a:spcBef>
              <a:spcAft>
                <a:spcPct val="0"/>
              </a:spcAft>
            </a:pPr>
            <a:r>
              <a:rPr lang="en-US" altLang="en-US" sz="2400" b="1" dirty="0" smtClean="0">
                <a:solidFill>
                  <a:prstClr val="black"/>
                </a:solidFill>
                <a:latin typeface="Arial" charset="0"/>
              </a:rPr>
              <a:t>….</a:t>
            </a:r>
            <a:r>
              <a:rPr lang="en-US" altLang="en-US" sz="2400" b="1" dirty="0" smtClean="0">
                <a:solidFill>
                  <a:prstClr val="black"/>
                </a:solidFill>
                <a:latin typeface="Arial" charset="0"/>
              </a:rPr>
              <a:t>and the reason we’re all here! Thank you </a:t>
            </a:r>
            <a:r>
              <a:rPr lang="en-US" altLang="en-US" sz="2400" b="1" dirty="0">
                <a:solidFill>
                  <a:prstClr val="black"/>
                </a:solidFill>
                <a:latin typeface="Arial" charset="0"/>
              </a:rPr>
              <a:t>to </a:t>
            </a:r>
            <a:r>
              <a:rPr lang="en-US" altLang="en-US" sz="2400" b="1" dirty="0" smtClean="0">
                <a:solidFill>
                  <a:prstClr val="black"/>
                </a:solidFill>
                <a:latin typeface="Arial" charset="0"/>
              </a:rPr>
              <a:t>our service providers and volunteers!</a:t>
            </a:r>
          </a:p>
          <a:p>
            <a:pPr lvl="0" algn="ctr" fontAlgn="base">
              <a:spcBef>
                <a:spcPct val="50000"/>
              </a:spcBef>
              <a:spcAft>
                <a:spcPct val="0"/>
              </a:spcAft>
            </a:pPr>
            <a:endParaRPr lang="en-US" altLang="en-US" sz="2400" b="1" dirty="0">
              <a:solidFill>
                <a:prstClr val="black"/>
              </a:solidFill>
              <a:latin typeface="Arial" charset="0"/>
            </a:endParaRPr>
          </a:p>
          <a:p>
            <a:pPr lvl="0" algn="ctr" fontAlgn="base">
              <a:spcBef>
                <a:spcPct val="50000"/>
              </a:spcBef>
              <a:spcAft>
                <a:spcPct val="0"/>
              </a:spcAft>
            </a:pPr>
            <a:endParaRPr lang="en-US" altLang="en-US" sz="2400" b="1" dirty="0">
              <a:solidFill>
                <a:prstClr val="black"/>
              </a:solidFill>
              <a:latin typeface="Arial" charset="0"/>
            </a:endParaRPr>
          </a:p>
        </p:txBody>
      </p:sp>
      <p:pic>
        <p:nvPicPr>
          <p:cNvPr id="1026" name="Picture 2" descr="C:\Users\AZCEH Laptop 1\Downloads\Standdown 2015-standdown-00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762" y="2743200"/>
            <a:ext cx="5105400" cy="3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81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2054" y="1320692"/>
            <a:ext cx="7072745" cy="369332"/>
          </a:xfrm>
          <a:prstGeom prst="rect">
            <a:avLst/>
          </a:prstGeom>
        </p:spPr>
        <p:txBody>
          <a:bodyPr wrap="square">
            <a:spAutoFit/>
          </a:bodyPr>
          <a:lstStyle/>
          <a:p>
            <a:pPr lvl="0" algn="ctr" fontAlgn="base">
              <a:spcBef>
                <a:spcPct val="50000"/>
              </a:spcBef>
              <a:spcAft>
                <a:spcPct val="0"/>
              </a:spcAft>
            </a:pPr>
            <a:r>
              <a:rPr lang="en-US" b="1" dirty="0" smtClean="0">
                <a:solidFill>
                  <a:prstClr val="black"/>
                </a:solidFill>
                <a:latin typeface="Calibri" pitchFamily="34" charset="0"/>
              </a:rPr>
              <a:t>2016 </a:t>
            </a:r>
            <a:r>
              <a:rPr lang="en-US" b="1" dirty="0">
                <a:solidFill>
                  <a:prstClr val="black"/>
                </a:solidFill>
                <a:latin typeface="Calibri" pitchFamily="34" charset="0"/>
              </a:rPr>
              <a:t>Maricopa County StandDown Demographics: </a:t>
            </a:r>
            <a:r>
              <a:rPr lang="en-US" b="1" dirty="0" smtClean="0">
                <a:solidFill>
                  <a:prstClr val="black"/>
                </a:solidFill>
                <a:latin typeface="Calibri" pitchFamily="34" charset="0"/>
              </a:rPr>
              <a:t>1,850 </a:t>
            </a:r>
            <a:r>
              <a:rPr lang="en-US" b="1" dirty="0">
                <a:solidFill>
                  <a:prstClr val="black"/>
                </a:solidFill>
                <a:latin typeface="Calibri" pitchFamily="34" charset="0"/>
              </a:rPr>
              <a:t>Veterans</a:t>
            </a:r>
          </a:p>
        </p:txBody>
      </p:sp>
      <p:graphicFrame>
        <p:nvGraphicFramePr>
          <p:cNvPr id="5" name="Chart 4"/>
          <p:cNvGraphicFramePr/>
          <p:nvPr>
            <p:extLst>
              <p:ext uri="{D42A27DB-BD31-4B8C-83A1-F6EECF244321}">
                <p14:modId xmlns:p14="http://schemas.microsoft.com/office/powerpoint/2010/main" val="2199117304"/>
              </p:ext>
            </p:extLst>
          </p:nvPr>
        </p:nvGraphicFramePr>
        <p:xfrm>
          <a:off x="457200" y="1828800"/>
          <a:ext cx="8305799"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38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2054" y="1320692"/>
            <a:ext cx="7072745" cy="369332"/>
          </a:xfrm>
          <a:prstGeom prst="rect">
            <a:avLst/>
          </a:prstGeom>
        </p:spPr>
        <p:txBody>
          <a:bodyPr wrap="square">
            <a:spAutoFit/>
          </a:bodyPr>
          <a:lstStyle/>
          <a:p>
            <a:pPr lvl="0" algn="ctr" fontAlgn="base">
              <a:spcBef>
                <a:spcPct val="50000"/>
              </a:spcBef>
              <a:spcAft>
                <a:spcPct val="0"/>
              </a:spcAft>
            </a:pPr>
            <a:r>
              <a:rPr lang="en-US" b="1" dirty="0" smtClean="0">
                <a:solidFill>
                  <a:prstClr val="black"/>
                </a:solidFill>
                <a:latin typeface="Calibri" pitchFamily="34" charset="0"/>
              </a:rPr>
              <a:t>2016 </a:t>
            </a:r>
            <a:r>
              <a:rPr lang="en-US" b="1" dirty="0">
                <a:solidFill>
                  <a:prstClr val="black"/>
                </a:solidFill>
                <a:latin typeface="Calibri" pitchFamily="34" charset="0"/>
              </a:rPr>
              <a:t>Maricopa County StandDown Demographics: </a:t>
            </a:r>
            <a:r>
              <a:rPr lang="en-US" b="1" dirty="0" smtClean="0">
                <a:solidFill>
                  <a:prstClr val="black"/>
                </a:solidFill>
                <a:latin typeface="Calibri" pitchFamily="34" charset="0"/>
              </a:rPr>
              <a:t>1,850 </a:t>
            </a:r>
            <a:r>
              <a:rPr lang="en-US" b="1" dirty="0">
                <a:solidFill>
                  <a:prstClr val="black"/>
                </a:solidFill>
                <a:latin typeface="Calibri" pitchFamily="34" charset="0"/>
              </a:rPr>
              <a:t>Veterans</a:t>
            </a:r>
          </a:p>
        </p:txBody>
      </p:sp>
      <p:graphicFrame>
        <p:nvGraphicFramePr>
          <p:cNvPr id="3" name="Chart 2"/>
          <p:cNvGraphicFramePr/>
          <p:nvPr>
            <p:extLst>
              <p:ext uri="{D42A27DB-BD31-4B8C-83A1-F6EECF244321}">
                <p14:modId xmlns:p14="http://schemas.microsoft.com/office/powerpoint/2010/main" val="3830803799"/>
              </p:ext>
            </p:extLst>
          </p:nvPr>
        </p:nvGraphicFramePr>
        <p:xfrm>
          <a:off x="271462" y="1724660"/>
          <a:ext cx="8382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775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2054" y="1320692"/>
            <a:ext cx="7072745" cy="369332"/>
          </a:xfrm>
          <a:prstGeom prst="rect">
            <a:avLst/>
          </a:prstGeom>
        </p:spPr>
        <p:txBody>
          <a:bodyPr wrap="square">
            <a:spAutoFit/>
          </a:bodyPr>
          <a:lstStyle/>
          <a:p>
            <a:pPr lvl="0" algn="ctr" fontAlgn="base">
              <a:spcBef>
                <a:spcPct val="50000"/>
              </a:spcBef>
              <a:spcAft>
                <a:spcPct val="0"/>
              </a:spcAft>
            </a:pPr>
            <a:r>
              <a:rPr lang="en-US" b="1" dirty="0" smtClean="0">
                <a:solidFill>
                  <a:prstClr val="black"/>
                </a:solidFill>
                <a:latin typeface="Calibri" pitchFamily="34" charset="0"/>
              </a:rPr>
              <a:t>2016 </a:t>
            </a:r>
            <a:r>
              <a:rPr lang="en-US" b="1" dirty="0">
                <a:solidFill>
                  <a:prstClr val="black"/>
                </a:solidFill>
                <a:latin typeface="Calibri" pitchFamily="34" charset="0"/>
              </a:rPr>
              <a:t>Maricopa County StandDown Demographics: </a:t>
            </a:r>
            <a:r>
              <a:rPr lang="en-US" b="1" dirty="0" smtClean="0">
                <a:solidFill>
                  <a:prstClr val="black"/>
                </a:solidFill>
                <a:latin typeface="Calibri" pitchFamily="34" charset="0"/>
              </a:rPr>
              <a:t>1,850 </a:t>
            </a:r>
            <a:r>
              <a:rPr lang="en-US" b="1" dirty="0">
                <a:solidFill>
                  <a:prstClr val="black"/>
                </a:solidFill>
                <a:latin typeface="Calibri" pitchFamily="34" charset="0"/>
              </a:rPr>
              <a:t>Veterans</a:t>
            </a:r>
          </a:p>
        </p:txBody>
      </p:sp>
      <p:graphicFrame>
        <p:nvGraphicFramePr>
          <p:cNvPr id="5" name="Chart 4"/>
          <p:cNvGraphicFramePr/>
          <p:nvPr>
            <p:extLst>
              <p:ext uri="{D42A27DB-BD31-4B8C-83A1-F6EECF244321}">
                <p14:modId xmlns:p14="http://schemas.microsoft.com/office/powerpoint/2010/main" val="2903068966"/>
              </p:ext>
            </p:extLst>
          </p:nvPr>
        </p:nvGraphicFramePr>
        <p:xfrm>
          <a:off x="304800" y="1828800"/>
          <a:ext cx="8382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0698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2054" y="1320692"/>
            <a:ext cx="7072745" cy="369332"/>
          </a:xfrm>
          <a:prstGeom prst="rect">
            <a:avLst/>
          </a:prstGeom>
        </p:spPr>
        <p:txBody>
          <a:bodyPr wrap="square">
            <a:spAutoFit/>
          </a:bodyPr>
          <a:lstStyle/>
          <a:p>
            <a:pPr lvl="0" algn="ctr" fontAlgn="base">
              <a:spcBef>
                <a:spcPct val="50000"/>
              </a:spcBef>
              <a:spcAft>
                <a:spcPct val="0"/>
              </a:spcAft>
            </a:pPr>
            <a:r>
              <a:rPr lang="en-US" b="1" dirty="0" smtClean="0">
                <a:solidFill>
                  <a:prstClr val="black"/>
                </a:solidFill>
                <a:latin typeface="Calibri" pitchFamily="34" charset="0"/>
              </a:rPr>
              <a:t>2016 </a:t>
            </a:r>
            <a:r>
              <a:rPr lang="en-US" b="1" dirty="0">
                <a:solidFill>
                  <a:prstClr val="black"/>
                </a:solidFill>
                <a:latin typeface="Calibri" pitchFamily="34" charset="0"/>
              </a:rPr>
              <a:t>Maricopa County StandDown Demographics: </a:t>
            </a:r>
            <a:r>
              <a:rPr lang="en-US" b="1" dirty="0" smtClean="0">
                <a:solidFill>
                  <a:prstClr val="black"/>
                </a:solidFill>
                <a:latin typeface="Calibri" pitchFamily="34" charset="0"/>
              </a:rPr>
              <a:t>1,850 </a:t>
            </a:r>
            <a:r>
              <a:rPr lang="en-US" b="1" dirty="0">
                <a:solidFill>
                  <a:prstClr val="black"/>
                </a:solidFill>
                <a:latin typeface="Calibri" pitchFamily="34" charset="0"/>
              </a:rPr>
              <a:t>Veterans</a:t>
            </a:r>
          </a:p>
        </p:txBody>
      </p:sp>
      <p:graphicFrame>
        <p:nvGraphicFramePr>
          <p:cNvPr id="4" name="Chart 3"/>
          <p:cNvGraphicFramePr/>
          <p:nvPr>
            <p:extLst>
              <p:ext uri="{D42A27DB-BD31-4B8C-83A1-F6EECF244321}">
                <p14:modId xmlns:p14="http://schemas.microsoft.com/office/powerpoint/2010/main" val="3813043255"/>
              </p:ext>
            </p:extLst>
          </p:nvPr>
        </p:nvGraphicFramePr>
        <p:xfrm>
          <a:off x="304800" y="1828800"/>
          <a:ext cx="8382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053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2054" y="1320692"/>
            <a:ext cx="7072745" cy="369332"/>
          </a:xfrm>
          <a:prstGeom prst="rect">
            <a:avLst/>
          </a:prstGeom>
        </p:spPr>
        <p:txBody>
          <a:bodyPr wrap="square">
            <a:spAutoFit/>
          </a:bodyPr>
          <a:lstStyle/>
          <a:p>
            <a:pPr lvl="0" algn="ctr" fontAlgn="base">
              <a:spcBef>
                <a:spcPct val="50000"/>
              </a:spcBef>
              <a:spcAft>
                <a:spcPct val="0"/>
              </a:spcAft>
            </a:pPr>
            <a:r>
              <a:rPr lang="en-US" b="1" dirty="0" smtClean="0">
                <a:solidFill>
                  <a:prstClr val="black"/>
                </a:solidFill>
                <a:latin typeface="Calibri" pitchFamily="34" charset="0"/>
              </a:rPr>
              <a:t>2016 </a:t>
            </a:r>
            <a:r>
              <a:rPr lang="en-US" b="1" dirty="0">
                <a:solidFill>
                  <a:prstClr val="black"/>
                </a:solidFill>
                <a:latin typeface="Calibri" pitchFamily="34" charset="0"/>
              </a:rPr>
              <a:t>Maricopa County StandDown Demographics: </a:t>
            </a:r>
            <a:r>
              <a:rPr lang="en-US" b="1" dirty="0" smtClean="0">
                <a:solidFill>
                  <a:prstClr val="black"/>
                </a:solidFill>
                <a:latin typeface="Calibri" pitchFamily="34" charset="0"/>
              </a:rPr>
              <a:t>1,850 </a:t>
            </a:r>
            <a:r>
              <a:rPr lang="en-US" b="1" dirty="0">
                <a:solidFill>
                  <a:prstClr val="black"/>
                </a:solidFill>
                <a:latin typeface="Calibri" pitchFamily="34" charset="0"/>
              </a:rPr>
              <a:t>Veterans</a:t>
            </a:r>
          </a:p>
        </p:txBody>
      </p:sp>
      <p:graphicFrame>
        <p:nvGraphicFramePr>
          <p:cNvPr id="4" name="Chart 3"/>
          <p:cNvGraphicFramePr/>
          <p:nvPr>
            <p:extLst>
              <p:ext uri="{D42A27DB-BD31-4B8C-83A1-F6EECF244321}">
                <p14:modId xmlns:p14="http://schemas.microsoft.com/office/powerpoint/2010/main" val="659411678"/>
              </p:ext>
            </p:extLst>
          </p:nvPr>
        </p:nvGraphicFramePr>
        <p:xfrm>
          <a:off x="304800" y="1828800"/>
          <a:ext cx="83058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5735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2054" y="1320692"/>
            <a:ext cx="7072745" cy="369332"/>
          </a:xfrm>
          <a:prstGeom prst="rect">
            <a:avLst/>
          </a:prstGeom>
        </p:spPr>
        <p:txBody>
          <a:bodyPr wrap="square">
            <a:spAutoFit/>
          </a:bodyPr>
          <a:lstStyle/>
          <a:p>
            <a:pPr lvl="0" algn="ctr" fontAlgn="base">
              <a:spcBef>
                <a:spcPct val="50000"/>
              </a:spcBef>
              <a:spcAft>
                <a:spcPct val="0"/>
              </a:spcAft>
            </a:pPr>
            <a:r>
              <a:rPr lang="en-US" b="1" dirty="0" smtClean="0">
                <a:solidFill>
                  <a:prstClr val="black"/>
                </a:solidFill>
                <a:latin typeface="Calibri" pitchFamily="34" charset="0"/>
              </a:rPr>
              <a:t>2016 </a:t>
            </a:r>
            <a:r>
              <a:rPr lang="en-US" b="1" dirty="0">
                <a:solidFill>
                  <a:prstClr val="black"/>
                </a:solidFill>
                <a:latin typeface="Calibri" pitchFamily="34" charset="0"/>
              </a:rPr>
              <a:t>Maricopa County StandDown Demographics: </a:t>
            </a:r>
            <a:r>
              <a:rPr lang="en-US" b="1" dirty="0" smtClean="0">
                <a:solidFill>
                  <a:prstClr val="black"/>
                </a:solidFill>
                <a:latin typeface="Calibri" pitchFamily="34" charset="0"/>
              </a:rPr>
              <a:t>1,850 </a:t>
            </a:r>
            <a:r>
              <a:rPr lang="en-US" b="1" dirty="0">
                <a:solidFill>
                  <a:prstClr val="black"/>
                </a:solidFill>
                <a:latin typeface="Calibri" pitchFamily="34" charset="0"/>
              </a:rPr>
              <a:t>Veterans</a:t>
            </a:r>
          </a:p>
        </p:txBody>
      </p:sp>
      <p:graphicFrame>
        <p:nvGraphicFramePr>
          <p:cNvPr id="4" name="Chart 3"/>
          <p:cNvGraphicFramePr/>
          <p:nvPr>
            <p:extLst>
              <p:ext uri="{D42A27DB-BD31-4B8C-83A1-F6EECF244321}">
                <p14:modId xmlns:p14="http://schemas.microsoft.com/office/powerpoint/2010/main" val="1881388569"/>
              </p:ext>
            </p:extLst>
          </p:nvPr>
        </p:nvGraphicFramePr>
        <p:xfrm>
          <a:off x="381000" y="1828800"/>
          <a:ext cx="8382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702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1337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782" y="1320692"/>
            <a:ext cx="9144000" cy="369332"/>
          </a:xfrm>
          <a:prstGeom prst="rect">
            <a:avLst/>
          </a:prstGeom>
        </p:spPr>
        <p:txBody>
          <a:bodyPr wrap="square">
            <a:spAutoFit/>
          </a:bodyPr>
          <a:lstStyle/>
          <a:p>
            <a:pPr lvl="0" algn="ctr" fontAlgn="base">
              <a:spcBef>
                <a:spcPct val="50000"/>
              </a:spcBef>
              <a:spcAft>
                <a:spcPct val="0"/>
              </a:spcAft>
            </a:pPr>
            <a:r>
              <a:rPr lang="en-US" b="1" dirty="0" smtClean="0">
                <a:solidFill>
                  <a:prstClr val="black"/>
                </a:solidFill>
                <a:latin typeface="Calibri" pitchFamily="34" charset="0"/>
              </a:rPr>
              <a:t>2016 Maricopa </a:t>
            </a:r>
            <a:r>
              <a:rPr lang="en-US" b="1" dirty="0">
                <a:solidFill>
                  <a:prstClr val="black"/>
                </a:solidFill>
                <a:latin typeface="Calibri" pitchFamily="34" charset="0"/>
              </a:rPr>
              <a:t>County StandDown Demographics: </a:t>
            </a:r>
            <a:r>
              <a:rPr lang="en-US" b="1" dirty="0" smtClean="0">
                <a:solidFill>
                  <a:prstClr val="black"/>
                </a:solidFill>
                <a:latin typeface="Calibri" pitchFamily="34" charset="0"/>
              </a:rPr>
              <a:t>1,850 </a:t>
            </a:r>
            <a:r>
              <a:rPr lang="en-US" b="1" dirty="0">
                <a:solidFill>
                  <a:prstClr val="black"/>
                </a:solidFill>
                <a:latin typeface="Calibri" pitchFamily="34" charset="0"/>
              </a:rPr>
              <a:t>Veterans</a:t>
            </a:r>
          </a:p>
        </p:txBody>
      </p:sp>
      <p:graphicFrame>
        <p:nvGraphicFramePr>
          <p:cNvPr id="9" name="Chart 8"/>
          <p:cNvGraphicFramePr/>
          <p:nvPr>
            <p:extLst>
              <p:ext uri="{D42A27DB-BD31-4B8C-83A1-F6EECF244321}">
                <p14:modId xmlns:p14="http://schemas.microsoft.com/office/powerpoint/2010/main" val="886834104"/>
              </p:ext>
            </p:extLst>
          </p:nvPr>
        </p:nvGraphicFramePr>
        <p:xfrm>
          <a:off x="-20782" y="1491503"/>
          <a:ext cx="8735725" cy="53526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4115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16931</TotalTime>
  <Words>1217</Words>
  <Application>Microsoft Office PowerPoint</Application>
  <PresentationFormat>On-screen Show (4:3)</PresentationFormat>
  <Paragraphs>234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AZCEH Laptop 1</dc:creator>
  <cp:lastModifiedBy>AZCEH Laptop 1</cp:lastModifiedBy>
  <cp:revision>82</cp:revision>
  <dcterms:created xsi:type="dcterms:W3CDTF">2015-04-21T18:48:50Z</dcterms:created>
  <dcterms:modified xsi:type="dcterms:W3CDTF">2016-03-09T22:10:02Z</dcterms:modified>
</cp:coreProperties>
</file>