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Libre Franklin" pitchFamily="2" charset="77"/>
      <p:regular r:id="rId28"/>
      <p:bold r:id="rId29"/>
      <p:italic r:id="rId30"/>
      <p:boldItalic r:id="rId31"/>
    </p:embeddedFont>
    <p:embeddedFont>
      <p:font typeface="Quattrocento Sans" panose="020B0502050000020003"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X3AMXiP5GzVGZShiY/frFW/bA6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snapToGrid="0">
      <p:cViewPr varScale="1">
        <p:scale>
          <a:sx n="104" d="100"/>
          <a:sy n="104" d="100"/>
        </p:scale>
        <p:origin x="800"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 name="Google Shape;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11848db0b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11848db0b4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11848db0b4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6540453d5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Eviction Lab -  Sociological Science</a:t>
            </a:r>
            <a:r>
              <a:rPr lang="en-US"/>
              <a:t> </a:t>
            </a:r>
            <a:endParaRPr/>
          </a:p>
          <a:p>
            <a:pPr marL="0" lvl="0" indent="0" algn="l" rtl="0">
              <a:lnSpc>
                <a:spcPct val="100000"/>
              </a:lnSpc>
              <a:spcBef>
                <a:spcPts val="0"/>
              </a:spcBef>
              <a:spcAft>
                <a:spcPts val="0"/>
              </a:spcAft>
              <a:buSzPts val="1400"/>
              <a:buNone/>
            </a:pPr>
            <a:r>
              <a:rPr lang="en-US" sz="1350" u="sng">
                <a:solidFill>
                  <a:srgbClr val="212529"/>
                </a:solidFill>
                <a:highlight>
                  <a:srgbClr val="F4F7F9"/>
                </a:highlight>
                <a:latin typeface="Arial"/>
                <a:ea typeface="Arial"/>
                <a:cs typeface="Arial"/>
                <a:sym typeface="Arial"/>
              </a:rPr>
              <a:t>U</a:t>
            </a:r>
            <a:r>
              <a:rPr lang="en-US" sz="1350">
                <a:solidFill>
                  <a:srgbClr val="212529"/>
                </a:solidFill>
                <a:highlight>
                  <a:srgbClr val="F4F7F9"/>
                </a:highlight>
                <a:latin typeface="Arial"/>
                <a:ea typeface="Arial"/>
                <a:cs typeface="Arial"/>
                <a:sym typeface="Arial"/>
              </a:rPr>
              <a:t>sed a set of statistical techniques to impute—to predict based on available information—the gender and race/ethnicity of individuals facing eviction on the basis of names and addresses.</a:t>
            </a:r>
            <a:endParaRPr sz="1350">
              <a:solidFill>
                <a:srgbClr val="212529"/>
              </a:solidFill>
              <a:highlight>
                <a:srgbClr val="F4F7F9"/>
              </a:highlight>
              <a:latin typeface="Arial"/>
              <a:ea typeface="Arial"/>
              <a:cs typeface="Arial"/>
              <a:sym typeface="Arial"/>
            </a:endParaRPr>
          </a:p>
          <a:p>
            <a:pPr marL="0" lvl="0" indent="0" algn="l" rtl="0">
              <a:lnSpc>
                <a:spcPct val="100000"/>
              </a:lnSpc>
              <a:spcBef>
                <a:spcPts val="0"/>
              </a:spcBef>
              <a:spcAft>
                <a:spcPts val="0"/>
              </a:spcAft>
              <a:buSzPts val="1400"/>
              <a:buNone/>
            </a:pPr>
            <a:r>
              <a:rPr lang="en-US" sz="1350">
                <a:solidFill>
                  <a:srgbClr val="212529"/>
                </a:solidFill>
                <a:highlight>
                  <a:srgbClr val="F4F7F9"/>
                </a:highlight>
                <a:latin typeface="Arial"/>
                <a:ea typeface="Arial"/>
                <a:cs typeface="Arial"/>
                <a:sym typeface="Arial"/>
              </a:rPr>
              <a:t>Given Census and Social Security data about the distribution of names by gender and race/ethnicity, every defendant in the data assigned a probability of being a member of a given gender-by-race/ethnicity category.</a:t>
            </a:r>
            <a:endParaRPr sz="1350">
              <a:solidFill>
                <a:srgbClr val="212529"/>
              </a:solidFill>
              <a:highlight>
                <a:srgbClr val="F4F7F9"/>
              </a:highlight>
              <a:latin typeface="Arial"/>
              <a:ea typeface="Arial"/>
              <a:cs typeface="Arial"/>
              <a:sym typeface="Arial"/>
            </a:endParaRPr>
          </a:p>
          <a:p>
            <a:pPr marL="0" lvl="0" indent="0" algn="l" rtl="0">
              <a:lnSpc>
                <a:spcPct val="100000"/>
              </a:lnSpc>
              <a:spcBef>
                <a:spcPts val="0"/>
              </a:spcBef>
              <a:spcAft>
                <a:spcPts val="0"/>
              </a:spcAft>
              <a:buSzPts val="1400"/>
              <a:buNone/>
            </a:pPr>
            <a:r>
              <a:rPr lang="en-US" sz="1350">
                <a:solidFill>
                  <a:srgbClr val="212529"/>
                </a:solidFill>
                <a:highlight>
                  <a:srgbClr val="F4F7F9"/>
                </a:highlight>
                <a:latin typeface="Arial"/>
                <a:ea typeface="Arial"/>
                <a:cs typeface="Arial"/>
                <a:sym typeface="Arial"/>
              </a:rPr>
              <a:t>Used these probabilities to produce annual estimates of the number of individuals filed against and evicted in each group within each included county.</a:t>
            </a:r>
            <a:endParaRPr sz="1350">
              <a:solidFill>
                <a:srgbClr val="212529"/>
              </a:solidFill>
              <a:highlight>
                <a:srgbClr val="F4F7F9"/>
              </a:highlight>
              <a:latin typeface="Arial"/>
              <a:ea typeface="Arial"/>
              <a:cs typeface="Arial"/>
              <a:sym typeface="Arial"/>
            </a:endParaRPr>
          </a:p>
          <a:p>
            <a:pPr marL="0" lvl="0" indent="0" algn="l" rtl="0">
              <a:lnSpc>
                <a:spcPct val="100000"/>
              </a:lnSpc>
              <a:spcBef>
                <a:spcPts val="0"/>
              </a:spcBef>
              <a:spcAft>
                <a:spcPts val="0"/>
              </a:spcAft>
              <a:buSzPts val="1400"/>
              <a:buNone/>
            </a:pPr>
            <a:endParaRPr sz="1350">
              <a:solidFill>
                <a:srgbClr val="212529"/>
              </a:solidFill>
              <a:highlight>
                <a:srgbClr val="F4F7F9"/>
              </a:highlight>
              <a:latin typeface="Arial"/>
              <a:ea typeface="Arial"/>
              <a:cs typeface="Arial"/>
              <a:sym typeface="Arial"/>
            </a:endParaRPr>
          </a:p>
          <a:p>
            <a:pPr marL="0" lvl="0" indent="0" algn="l" rtl="0">
              <a:lnSpc>
                <a:spcPct val="100000"/>
              </a:lnSpc>
              <a:spcBef>
                <a:spcPts val="0"/>
              </a:spcBef>
              <a:spcAft>
                <a:spcPts val="0"/>
              </a:spcAft>
              <a:buSzPts val="1400"/>
              <a:buNone/>
            </a:pPr>
            <a:endParaRPr sz="1350">
              <a:solidFill>
                <a:srgbClr val="212529"/>
              </a:solidFill>
              <a:highlight>
                <a:srgbClr val="F4F7F9"/>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50" name="Google Shape;150;g1c6540453d5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c6540453d5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1c6540453d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117eee8cea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117eee8cea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2117eee8cea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17eee8cea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17eee8cea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2117eee8cea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c6540453d5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1c6540453d5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17eee8cea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17eee8cea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Changing the landlord’s calculus about when to pursue eviction vs. working it out with the landlord.  </a:t>
            </a:r>
            <a:endParaRPr/>
          </a:p>
        </p:txBody>
      </p:sp>
      <p:sp>
        <p:nvSpPr>
          <p:cNvPr id="186" name="Google Shape;186;g2117eee8cea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17eee8ce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17eee8cea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1800">
                <a:highlight>
                  <a:srgbClr val="FFFFFF"/>
                </a:highlight>
                <a:latin typeface="Arial"/>
                <a:ea typeface="Arial"/>
                <a:cs typeface="Arial"/>
                <a:sym typeface="Arial"/>
              </a:rPr>
              <a:t>For example, a caseworker at a community action agency or a human services campus who assists tenants in securing food and/or applying for utility and rent assistance would also be able to identify tenants that are at risk of eviction and provide legal advice to reduce housing instability risk;</a:t>
            </a:r>
            <a:endParaRPr/>
          </a:p>
        </p:txBody>
      </p:sp>
      <p:sp>
        <p:nvSpPr>
          <p:cNvPr id="193" name="Google Shape;193;g2117eee8cea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117eee8cea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117eee8cea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General Civil Legal Aid -  1 of 3 states with no state appropriation for legal aid.  </a:t>
            </a:r>
            <a:endParaRPr/>
          </a:p>
          <a:p>
            <a:pPr marL="0" lvl="0" indent="0" algn="l" rtl="0">
              <a:spcBef>
                <a:spcPts val="0"/>
              </a:spcBef>
              <a:spcAft>
                <a:spcPts val="0"/>
              </a:spcAft>
              <a:buNone/>
            </a:pPr>
            <a:r>
              <a:rPr lang="en-US"/>
              <a:t>Consumer Finance </a:t>
            </a:r>
            <a:endParaRPr/>
          </a:p>
          <a:p>
            <a:pPr marL="0" lvl="0" indent="0" algn="l" rtl="0">
              <a:spcBef>
                <a:spcPts val="0"/>
              </a:spcBef>
              <a:spcAft>
                <a:spcPts val="0"/>
              </a:spcAft>
              <a:buNone/>
            </a:pPr>
            <a:r>
              <a:rPr lang="en-US"/>
              <a:t>Education </a:t>
            </a:r>
            <a:endParaRPr/>
          </a:p>
          <a:p>
            <a:pPr marL="0" lvl="0" indent="0" algn="l" rtl="0">
              <a:spcBef>
                <a:spcPts val="0"/>
              </a:spcBef>
              <a:spcAft>
                <a:spcPts val="0"/>
              </a:spcAft>
              <a:buNone/>
            </a:pPr>
            <a:r>
              <a:rPr lang="en-US"/>
              <a:t>Employment </a:t>
            </a:r>
            <a:endParaRPr/>
          </a:p>
          <a:p>
            <a:pPr marL="0" lvl="0" indent="0" algn="l" rtl="0">
              <a:spcBef>
                <a:spcPts val="0"/>
              </a:spcBef>
              <a:spcAft>
                <a:spcPts val="0"/>
              </a:spcAft>
              <a:buNone/>
            </a:pPr>
            <a:r>
              <a:rPr lang="en-US"/>
              <a:t>Family Law </a:t>
            </a:r>
            <a:endParaRPr/>
          </a:p>
          <a:p>
            <a:pPr marL="0" lvl="0" indent="0" algn="l" rtl="0">
              <a:spcBef>
                <a:spcPts val="0"/>
              </a:spcBef>
              <a:spcAft>
                <a:spcPts val="0"/>
              </a:spcAft>
              <a:buNone/>
            </a:pPr>
            <a:r>
              <a:rPr lang="en-US"/>
              <a:t>Health </a:t>
            </a:r>
            <a:endParaRPr/>
          </a:p>
          <a:p>
            <a:pPr marL="0" lvl="0" indent="0" algn="l" rtl="0">
              <a:spcBef>
                <a:spcPts val="0"/>
              </a:spcBef>
              <a:spcAft>
                <a:spcPts val="0"/>
              </a:spcAft>
              <a:buNone/>
            </a:pPr>
            <a:r>
              <a:rPr lang="en-US"/>
              <a:t>Housing </a:t>
            </a:r>
            <a:endParaRPr/>
          </a:p>
          <a:p>
            <a:pPr marL="0" lvl="0" indent="0" algn="l" rtl="0">
              <a:spcBef>
                <a:spcPts val="0"/>
              </a:spcBef>
              <a:spcAft>
                <a:spcPts val="0"/>
              </a:spcAft>
              <a:buNone/>
            </a:pPr>
            <a:r>
              <a:rPr lang="en-US"/>
              <a:t>Income Maintenance </a:t>
            </a:r>
            <a:endParaRPr/>
          </a:p>
          <a:p>
            <a:pPr marL="0" lvl="0" indent="0" algn="l" rtl="0">
              <a:spcBef>
                <a:spcPts val="0"/>
              </a:spcBef>
              <a:spcAft>
                <a:spcPts val="0"/>
              </a:spcAft>
              <a:buNone/>
            </a:pPr>
            <a:r>
              <a:rPr lang="en-US"/>
              <a:t>Individual Rights (restoration of civil rights, disability rights, criminal expungement) </a:t>
            </a:r>
            <a:endParaRPr/>
          </a:p>
          <a:p>
            <a:pPr marL="0" lvl="0" indent="0" algn="l" rtl="0">
              <a:spcBef>
                <a:spcPts val="0"/>
              </a:spcBef>
              <a:spcAft>
                <a:spcPts val="0"/>
              </a:spcAft>
              <a:buNone/>
            </a:pPr>
            <a:r>
              <a:rPr lang="en-US"/>
              <a:t>Juvenile  </a:t>
            </a:r>
            <a:endParaRPr/>
          </a:p>
          <a:p>
            <a:pPr marL="0" lvl="0" indent="0" algn="l" rtl="0">
              <a:spcBef>
                <a:spcPts val="0"/>
              </a:spcBef>
              <a:spcAft>
                <a:spcPts val="0"/>
              </a:spcAft>
              <a:buNone/>
            </a:pPr>
            <a:endParaRPr/>
          </a:p>
          <a:p>
            <a:pPr marL="0" lvl="0" indent="0" algn="l" rtl="0">
              <a:spcBef>
                <a:spcPts val="0"/>
              </a:spcBef>
              <a:spcAft>
                <a:spcPts val="0"/>
              </a:spcAft>
              <a:buNone/>
            </a:pPr>
            <a:r>
              <a:rPr lang="en-US"/>
              <a:t>Current policies:  </a:t>
            </a:r>
            <a:endParaRPr/>
          </a:p>
          <a:p>
            <a:pPr marL="0" lvl="0" indent="0" algn="l" rtl="0">
              <a:spcBef>
                <a:spcPts val="0"/>
              </a:spcBef>
              <a:spcAft>
                <a:spcPts val="0"/>
              </a:spcAft>
              <a:buNone/>
            </a:pPr>
            <a:r>
              <a:rPr lang="en-US"/>
              <a:t>TEAP </a:t>
            </a:r>
            <a:br>
              <a:rPr lang="en-US"/>
            </a:br>
            <a:r>
              <a:rPr lang="en-US"/>
              <a:t>EELS </a:t>
            </a:r>
            <a:endParaRPr/>
          </a:p>
          <a:p>
            <a:pPr marL="0" lvl="0" indent="0" algn="l" rtl="0">
              <a:spcBef>
                <a:spcPts val="0"/>
              </a:spcBef>
              <a:spcAft>
                <a:spcPts val="0"/>
              </a:spcAft>
              <a:buNone/>
            </a:pPr>
            <a:r>
              <a:rPr lang="en-US"/>
              <a:t>HLSA </a:t>
            </a:r>
            <a:endParaRPr/>
          </a:p>
          <a:p>
            <a:pPr marL="0" lvl="0" indent="0" algn="l" rtl="0">
              <a:spcBef>
                <a:spcPts val="0"/>
              </a:spcBef>
              <a:spcAft>
                <a:spcPts val="0"/>
              </a:spcAft>
              <a:buNone/>
            </a:pPr>
            <a:r>
              <a:rPr lang="en-US"/>
              <a:t>Phoenix Landlord Tenant Program </a:t>
            </a:r>
            <a:endParaRPr/>
          </a:p>
          <a:p>
            <a:pPr marL="0" lvl="0" indent="0" algn="l" rtl="0">
              <a:spcBef>
                <a:spcPts val="0"/>
              </a:spcBef>
              <a:spcAft>
                <a:spcPts val="0"/>
              </a:spcAft>
              <a:buNone/>
            </a:pPr>
            <a:r>
              <a:rPr lang="en-US"/>
              <a:t>Maricopa County Landlord Liaison</a:t>
            </a:r>
            <a:endParaRPr/>
          </a:p>
          <a:p>
            <a:pPr marL="0" lvl="0" indent="0" algn="l" rtl="0">
              <a:spcBef>
                <a:spcPts val="0"/>
              </a:spcBef>
              <a:spcAft>
                <a:spcPts val="0"/>
              </a:spcAft>
              <a:buNone/>
            </a:pPr>
            <a:r>
              <a:rPr lang="en-US"/>
              <a:t>Scottsdale LL Liasion (section 8 focus)  </a:t>
            </a:r>
            <a:endParaRPr/>
          </a:p>
          <a:p>
            <a:pPr marL="0" lvl="0" indent="0" algn="l" rtl="0">
              <a:spcBef>
                <a:spcPts val="0"/>
              </a:spcBef>
              <a:spcAft>
                <a:spcPts val="0"/>
              </a:spcAft>
              <a:buNone/>
            </a:pPr>
            <a:endParaRPr/>
          </a:p>
        </p:txBody>
      </p:sp>
      <p:sp>
        <p:nvSpPr>
          <p:cNvPr id="200" name="Google Shape;200;g2117eee8cea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117eee8cea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117eee8cea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2117eee8cea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Also speak to the lack of upstream efforts historically </a:t>
            </a:r>
            <a:endParaRPr/>
          </a:p>
        </p:txBody>
      </p:sp>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17eee8cea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117eee8cea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36 states and 180 jurisdictions have instituted eviction diversion programs.  Other than Pima County’s EELS program, Arizona has not.  </a:t>
            </a:r>
            <a:endParaRPr/>
          </a:p>
          <a:p>
            <a:pPr marL="0" lvl="0" indent="0" algn="l" rtl="0">
              <a:spcBef>
                <a:spcPts val="0"/>
              </a:spcBef>
              <a:spcAft>
                <a:spcPts val="0"/>
              </a:spcAft>
              <a:buNone/>
            </a:pPr>
            <a:r>
              <a:rPr lang="en-US"/>
              <a:t>Many of the programs are tailored to the community -  Voluntary or mandatory mediation; 1st appearance is “pre-trial conference” that ensures that the tenant understands the process and has time and referrals to seek assistance; Lawyer for the Day -  lawyers in the courtroom; housing navigators in the courtroom to assist before or after the hearing to provide information and assistance.  </a:t>
            </a:r>
            <a:endParaRPr/>
          </a:p>
        </p:txBody>
      </p:sp>
      <p:sp>
        <p:nvSpPr>
          <p:cNvPr id="215" name="Google Shape;215;g2117eee8cea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c6540453d5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1c6540453d5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10f5ef768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363636"/>
                </a:solidFill>
                <a:highlight>
                  <a:srgbClr val="FFFFFF"/>
                </a:highlight>
                <a:latin typeface="Arial"/>
                <a:ea typeface="Arial"/>
                <a:cs typeface="Arial"/>
                <a:sym typeface="Arial"/>
              </a:rPr>
              <a:t>Inflation and the lack of affordable homes have directly impacted the number of people facing eviction.</a:t>
            </a:r>
            <a:endParaRPr/>
          </a:p>
        </p:txBody>
      </p:sp>
      <p:sp>
        <p:nvSpPr>
          <p:cNvPr id="60" name="Google Shape;60;g210f5ef768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c6540453d5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50">
                <a:solidFill>
                  <a:srgbClr val="212529"/>
                </a:solidFill>
                <a:highlight>
                  <a:srgbClr val="F5F6FA"/>
                </a:highlight>
                <a:latin typeface="Arial"/>
                <a:ea typeface="Arial"/>
                <a:cs typeface="Arial"/>
                <a:sym typeface="Arial"/>
              </a:rPr>
              <a:t>Eviction causes a family to lose their home. They often are also expelled from their community and their children have to switch schools. Families regularly lose their possessions, too, which are piled on the sidewalk or placed in storage, only to be reclaimed after paying a fee. A legal eviction comes with a court record, which can prevent families from relocating to decent housing in a safe neighborhood, because many landlords screen for recent evictions. Studies also show that eviction causes job loss, as the stressful and drawn-out process of being forcibly expelled from a home causes people to make mistakes at work and lose their job. Eviction also has been shown to affect people's mental health: one study found that mothers who experienced eviction reported higher rates of depression two years after their move. The evidence strongly indicates that eviction is not just a condition of poverty, it is a cause of it.</a:t>
            </a:r>
            <a:endParaRPr/>
          </a:p>
        </p:txBody>
      </p:sp>
      <p:sp>
        <p:nvSpPr>
          <p:cNvPr id="67" name="Google Shape;67;g1c6540453d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c6540453d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**Not an exhaustive list</a:t>
            </a:r>
            <a:endParaRPr/>
          </a:p>
          <a:p>
            <a:pPr marL="0" lvl="0" indent="0" algn="l" rtl="0">
              <a:lnSpc>
                <a:spcPct val="100000"/>
              </a:lnSpc>
              <a:spcBef>
                <a:spcPts val="0"/>
              </a:spcBef>
              <a:spcAft>
                <a:spcPts val="0"/>
              </a:spcAft>
              <a:buNone/>
            </a:pPr>
            <a:r>
              <a:rPr lang="en-US"/>
              <a:t>-Effective eviction prevention begins with the minimally viable data necessary for developing and implementing targeted interventions</a:t>
            </a:r>
            <a:endParaRPr/>
          </a:p>
          <a:p>
            <a:pPr marL="0" lvl="0" indent="0" algn="l" rtl="0">
              <a:lnSpc>
                <a:spcPct val="100000"/>
              </a:lnSpc>
              <a:spcBef>
                <a:spcPts val="0"/>
              </a:spcBef>
              <a:spcAft>
                <a:spcPts val="0"/>
              </a:spcAft>
              <a:buNone/>
            </a:pPr>
            <a:r>
              <a:rPr lang="en-US"/>
              <a:t>-To this end, eviction data in Arizona can be improved in severals ways</a:t>
            </a:r>
            <a:endParaRPr/>
          </a:p>
          <a:p>
            <a:pPr marL="457200" lvl="0" indent="-317500" algn="l" rtl="0">
              <a:lnSpc>
                <a:spcPct val="100000"/>
              </a:lnSpc>
              <a:spcBef>
                <a:spcPts val="0"/>
              </a:spcBef>
              <a:spcAft>
                <a:spcPts val="0"/>
              </a:spcAft>
              <a:buSzPts val="1400"/>
              <a:buAutoNum type="arabicPeriod"/>
            </a:pPr>
            <a:r>
              <a:rPr lang="en-US"/>
              <a:t>Creates challenges for cross-county comparison because (a) counties may collect different information and (b) need to gather data from each individual county</a:t>
            </a:r>
            <a:endParaRPr/>
          </a:p>
          <a:p>
            <a:pPr marL="457200" lvl="0" indent="-317500" algn="l" rtl="0">
              <a:lnSpc>
                <a:spcPct val="100000"/>
              </a:lnSpc>
              <a:spcBef>
                <a:spcPts val="0"/>
              </a:spcBef>
              <a:spcAft>
                <a:spcPts val="0"/>
              </a:spcAft>
              <a:buSzPts val="1400"/>
              <a:buAutoNum type="arabicPeriod"/>
            </a:pPr>
            <a:r>
              <a:rPr lang="en-US"/>
              <a:t>According to the National League of Cities, necessary data includes: historical data to allow for comparison; real-time or frequently updated data to allow for timely eviction prevention interventions; geographic data to identify hot spots for intervention; and program metrics to analyze the efficacy of eviction prevention programs. // Would add: data on individuals being evicted, landlords themselves // According to Scott Davis of the Maricopa County Justice Courts, the courts collect what is legally mandated by the legislature</a:t>
            </a:r>
            <a:endParaRPr/>
          </a:p>
          <a:p>
            <a:pPr marL="457200" lvl="0" indent="-317500" algn="l" rtl="0">
              <a:lnSpc>
                <a:spcPct val="100000"/>
              </a:lnSpc>
              <a:spcBef>
                <a:spcPts val="0"/>
              </a:spcBef>
              <a:spcAft>
                <a:spcPts val="0"/>
              </a:spcAft>
              <a:buSzPts val="1400"/>
              <a:buAutoNum type="arabicPeriod"/>
            </a:pPr>
            <a:r>
              <a:rPr lang="en-US"/>
              <a:t>According to a report by national think tank New America, in Maricopa County specifically, between 2014 and 2018, 1 in 3 eviction filing records lack judgment information and, of those that have judgment information, nearly ¼ were missing address data</a:t>
            </a:r>
            <a:endParaRPr/>
          </a:p>
          <a:p>
            <a:pPr marL="457200" lvl="0" indent="-317500" algn="l" rtl="0">
              <a:lnSpc>
                <a:spcPct val="100000"/>
              </a:lnSpc>
              <a:spcBef>
                <a:spcPts val="0"/>
              </a:spcBef>
              <a:spcAft>
                <a:spcPts val="0"/>
              </a:spcAft>
              <a:buSzPts val="1400"/>
              <a:buAutoNum type="arabicPeriod"/>
            </a:pPr>
            <a:r>
              <a:rPr lang="en-US"/>
              <a:t>Creates distinct challenges for calculating eviction rates in fast-growing parts of the state, where number of rental units is growing faster than data can keep up (i.e., may create over-estimates of evictions, especially at smaller geographies like census tracts)</a:t>
            </a:r>
            <a:endParaRPr/>
          </a:p>
          <a:p>
            <a:pPr marL="457200" lvl="0" indent="-317500" algn="l" rtl="0">
              <a:lnSpc>
                <a:spcPct val="100000"/>
              </a:lnSpc>
              <a:spcBef>
                <a:spcPts val="0"/>
              </a:spcBef>
              <a:spcAft>
                <a:spcPts val="0"/>
              </a:spcAft>
              <a:buSzPts val="1400"/>
              <a:buAutoNum type="arabicPeriod"/>
            </a:pPr>
            <a:r>
              <a:rPr lang="en-US"/>
              <a:t>Legislation an extremely necessary first step, though MAXINE will discuss how this is only one prong in suite of necessary policies. However, the courts are still determining how to implement the legislation and, for instance, may not release identifying information like address or may omit a proportion of eviction filings altogether. Again, legislative action may be needed to circumvent this.</a:t>
            </a:r>
            <a:endParaRPr/>
          </a:p>
        </p:txBody>
      </p:sp>
      <p:sp>
        <p:nvSpPr>
          <p:cNvPr id="98" name="Google Shape;98;g1c6540453d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6540453d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-Despite gaps and challenges in Arizona’s eviction data landscape, existing data has several strengths that allow for analyses to help guide eviction prevention efforts</a:t>
            </a:r>
            <a:endParaRPr/>
          </a:p>
          <a:p>
            <a:pPr marL="0" lvl="0" indent="0" algn="l" rtl="0">
              <a:lnSpc>
                <a:spcPct val="100000"/>
              </a:lnSpc>
              <a:spcBef>
                <a:spcPts val="0"/>
              </a:spcBef>
              <a:spcAft>
                <a:spcPts val="0"/>
              </a:spcAft>
              <a:buSzPts val="1400"/>
              <a:buNone/>
            </a:pPr>
            <a:r>
              <a:rPr lang="en-US"/>
              <a:t>-At least prior to new eviction sealing law, data in Maricopa County has been: historically available, updated frequently (i.e., monthly), and includes addresses as geographic identifiers // i.e., three of the four dimensions recommended by the National League of Cities – even if we know that these data aren’t perfect due to, for instance, missing data</a:t>
            </a:r>
            <a:endParaRPr/>
          </a:p>
          <a:p>
            <a:pPr marL="0" lvl="0" indent="0" algn="l" rtl="0">
              <a:lnSpc>
                <a:spcPct val="100000"/>
              </a:lnSpc>
              <a:spcBef>
                <a:spcPts val="0"/>
              </a:spcBef>
              <a:spcAft>
                <a:spcPts val="0"/>
              </a:spcAft>
              <a:buSzPts val="1400"/>
              <a:buNone/>
            </a:pPr>
            <a:r>
              <a:rPr lang="en-US"/>
              <a:t>-We at the Knowledge Exchange for Resilience at Arizona State University have used these data to develop our Maricopa County Evictions Dashboard, which: tracks eviction trends over time and maps evictions at the census tract level</a:t>
            </a:r>
            <a:endParaRPr/>
          </a:p>
          <a:p>
            <a:pPr marL="0" lvl="0" indent="0" algn="l" rtl="0">
              <a:lnSpc>
                <a:spcPct val="100000"/>
              </a:lnSpc>
              <a:spcBef>
                <a:spcPts val="0"/>
              </a:spcBef>
              <a:spcAft>
                <a:spcPts val="0"/>
              </a:spcAft>
              <a:buSzPts val="1400"/>
              <a:buNone/>
            </a:pPr>
            <a:r>
              <a:rPr lang="en-US"/>
              <a:t>-However, (1) the process of geocoding address data is time-consuming and, for some organizations, prohibitively costly and (2) this still doesn’t tell us much about WHO is being evicted (just where eviction is occurring) since the courts don’t collect this data</a:t>
            </a:r>
            <a:endParaRPr/>
          </a:p>
        </p:txBody>
      </p:sp>
      <p:sp>
        <p:nvSpPr>
          <p:cNvPr id="106" name="Google Shape;106;g1c6540453d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c6540453d5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c6540453d5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11848db0b4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11848db0b4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211848db0b4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1848db0b4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1848db0b4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211848db0b4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22"/>
          <p:cNvSpPr/>
          <p:nvPr/>
        </p:nvSpPr>
        <p:spPr>
          <a:xfrm>
            <a:off x="254950" y="262784"/>
            <a:ext cx="11682101" cy="6332433"/>
          </a:xfrm>
          <a:prstGeom prst="rect">
            <a:avLst/>
          </a:prstGeom>
          <a:solidFill>
            <a:srgbClr val="D247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22"/>
          <p:cNvSpPr txBox="1">
            <a:spLocks noGrp="1"/>
          </p:cNvSpPr>
          <p:nvPr>
            <p:ph type="title"/>
          </p:nvPr>
        </p:nvSpPr>
        <p:spPr>
          <a:xfrm>
            <a:off x="521208" y="448056"/>
            <a:ext cx="6876288" cy="640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23"/>
          <p:cNvSpPr/>
          <p:nvPr/>
        </p:nvSpPr>
        <p:spPr>
          <a:xfrm>
            <a:off x="256032" y="265176"/>
            <a:ext cx="11683049" cy="6332433"/>
          </a:xfrm>
          <a:prstGeom prst="rect">
            <a:avLst/>
          </a:prstGeom>
          <a:solidFill>
            <a:srgbClr val="F5F5F5"/>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22" name="Google Shape;22;p23"/>
          <p:cNvCxnSpPr/>
          <p:nvPr/>
        </p:nvCxnSpPr>
        <p:spPr>
          <a:xfrm>
            <a:off x="604434" y="1196392"/>
            <a:ext cx="10983132" cy="0"/>
          </a:xfrm>
          <a:prstGeom prst="straightConnector1">
            <a:avLst/>
          </a:prstGeom>
          <a:noFill/>
          <a:ln w="25400" cap="flat" cmpd="sng">
            <a:solidFill>
              <a:srgbClr val="D24726"/>
            </a:solidFill>
            <a:prstDash val="solid"/>
            <a:miter lim="800000"/>
            <a:headEnd type="none" w="sm" len="sm"/>
            <a:tailEnd type="none" w="sm" len="sm"/>
          </a:ln>
        </p:spPr>
      </p:cxnSp>
      <p:sp>
        <p:nvSpPr>
          <p:cNvPr id="23" name="Google Shape;23;p23"/>
          <p:cNvSpPr txBox="1">
            <a:spLocks noGrp="1"/>
          </p:cNvSpPr>
          <p:nvPr>
            <p:ph type="title"/>
          </p:nvPr>
        </p:nvSpPr>
        <p:spPr>
          <a:xfrm>
            <a:off x="521207" y="448056"/>
            <a:ext cx="6877119" cy="640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A3838"/>
              </a:buClr>
              <a:buSzPts val="2800"/>
              <a:buFont typeface="Quattrocento Sans"/>
              <a:buNone/>
              <a:defRPr sz="2800">
                <a:solidFill>
                  <a:srgbClr val="3A383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body" idx="1"/>
          </p:nvPr>
        </p:nvSpPr>
        <p:spPr>
          <a:xfrm>
            <a:off x="539496" y="1435608"/>
            <a:ext cx="4416552" cy="39776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rgbClr val="3F3F3F"/>
              </a:buClr>
              <a:buSzPts val="1200"/>
              <a:buFont typeface="Quattrocento Sans"/>
              <a:buNone/>
              <a:defRPr sz="1200">
                <a:solidFill>
                  <a:srgbClr val="3F3F3F"/>
                </a:solidFill>
              </a:defRPr>
            </a:lvl1pPr>
            <a:lvl2pPr marL="914400" lvl="1" indent="-304800" algn="l">
              <a:lnSpc>
                <a:spcPct val="150000"/>
              </a:lnSpc>
              <a:spcBef>
                <a:spcPts val="1200"/>
              </a:spcBef>
              <a:spcAft>
                <a:spcPts val="0"/>
              </a:spcAft>
              <a:buClr>
                <a:srgbClr val="3F3F3F"/>
              </a:buClr>
              <a:buSzPts val="1200"/>
              <a:buChar char="•"/>
              <a:defRPr sz="1200">
                <a:solidFill>
                  <a:srgbClr val="3F3F3F"/>
                </a:solidFill>
              </a:defRPr>
            </a:lvl2pPr>
            <a:lvl3pPr marL="1371600" lvl="2" indent="-304800" algn="l">
              <a:lnSpc>
                <a:spcPct val="150000"/>
              </a:lnSpc>
              <a:spcBef>
                <a:spcPts val="1200"/>
              </a:spcBef>
              <a:spcAft>
                <a:spcPts val="0"/>
              </a:spcAft>
              <a:buClr>
                <a:srgbClr val="3F3F3F"/>
              </a:buClr>
              <a:buSzPts val="1200"/>
              <a:buChar char="•"/>
              <a:defRPr sz="1200">
                <a:solidFill>
                  <a:srgbClr val="3F3F3F"/>
                </a:solidFill>
              </a:defRPr>
            </a:lvl3pPr>
            <a:lvl4pPr marL="1828800" lvl="3" indent="-304800" algn="l">
              <a:lnSpc>
                <a:spcPct val="150000"/>
              </a:lnSpc>
              <a:spcBef>
                <a:spcPts val="1200"/>
              </a:spcBef>
              <a:spcAft>
                <a:spcPts val="0"/>
              </a:spcAft>
              <a:buClr>
                <a:srgbClr val="3F3F3F"/>
              </a:buClr>
              <a:buSzPts val="1200"/>
              <a:buChar char="•"/>
              <a:defRPr sz="1200">
                <a:solidFill>
                  <a:srgbClr val="3F3F3F"/>
                </a:solidFill>
              </a:defRPr>
            </a:lvl4pPr>
            <a:lvl5pPr marL="2286000" lvl="4" indent="-304800" algn="l">
              <a:lnSpc>
                <a:spcPct val="150000"/>
              </a:lnSpc>
              <a:spcBef>
                <a:spcPts val="1200"/>
              </a:spcBef>
              <a:spcAft>
                <a:spcPts val="0"/>
              </a:spcAft>
              <a:buClr>
                <a:srgbClr val="3F3F3F"/>
              </a:buClr>
              <a:buSzPts val="1200"/>
              <a:buChar char="•"/>
              <a:defRPr sz="1200">
                <a:solidFill>
                  <a:srgbClr val="3F3F3F"/>
                </a:solidFill>
              </a:defRPr>
            </a:lvl5pPr>
            <a:lvl6pPr marL="2743200" lvl="5" indent="-342900" algn="l">
              <a:lnSpc>
                <a:spcPct val="150000"/>
              </a:lnSpc>
              <a:spcBef>
                <a:spcPts val="1200"/>
              </a:spcBef>
              <a:spcAft>
                <a:spcPts val="0"/>
              </a:spcAft>
              <a:buClr>
                <a:schemeClr val="dk1"/>
              </a:buClr>
              <a:buSzPts val="1800"/>
              <a:buChar char="•"/>
              <a:defRPr/>
            </a:lvl6pPr>
            <a:lvl7pPr marL="3200400" lvl="6" indent="-342900" algn="l">
              <a:lnSpc>
                <a:spcPct val="150000"/>
              </a:lnSpc>
              <a:spcBef>
                <a:spcPts val="1200"/>
              </a:spcBef>
              <a:spcAft>
                <a:spcPts val="0"/>
              </a:spcAft>
              <a:buClr>
                <a:schemeClr val="dk1"/>
              </a:buClr>
              <a:buSzPts val="1800"/>
              <a:buChar char="•"/>
              <a:defRPr/>
            </a:lvl7pPr>
            <a:lvl8pPr marL="3657600" lvl="7" indent="-342900" algn="l">
              <a:lnSpc>
                <a:spcPct val="150000"/>
              </a:lnSpc>
              <a:spcBef>
                <a:spcPts val="1200"/>
              </a:spcBef>
              <a:spcAft>
                <a:spcPts val="0"/>
              </a:spcAft>
              <a:buClr>
                <a:schemeClr val="dk1"/>
              </a:buClr>
              <a:buSzPts val="1800"/>
              <a:buChar char="•"/>
              <a:defRPr/>
            </a:lvl8pPr>
            <a:lvl9pPr marL="4114800" lvl="8" indent="-228600" algn="l">
              <a:lnSpc>
                <a:spcPct val="90000"/>
              </a:lnSpc>
              <a:spcBef>
                <a:spcPts val="1200"/>
              </a:spcBef>
              <a:spcAft>
                <a:spcPts val="0"/>
              </a:spcAft>
              <a:buClr>
                <a:schemeClr val="dk1"/>
              </a:buClr>
              <a:buSzPts val="1800"/>
              <a:buNone/>
              <a:defRPr/>
            </a:lvl9pPr>
          </a:lstStyle>
          <a:p>
            <a:endParaRPr/>
          </a:p>
        </p:txBody>
      </p:sp>
      <p:sp>
        <p:nvSpPr>
          <p:cNvPr id="25" name="Google Shape;25;p23"/>
          <p:cNvSpPr txBox="1">
            <a:spLocks noGrp="1"/>
          </p:cNvSpPr>
          <p:nvPr>
            <p:ph type="dt" idx="10"/>
          </p:nvPr>
        </p:nvSpPr>
        <p:spPr>
          <a:xfrm>
            <a:off x="539496" y="6203952"/>
            <a:ext cx="3276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4648200" y="62039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
        <p:cNvGrpSpPr/>
        <p:nvPr/>
      </p:nvGrpSpPr>
      <p:grpSpPr>
        <a:xfrm>
          <a:off x="0" y="0"/>
          <a:ext cx="0" cy="0"/>
          <a:chOff x="0" y="0"/>
          <a:chExt cx="0" cy="0"/>
        </a:xfrm>
      </p:grpSpPr>
      <p:sp>
        <p:nvSpPr>
          <p:cNvPr id="29" name="Google Shape;29;p24"/>
          <p:cNvSpPr/>
          <p:nvPr/>
        </p:nvSpPr>
        <p:spPr>
          <a:xfrm>
            <a:off x="254951" y="262784"/>
            <a:ext cx="11683049" cy="633243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0" name="Google Shape;30;p24"/>
          <p:cNvSpPr/>
          <p:nvPr/>
        </p:nvSpPr>
        <p:spPr>
          <a:xfrm>
            <a:off x="254950" y="262784"/>
            <a:ext cx="11682101" cy="2072643"/>
          </a:xfrm>
          <a:prstGeom prst="rect">
            <a:avLst/>
          </a:prstGeom>
          <a:solidFill>
            <a:srgbClr val="D247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1" name="Google Shape;31;p24"/>
          <p:cNvSpPr txBox="1">
            <a:spLocks noGrp="1"/>
          </p:cNvSpPr>
          <p:nvPr>
            <p:ph type="title"/>
          </p:nvPr>
        </p:nvSpPr>
        <p:spPr>
          <a:xfrm>
            <a:off x="521208" y="1536192"/>
            <a:ext cx="6876288" cy="640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3600"/>
              <a:buFont typeface="Quattrocento Sans"/>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body" idx="1"/>
          </p:nvPr>
        </p:nvSpPr>
        <p:spPr>
          <a:xfrm>
            <a:off x="539496" y="2560320"/>
            <a:ext cx="9445752" cy="39776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rgbClr val="3F3F3F"/>
              </a:buClr>
              <a:buSzPts val="2400"/>
              <a:buFont typeface="Quattrocento Sans"/>
              <a:buNone/>
              <a:defRPr sz="2400">
                <a:solidFill>
                  <a:srgbClr val="3F3F3F"/>
                </a:solidFill>
                <a:latin typeface="Quattrocento Sans"/>
                <a:ea typeface="Quattrocento Sans"/>
                <a:cs typeface="Quattrocento Sans"/>
                <a:sym typeface="Quattrocento Sans"/>
              </a:defRPr>
            </a:lvl1pPr>
            <a:lvl2pPr marL="914400" lvl="1" indent="-304800" algn="l">
              <a:lnSpc>
                <a:spcPct val="150000"/>
              </a:lnSpc>
              <a:spcBef>
                <a:spcPts val="1200"/>
              </a:spcBef>
              <a:spcAft>
                <a:spcPts val="0"/>
              </a:spcAft>
              <a:buClr>
                <a:srgbClr val="3F3F3F"/>
              </a:buClr>
              <a:buSzPts val="1200"/>
              <a:buChar char="•"/>
              <a:defRPr sz="1200">
                <a:solidFill>
                  <a:srgbClr val="3F3F3F"/>
                </a:solidFill>
              </a:defRPr>
            </a:lvl2pPr>
            <a:lvl3pPr marL="1371600" lvl="2" indent="-304800" algn="l">
              <a:lnSpc>
                <a:spcPct val="150000"/>
              </a:lnSpc>
              <a:spcBef>
                <a:spcPts val="1200"/>
              </a:spcBef>
              <a:spcAft>
                <a:spcPts val="0"/>
              </a:spcAft>
              <a:buClr>
                <a:srgbClr val="3F3F3F"/>
              </a:buClr>
              <a:buSzPts val="1200"/>
              <a:buChar char="•"/>
              <a:defRPr sz="1200">
                <a:solidFill>
                  <a:srgbClr val="3F3F3F"/>
                </a:solidFill>
              </a:defRPr>
            </a:lvl3pPr>
            <a:lvl4pPr marL="1828800" lvl="3" indent="-304800" algn="l">
              <a:lnSpc>
                <a:spcPct val="150000"/>
              </a:lnSpc>
              <a:spcBef>
                <a:spcPts val="1200"/>
              </a:spcBef>
              <a:spcAft>
                <a:spcPts val="0"/>
              </a:spcAft>
              <a:buClr>
                <a:srgbClr val="3F3F3F"/>
              </a:buClr>
              <a:buSzPts val="1200"/>
              <a:buChar char="•"/>
              <a:defRPr sz="1200">
                <a:solidFill>
                  <a:srgbClr val="3F3F3F"/>
                </a:solidFill>
              </a:defRPr>
            </a:lvl4pPr>
            <a:lvl5pPr marL="2286000" lvl="4" indent="-304800" algn="l">
              <a:lnSpc>
                <a:spcPct val="150000"/>
              </a:lnSpc>
              <a:spcBef>
                <a:spcPts val="1200"/>
              </a:spcBef>
              <a:spcAft>
                <a:spcPts val="0"/>
              </a:spcAft>
              <a:buClr>
                <a:srgbClr val="3F3F3F"/>
              </a:buClr>
              <a:buSzPts val="1200"/>
              <a:buChar char="•"/>
              <a:defRPr sz="1200">
                <a:solidFill>
                  <a:srgbClr val="3F3F3F"/>
                </a:solidFill>
              </a:defRPr>
            </a:lvl5pPr>
            <a:lvl6pPr marL="2743200" lvl="5" indent="-342900" algn="l">
              <a:lnSpc>
                <a:spcPct val="150000"/>
              </a:lnSpc>
              <a:spcBef>
                <a:spcPts val="1200"/>
              </a:spcBef>
              <a:spcAft>
                <a:spcPts val="0"/>
              </a:spcAft>
              <a:buClr>
                <a:schemeClr val="dk1"/>
              </a:buClr>
              <a:buSzPts val="1800"/>
              <a:buChar char="•"/>
              <a:defRPr/>
            </a:lvl6pPr>
            <a:lvl7pPr marL="3200400" lvl="6" indent="-342900" algn="l">
              <a:lnSpc>
                <a:spcPct val="150000"/>
              </a:lnSpc>
              <a:spcBef>
                <a:spcPts val="1200"/>
              </a:spcBef>
              <a:spcAft>
                <a:spcPts val="0"/>
              </a:spcAft>
              <a:buClr>
                <a:schemeClr val="dk1"/>
              </a:buClr>
              <a:buSzPts val="1800"/>
              <a:buChar char="•"/>
              <a:defRPr/>
            </a:lvl7pPr>
            <a:lvl8pPr marL="3657600" lvl="7" indent="-342900" algn="l">
              <a:lnSpc>
                <a:spcPct val="150000"/>
              </a:lnSpc>
              <a:spcBef>
                <a:spcPts val="1200"/>
              </a:spcBef>
              <a:spcAft>
                <a:spcPts val="0"/>
              </a:spcAft>
              <a:buClr>
                <a:schemeClr val="dk1"/>
              </a:buClr>
              <a:buSzPts val="1800"/>
              <a:buChar char="•"/>
              <a:defRPr/>
            </a:lvl8pPr>
            <a:lvl9pPr marL="4114800" lvl="8" indent="-228600" algn="l">
              <a:lnSpc>
                <a:spcPct val="90000"/>
              </a:lnSpc>
              <a:spcBef>
                <a:spcPts val="1200"/>
              </a:spcBef>
              <a:spcAft>
                <a:spcPts val="0"/>
              </a:spcAft>
              <a:buClr>
                <a:schemeClr val="dk1"/>
              </a:buClr>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6D6E71"/>
        </a:solidFill>
        <a:effectLst/>
      </p:bgPr>
    </p:bg>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765025" y="1301362"/>
            <a:ext cx="9612971" cy="2852737"/>
          </a:xfrm>
          <a:prstGeom prst="rect">
            <a:avLst/>
          </a:prstGeom>
          <a:noFill/>
          <a:ln>
            <a:noFill/>
          </a:ln>
        </p:spPr>
        <p:txBody>
          <a:bodyPr spcFirstLastPara="1" wrap="square" lIns="91425" tIns="45700" rIns="91425" bIns="45700" anchor="b" anchorCtr="0">
            <a:noAutofit/>
          </a:bodyPr>
          <a:lstStyle>
            <a:lvl1pPr lvl="0" algn="r">
              <a:lnSpc>
                <a:spcPct val="89000"/>
              </a:lnSpc>
              <a:spcBef>
                <a:spcPts val="0"/>
              </a:spcBef>
              <a:spcAft>
                <a:spcPts val="0"/>
              </a:spcAft>
              <a:buClr>
                <a:schemeClr val="lt1"/>
              </a:buClr>
              <a:buSzPts val="6000"/>
              <a:buFont typeface="Libre Franklin"/>
              <a:buNone/>
              <a:defRPr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Autofit/>
          </a:bodyPr>
          <a:lstStyle>
            <a:lvl1pPr marL="457200" lvl="0" indent="-228600" algn="r">
              <a:lnSpc>
                <a:spcPct val="112000"/>
              </a:lnSpc>
              <a:spcBef>
                <a:spcPts val="0"/>
              </a:spcBef>
              <a:spcAft>
                <a:spcPts val="0"/>
              </a:spcAft>
              <a:buClr>
                <a:schemeClr val="lt2"/>
              </a:buClr>
              <a:buSzPts val="1800"/>
              <a:buFont typeface="Quattrocento Sans"/>
              <a:buNone/>
              <a:defRPr sz="1800">
                <a:solidFill>
                  <a:schemeClr val="lt2"/>
                </a:solidFill>
              </a:defRPr>
            </a:lvl1pPr>
            <a:lvl2pPr marL="914400" lvl="1" indent="-228600" algn="l">
              <a:lnSpc>
                <a:spcPct val="94000"/>
              </a:lnSpc>
              <a:spcBef>
                <a:spcPts val="500"/>
              </a:spcBef>
              <a:spcAft>
                <a:spcPts val="0"/>
              </a:spcAft>
              <a:buClr>
                <a:schemeClr val="lt1"/>
              </a:buClr>
              <a:buSzPts val="1500"/>
              <a:buNone/>
              <a:defRPr sz="1500">
                <a:solidFill>
                  <a:schemeClr val="lt1"/>
                </a:solidFill>
              </a:defRPr>
            </a:lvl2pPr>
            <a:lvl3pPr marL="1371600" lvl="2" indent="-228600" algn="l">
              <a:lnSpc>
                <a:spcPct val="94000"/>
              </a:lnSpc>
              <a:spcBef>
                <a:spcPts val="500"/>
              </a:spcBef>
              <a:spcAft>
                <a:spcPts val="0"/>
              </a:spcAft>
              <a:buClr>
                <a:schemeClr val="lt1"/>
              </a:buClr>
              <a:buSzPts val="1350"/>
              <a:buNone/>
              <a:defRPr sz="1350">
                <a:solidFill>
                  <a:schemeClr val="lt1"/>
                </a:solidFill>
              </a:defRPr>
            </a:lvl3pPr>
            <a:lvl4pPr marL="1828800" lvl="3" indent="-228600" algn="l">
              <a:lnSpc>
                <a:spcPct val="94000"/>
              </a:lnSpc>
              <a:spcBef>
                <a:spcPts val="500"/>
              </a:spcBef>
              <a:spcAft>
                <a:spcPts val="0"/>
              </a:spcAft>
              <a:buClr>
                <a:schemeClr val="lt1"/>
              </a:buClr>
              <a:buSzPts val="1200"/>
              <a:buNone/>
              <a:defRPr sz="1200">
                <a:solidFill>
                  <a:schemeClr val="lt1"/>
                </a:solidFill>
              </a:defRPr>
            </a:lvl4pPr>
            <a:lvl5pPr marL="2286000" lvl="4" indent="-228600" algn="l">
              <a:lnSpc>
                <a:spcPct val="94000"/>
              </a:lnSpc>
              <a:spcBef>
                <a:spcPts val="500"/>
              </a:spcBef>
              <a:spcAft>
                <a:spcPts val="0"/>
              </a:spcAft>
              <a:buClr>
                <a:schemeClr val="lt1"/>
              </a:buClr>
              <a:buSzPts val="1200"/>
              <a:buNone/>
              <a:defRPr sz="1200">
                <a:solidFill>
                  <a:schemeClr val="lt1"/>
                </a:solidFill>
              </a:defRPr>
            </a:lvl5pPr>
            <a:lvl6pPr marL="2743200" lvl="5" indent="-228600" algn="l">
              <a:lnSpc>
                <a:spcPct val="94000"/>
              </a:lnSpc>
              <a:spcBef>
                <a:spcPts val="500"/>
              </a:spcBef>
              <a:spcAft>
                <a:spcPts val="0"/>
              </a:spcAft>
              <a:buClr>
                <a:schemeClr val="lt1"/>
              </a:buClr>
              <a:buSzPts val="1200"/>
              <a:buNone/>
              <a:defRPr sz="1200">
                <a:solidFill>
                  <a:schemeClr val="lt1"/>
                </a:solidFill>
              </a:defRPr>
            </a:lvl6pPr>
            <a:lvl7pPr marL="3200400" lvl="6" indent="-228600" algn="l">
              <a:lnSpc>
                <a:spcPct val="94000"/>
              </a:lnSpc>
              <a:spcBef>
                <a:spcPts val="500"/>
              </a:spcBef>
              <a:spcAft>
                <a:spcPts val="0"/>
              </a:spcAft>
              <a:buClr>
                <a:schemeClr val="lt1"/>
              </a:buClr>
              <a:buSzPts val="1200"/>
              <a:buNone/>
              <a:defRPr sz="1200">
                <a:solidFill>
                  <a:schemeClr val="lt1"/>
                </a:solidFill>
              </a:defRPr>
            </a:lvl7pPr>
            <a:lvl8pPr marL="3657600" lvl="7" indent="-228600" algn="l">
              <a:lnSpc>
                <a:spcPct val="94000"/>
              </a:lnSpc>
              <a:spcBef>
                <a:spcPts val="500"/>
              </a:spcBef>
              <a:spcAft>
                <a:spcPts val="0"/>
              </a:spcAft>
              <a:buClr>
                <a:schemeClr val="lt1"/>
              </a:buClr>
              <a:buSzPts val="1200"/>
              <a:buNone/>
              <a:defRPr sz="1200">
                <a:solidFill>
                  <a:schemeClr val="lt1"/>
                </a:solidFill>
              </a:defRPr>
            </a:lvl8pPr>
            <a:lvl9pPr marL="4114800" lvl="8" indent="-228600" algn="l">
              <a:lnSpc>
                <a:spcPct val="94000"/>
              </a:lnSpc>
              <a:spcBef>
                <a:spcPts val="500"/>
              </a:spcBef>
              <a:spcAft>
                <a:spcPts val="200"/>
              </a:spcAft>
              <a:buClr>
                <a:schemeClr val="lt1"/>
              </a:buClr>
              <a:buSzPts val="1200"/>
              <a:buNone/>
              <a:defRPr sz="1200">
                <a:solidFill>
                  <a:schemeClr val="lt1"/>
                </a:solidFill>
              </a:defRPr>
            </a:lvl9pPr>
          </a:lstStyle>
          <a:p>
            <a:endParaRPr/>
          </a:p>
        </p:txBody>
      </p:sp>
      <p:sp>
        <p:nvSpPr>
          <p:cNvPr id="36" name="Google Shape;36;p25"/>
          <p:cNvSpPr txBox="1">
            <a:spLocks noGrp="1"/>
          </p:cNvSpPr>
          <p:nvPr>
            <p:ph type="dt" idx="10"/>
          </p:nvPr>
        </p:nvSpPr>
        <p:spPr>
          <a:xfrm>
            <a:off x="738909" y="6453386"/>
            <a:ext cx="1622409"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400"/>
              <a:buFont typeface="Quattrocento Sans"/>
              <a:buNone/>
              <a:defRPr>
                <a:solidFill>
                  <a:schemeClr val="lt2"/>
                </a:solidFill>
              </a:defRPr>
            </a:lvl1pPr>
            <a:lvl2pPr lvl="1" algn="l">
              <a:lnSpc>
                <a:spcPct val="100000"/>
              </a:lnSpc>
              <a:spcBef>
                <a:spcPts val="0"/>
              </a:spcBef>
              <a:spcAft>
                <a:spcPts val="0"/>
              </a:spcAft>
              <a:buClr>
                <a:schemeClr val="dk1"/>
              </a:buClr>
              <a:buSzPts val="1400"/>
              <a:buFont typeface="Quattrocento Sans"/>
              <a:buNone/>
              <a:defRPr/>
            </a:lvl2pPr>
            <a:lvl3pPr lvl="2" algn="l">
              <a:lnSpc>
                <a:spcPct val="100000"/>
              </a:lnSpc>
              <a:spcBef>
                <a:spcPts val="0"/>
              </a:spcBef>
              <a:spcAft>
                <a:spcPts val="0"/>
              </a:spcAft>
              <a:buClr>
                <a:schemeClr val="dk1"/>
              </a:buClr>
              <a:buSzPts val="1400"/>
              <a:buFont typeface="Quattrocento Sans"/>
              <a:buNone/>
              <a:defRPr/>
            </a:lvl3pPr>
            <a:lvl4pPr lvl="3" algn="l">
              <a:lnSpc>
                <a:spcPct val="100000"/>
              </a:lnSpc>
              <a:spcBef>
                <a:spcPts val="0"/>
              </a:spcBef>
              <a:spcAft>
                <a:spcPts val="0"/>
              </a:spcAft>
              <a:buClr>
                <a:schemeClr val="dk1"/>
              </a:buClr>
              <a:buSzPts val="1400"/>
              <a:buFont typeface="Quattrocento Sans"/>
              <a:buNone/>
              <a:defRPr/>
            </a:lvl4pPr>
            <a:lvl5pPr lvl="4" algn="l">
              <a:lnSpc>
                <a:spcPct val="100000"/>
              </a:lnSpc>
              <a:spcBef>
                <a:spcPts val="0"/>
              </a:spcBef>
              <a:spcAft>
                <a:spcPts val="0"/>
              </a:spcAft>
              <a:buClr>
                <a:schemeClr val="dk1"/>
              </a:buClr>
              <a:buSzPts val="1400"/>
              <a:buFont typeface="Quattrocento Sans"/>
              <a:buNone/>
              <a:defRPr/>
            </a:lvl5pPr>
            <a:lvl6pPr lvl="5" algn="l">
              <a:lnSpc>
                <a:spcPct val="100000"/>
              </a:lnSpc>
              <a:spcBef>
                <a:spcPts val="0"/>
              </a:spcBef>
              <a:spcAft>
                <a:spcPts val="0"/>
              </a:spcAft>
              <a:buClr>
                <a:schemeClr val="dk1"/>
              </a:buClr>
              <a:buSzPts val="1400"/>
              <a:buFont typeface="Quattrocento Sans"/>
              <a:buNone/>
              <a:defRPr/>
            </a:lvl6pPr>
            <a:lvl7pPr lvl="6" algn="l">
              <a:lnSpc>
                <a:spcPct val="100000"/>
              </a:lnSpc>
              <a:spcBef>
                <a:spcPts val="0"/>
              </a:spcBef>
              <a:spcAft>
                <a:spcPts val="0"/>
              </a:spcAft>
              <a:buClr>
                <a:schemeClr val="dk1"/>
              </a:buClr>
              <a:buSzPts val="1400"/>
              <a:buFont typeface="Quattrocento Sans"/>
              <a:buNone/>
              <a:defRPr/>
            </a:lvl7pPr>
            <a:lvl8pPr lvl="7" algn="l">
              <a:lnSpc>
                <a:spcPct val="100000"/>
              </a:lnSpc>
              <a:spcBef>
                <a:spcPts val="0"/>
              </a:spcBef>
              <a:spcAft>
                <a:spcPts val="0"/>
              </a:spcAft>
              <a:buClr>
                <a:schemeClr val="dk1"/>
              </a:buClr>
              <a:buSzPts val="1400"/>
              <a:buFont typeface="Quattrocento Sans"/>
              <a:buNone/>
              <a:defRPr/>
            </a:lvl8pPr>
            <a:lvl9pPr lvl="8" algn="l">
              <a:lnSpc>
                <a:spcPct val="100000"/>
              </a:lnSpc>
              <a:spcBef>
                <a:spcPts val="0"/>
              </a:spcBef>
              <a:spcAft>
                <a:spcPts val="0"/>
              </a:spcAft>
              <a:buClr>
                <a:schemeClr val="dk1"/>
              </a:buClr>
              <a:buSzPts val="1400"/>
              <a:buFont typeface="Quattrocento Sans"/>
              <a:buNone/>
              <a:defRPr/>
            </a:lvl9pPr>
          </a:lstStyle>
          <a:p>
            <a:endParaRPr/>
          </a:p>
        </p:txBody>
      </p:sp>
      <p:sp>
        <p:nvSpPr>
          <p:cNvPr id="37" name="Google Shape;37;p25"/>
          <p:cNvSpPr txBox="1">
            <a:spLocks noGrp="1"/>
          </p:cNvSpPr>
          <p:nvPr>
            <p:ph type="ftr" idx="11"/>
          </p:nvPr>
        </p:nvSpPr>
        <p:spPr>
          <a:xfrm>
            <a:off x="2584313" y="6453386"/>
            <a:ext cx="7023377" cy="40461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2"/>
              </a:buClr>
              <a:buSzPts val="1400"/>
              <a:buFont typeface="Quattrocento Sans"/>
              <a:buNone/>
              <a:defRPr>
                <a:solidFill>
                  <a:schemeClr val="lt2"/>
                </a:solidFill>
              </a:defRPr>
            </a:lvl1pPr>
            <a:lvl2pPr lvl="1" algn="l">
              <a:lnSpc>
                <a:spcPct val="100000"/>
              </a:lnSpc>
              <a:spcBef>
                <a:spcPts val="0"/>
              </a:spcBef>
              <a:spcAft>
                <a:spcPts val="0"/>
              </a:spcAft>
              <a:buClr>
                <a:schemeClr val="dk1"/>
              </a:buClr>
              <a:buSzPts val="1400"/>
              <a:buFont typeface="Quattrocento Sans"/>
              <a:buNone/>
              <a:defRPr/>
            </a:lvl2pPr>
            <a:lvl3pPr lvl="2" algn="l">
              <a:lnSpc>
                <a:spcPct val="100000"/>
              </a:lnSpc>
              <a:spcBef>
                <a:spcPts val="0"/>
              </a:spcBef>
              <a:spcAft>
                <a:spcPts val="0"/>
              </a:spcAft>
              <a:buClr>
                <a:schemeClr val="dk1"/>
              </a:buClr>
              <a:buSzPts val="1400"/>
              <a:buFont typeface="Quattrocento Sans"/>
              <a:buNone/>
              <a:defRPr/>
            </a:lvl3pPr>
            <a:lvl4pPr lvl="3" algn="l">
              <a:lnSpc>
                <a:spcPct val="100000"/>
              </a:lnSpc>
              <a:spcBef>
                <a:spcPts val="0"/>
              </a:spcBef>
              <a:spcAft>
                <a:spcPts val="0"/>
              </a:spcAft>
              <a:buClr>
                <a:schemeClr val="dk1"/>
              </a:buClr>
              <a:buSzPts val="1400"/>
              <a:buFont typeface="Quattrocento Sans"/>
              <a:buNone/>
              <a:defRPr/>
            </a:lvl4pPr>
            <a:lvl5pPr lvl="4" algn="l">
              <a:lnSpc>
                <a:spcPct val="100000"/>
              </a:lnSpc>
              <a:spcBef>
                <a:spcPts val="0"/>
              </a:spcBef>
              <a:spcAft>
                <a:spcPts val="0"/>
              </a:spcAft>
              <a:buClr>
                <a:schemeClr val="dk1"/>
              </a:buClr>
              <a:buSzPts val="1400"/>
              <a:buFont typeface="Quattrocento Sans"/>
              <a:buNone/>
              <a:defRPr/>
            </a:lvl5pPr>
            <a:lvl6pPr lvl="5" algn="l">
              <a:lnSpc>
                <a:spcPct val="100000"/>
              </a:lnSpc>
              <a:spcBef>
                <a:spcPts val="0"/>
              </a:spcBef>
              <a:spcAft>
                <a:spcPts val="0"/>
              </a:spcAft>
              <a:buClr>
                <a:schemeClr val="dk1"/>
              </a:buClr>
              <a:buSzPts val="1400"/>
              <a:buFont typeface="Quattrocento Sans"/>
              <a:buNone/>
              <a:defRPr/>
            </a:lvl6pPr>
            <a:lvl7pPr lvl="6" algn="l">
              <a:lnSpc>
                <a:spcPct val="100000"/>
              </a:lnSpc>
              <a:spcBef>
                <a:spcPts val="0"/>
              </a:spcBef>
              <a:spcAft>
                <a:spcPts val="0"/>
              </a:spcAft>
              <a:buClr>
                <a:schemeClr val="dk1"/>
              </a:buClr>
              <a:buSzPts val="1400"/>
              <a:buFont typeface="Quattrocento Sans"/>
              <a:buNone/>
              <a:defRPr/>
            </a:lvl7pPr>
            <a:lvl8pPr lvl="7" algn="l">
              <a:lnSpc>
                <a:spcPct val="100000"/>
              </a:lnSpc>
              <a:spcBef>
                <a:spcPts val="0"/>
              </a:spcBef>
              <a:spcAft>
                <a:spcPts val="0"/>
              </a:spcAft>
              <a:buClr>
                <a:schemeClr val="dk1"/>
              </a:buClr>
              <a:buSzPts val="1400"/>
              <a:buFont typeface="Quattrocento Sans"/>
              <a:buNone/>
              <a:defRPr/>
            </a:lvl8pPr>
            <a:lvl9pPr lvl="8" algn="l">
              <a:lnSpc>
                <a:spcPct val="100000"/>
              </a:lnSpc>
              <a:spcBef>
                <a:spcPts val="0"/>
              </a:spcBef>
              <a:spcAft>
                <a:spcPts val="0"/>
              </a:spcAft>
              <a:buClr>
                <a:schemeClr val="dk1"/>
              </a:buClr>
              <a:buSzPts val="1400"/>
              <a:buFont typeface="Quattrocento Sans"/>
              <a:buNone/>
              <a:defRPr/>
            </a:lvl9pPr>
          </a:lstStyle>
          <a:p>
            <a:endParaRPr/>
          </a:p>
        </p:txBody>
      </p:sp>
      <p:sp>
        <p:nvSpPr>
          <p:cNvPr id="38" name="Google Shape;38;p25"/>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25"/>
          <p:cNvSpPr/>
          <p:nvPr/>
        </p:nvSpPr>
        <p:spPr>
          <a:xfrm>
            <a:off x="8151963"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dk2"/>
          </a:solidFill>
          <a:ln>
            <a:noFill/>
          </a:ln>
        </p:spPr>
      </p:sp>
      <p:sp>
        <p:nvSpPr>
          <p:cNvPr id="40" name="Google Shape;40;p25" title="Crop Mark"/>
          <p:cNvSpPr/>
          <p:nvPr/>
        </p:nvSpPr>
        <p:spPr>
          <a:xfrm>
            <a:off x="8151963"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rgbClr val="E35205"/>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256032" y="265176"/>
            <a:ext cx="11683049" cy="6332433"/>
          </a:xfrm>
          <a:prstGeom prst="rect">
            <a:avLst/>
          </a:prstGeom>
          <a:solidFill>
            <a:srgbClr val="F5F5F5"/>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1" name="Google Shape;11;p21"/>
          <p:cNvSpPr txBox="1">
            <a:spLocks noGrp="1"/>
          </p:cNvSpPr>
          <p:nvPr>
            <p:ph type="title"/>
          </p:nvPr>
        </p:nvSpPr>
        <p:spPr>
          <a:xfrm>
            <a:off x="521208" y="448056"/>
            <a:ext cx="6876288" cy="64008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800"/>
              <a:buFont typeface="Quattrocento Sans"/>
              <a:buNone/>
              <a:defRPr sz="2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1"/>
          <p:cNvSpPr txBox="1">
            <a:spLocks noGrp="1"/>
          </p:cNvSpPr>
          <p:nvPr>
            <p:ph type="body" idx="1"/>
          </p:nvPr>
        </p:nvSpPr>
        <p:spPr>
          <a:xfrm>
            <a:off x="539496" y="1435608"/>
            <a:ext cx="4416552" cy="39776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10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1pPr>
            <a:lvl2pPr marL="914400" marR="0" lvl="1" indent="-304800" algn="l" rtl="0">
              <a:lnSpc>
                <a:spcPct val="150000"/>
              </a:lnSpc>
              <a:spcBef>
                <a:spcPts val="1200"/>
              </a:spcBef>
              <a:spcAft>
                <a:spcPts val="0"/>
              </a:spcAft>
              <a:buClr>
                <a:schemeClr val="dk1"/>
              </a:buClr>
              <a:buSzPts val="1200"/>
              <a:buFont typeface="Arial"/>
              <a:buChar char="•"/>
              <a:defRPr sz="1200" b="0" i="0" u="none" strike="noStrike" cap="none">
                <a:solidFill>
                  <a:schemeClr val="dk1"/>
                </a:solidFill>
                <a:latin typeface="Quattrocento Sans"/>
                <a:ea typeface="Quattrocento Sans"/>
                <a:cs typeface="Quattrocento Sans"/>
                <a:sym typeface="Quattrocento Sans"/>
              </a:defRPr>
            </a:lvl2pPr>
            <a:lvl3pPr marL="1371600" marR="0" lvl="2" indent="-304800" algn="l" rtl="0">
              <a:lnSpc>
                <a:spcPct val="150000"/>
              </a:lnSpc>
              <a:spcBef>
                <a:spcPts val="1200"/>
              </a:spcBef>
              <a:spcAft>
                <a:spcPts val="0"/>
              </a:spcAft>
              <a:buClr>
                <a:schemeClr val="dk1"/>
              </a:buClr>
              <a:buSzPts val="1200"/>
              <a:buFont typeface="Arial"/>
              <a:buChar char="•"/>
              <a:defRPr sz="1200" b="0" i="0" u="none" strike="noStrike" cap="none">
                <a:solidFill>
                  <a:schemeClr val="dk1"/>
                </a:solidFill>
                <a:latin typeface="Quattrocento Sans"/>
                <a:ea typeface="Quattrocento Sans"/>
                <a:cs typeface="Quattrocento Sans"/>
                <a:sym typeface="Quattrocento Sans"/>
              </a:defRPr>
            </a:lvl3pPr>
            <a:lvl4pPr marL="1828800" marR="0" lvl="3" indent="-304800" algn="l" rtl="0">
              <a:lnSpc>
                <a:spcPct val="150000"/>
              </a:lnSpc>
              <a:spcBef>
                <a:spcPts val="1200"/>
              </a:spcBef>
              <a:spcAft>
                <a:spcPts val="0"/>
              </a:spcAft>
              <a:buClr>
                <a:schemeClr val="dk1"/>
              </a:buClr>
              <a:buSzPts val="1200"/>
              <a:buFont typeface="Arial"/>
              <a:buChar char="•"/>
              <a:defRPr sz="1200" b="0" i="0" u="none" strike="noStrike" cap="none">
                <a:solidFill>
                  <a:schemeClr val="dk1"/>
                </a:solidFill>
                <a:latin typeface="Quattrocento Sans"/>
                <a:ea typeface="Quattrocento Sans"/>
                <a:cs typeface="Quattrocento Sans"/>
                <a:sym typeface="Quattrocento Sans"/>
              </a:defRPr>
            </a:lvl4pPr>
            <a:lvl5pPr marL="2286000" marR="0" lvl="4" indent="-304800" algn="l" rtl="0">
              <a:lnSpc>
                <a:spcPct val="150000"/>
              </a:lnSpc>
              <a:spcBef>
                <a:spcPts val="1200"/>
              </a:spcBef>
              <a:spcAft>
                <a:spcPts val="0"/>
              </a:spcAft>
              <a:buClr>
                <a:schemeClr val="dk1"/>
              </a:buClr>
              <a:buSzPts val="1200"/>
              <a:buFont typeface="Arial"/>
              <a:buChar char="•"/>
              <a:defRPr sz="1200" b="0" i="0" u="none" strike="noStrike" cap="none">
                <a:solidFill>
                  <a:schemeClr val="dk1"/>
                </a:solidFill>
                <a:latin typeface="Quattrocento Sans"/>
                <a:ea typeface="Quattrocento Sans"/>
                <a:cs typeface="Quattrocento Sans"/>
                <a:sym typeface="Quattrocento Sans"/>
              </a:defRPr>
            </a:lvl5pPr>
            <a:lvl6pPr marL="2743200" marR="0" lvl="5" indent="-304800" algn="l" rtl="0">
              <a:lnSpc>
                <a:spcPct val="150000"/>
              </a:lnSpc>
              <a:spcBef>
                <a:spcPts val="1200"/>
              </a:spcBef>
              <a:spcAft>
                <a:spcPts val="0"/>
              </a:spcAft>
              <a:buClr>
                <a:schemeClr val="dk1"/>
              </a:buClr>
              <a:buSzPts val="1200"/>
              <a:buFont typeface="Arial"/>
              <a:buChar char="•"/>
              <a:defRPr sz="1200" b="0" i="0" u="none" strike="noStrike" cap="none">
                <a:solidFill>
                  <a:schemeClr val="dk1"/>
                </a:solidFill>
                <a:latin typeface="Quattrocento Sans"/>
                <a:ea typeface="Quattrocento Sans"/>
                <a:cs typeface="Quattrocento Sans"/>
                <a:sym typeface="Quattrocento Sans"/>
              </a:defRPr>
            </a:lvl6pPr>
            <a:lvl7pPr marL="3200400" marR="0" lvl="6" indent="-304800" algn="l" rtl="0">
              <a:lnSpc>
                <a:spcPct val="150000"/>
              </a:lnSpc>
              <a:spcBef>
                <a:spcPts val="1200"/>
              </a:spcBef>
              <a:spcAft>
                <a:spcPts val="0"/>
              </a:spcAft>
              <a:buClr>
                <a:schemeClr val="dk1"/>
              </a:buClr>
              <a:buSzPts val="1200"/>
              <a:buFont typeface="Arial"/>
              <a:buChar char="•"/>
              <a:defRPr sz="1200" b="0" i="0" u="none" strike="noStrike" cap="none">
                <a:solidFill>
                  <a:schemeClr val="dk1"/>
                </a:solidFill>
                <a:latin typeface="Quattrocento Sans"/>
                <a:ea typeface="Quattrocento Sans"/>
                <a:cs typeface="Quattrocento Sans"/>
                <a:sym typeface="Quattrocento Sans"/>
              </a:defRPr>
            </a:lvl7pPr>
            <a:lvl8pPr marL="3657600" marR="0" lvl="7" indent="-304800" algn="l" rtl="0">
              <a:lnSpc>
                <a:spcPct val="150000"/>
              </a:lnSpc>
              <a:spcBef>
                <a:spcPts val="1200"/>
              </a:spcBef>
              <a:spcAft>
                <a:spcPts val="0"/>
              </a:spcAft>
              <a:buClr>
                <a:schemeClr val="dk1"/>
              </a:buClr>
              <a:buSzPts val="1200"/>
              <a:buFont typeface="Arial"/>
              <a:buChar char="•"/>
              <a:defRPr sz="1200" b="0" i="0" u="none" strike="noStrike" cap="none">
                <a:solidFill>
                  <a:schemeClr val="dk1"/>
                </a:solidFill>
                <a:latin typeface="Quattrocento Sans"/>
                <a:ea typeface="Quattrocento Sans"/>
                <a:cs typeface="Quattrocento Sans"/>
                <a:sym typeface="Quattrocento Sans"/>
              </a:defRPr>
            </a:lvl8pPr>
            <a:lvl9pPr marL="4114800" marR="0" lvl="8" indent="-228600" algn="l" rtl="0">
              <a:lnSpc>
                <a:spcPct val="90000"/>
              </a:lnSpc>
              <a:spcBef>
                <a:spcPts val="1200"/>
              </a:spcBef>
              <a:spcAft>
                <a:spcPts val="0"/>
              </a:spcAft>
              <a:buClr>
                <a:schemeClr val="dk1"/>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21"/>
          <p:cNvSpPr txBox="1">
            <a:spLocks noGrp="1"/>
          </p:cNvSpPr>
          <p:nvPr>
            <p:ph type="dt" idx="10"/>
          </p:nvPr>
        </p:nvSpPr>
        <p:spPr>
          <a:xfrm>
            <a:off x="539496" y="6203952"/>
            <a:ext cx="3276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21"/>
          <p:cNvSpPr txBox="1">
            <a:spLocks noGrp="1"/>
          </p:cNvSpPr>
          <p:nvPr>
            <p:ph type="ftr" idx="11"/>
          </p:nvPr>
        </p:nvSpPr>
        <p:spPr>
          <a:xfrm>
            <a:off x="4648200" y="6203952"/>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5" name="Google Shape;15;p21"/>
          <p:cNvSpPr txBox="1">
            <a:spLocks noGrp="1"/>
          </p:cNvSpPr>
          <p:nvPr>
            <p:ph type="sldNum" idx="12"/>
          </p:nvPr>
        </p:nvSpPr>
        <p:spPr>
          <a:xfrm>
            <a:off x="8375904" y="6203952"/>
            <a:ext cx="3276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cxnSp>
        <p:nvCxnSpPr>
          <p:cNvPr id="16" name="Google Shape;16;p21"/>
          <p:cNvCxnSpPr/>
          <p:nvPr/>
        </p:nvCxnSpPr>
        <p:spPr>
          <a:xfrm>
            <a:off x="604434" y="1196392"/>
            <a:ext cx="10983132" cy="0"/>
          </a:xfrm>
          <a:prstGeom prst="straightConnector1">
            <a:avLst/>
          </a:prstGeom>
          <a:noFill/>
          <a:ln w="25400" cap="flat" cmpd="sng">
            <a:solidFill>
              <a:srgbClr val="D24726"/>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ctrTitle" idx="4294967295"/>
          </p:nvPr>
        </p:nvSpPr>
        <p:spPr>
          <a:xfrm>
            <a:off x="838200" y="509349"/>
            <a:ext cx="10515600" cy="23877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3300" b="1">
                <a:solidFill>
                  <a:srgbClr val="002F4A"/>
                </a:solidFill>
                <a:latin typeface="Calibri"/>
                <a:ea typeface="Calibri"/>
                <a:cs typeface="Calibri"/>
                <a:sym typeface="Calibri"/>
              </a:rPr>
              <a:t>Advancing equitable solutions to addressing evictions in Arizona, through data, collaboration and tenant protections</a:t>
            </a:r>
            <a:endParaRPr sz="3500" b="0" i="0" u="none" strike="noStrike" cap="none">
              <a:solidFill>
                <a:schemeClr val="dk1"/>
              </a:solidFill>
              <a:latin typeface="Quattrocento Sans"/>
              <a:ea typeface="Quattrocento Sans"/>
              <a:cs typeface="Quattrocento Sans"/>
              <a:sym typeface="Quattrocento Sans"/>
            </a:endParaRPr>
          </a:p>
        </p:txBody>
      </p:sp>
      <p:sp>
        <p:nvSpPr>
          <p:cNvPr id="47" name="Google Shape;47;p1" descr="Image result for The gap report affordable and Available Rental Homes per 100 Extremely Low Income Renter Household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pic>
        <p:nvPicPr>
          <p:cNvPr id="48" name="Google Shape;48;p1" descr="Image result for evictions"/>
          <p:cNvPicPr preferRelativeResize="0"/>
          <p:nvPr/>
        </p:nvPicPr>
        <p:blipFill rotWithShape="1">
          <a:blip r:embed="rId3">
            <a:alphaModFix/>
          </a:blip>
          <a:srcRect/>
          <a:stretch/>
        </p:blipFill>
        <p:spPr>
          <a:xfrm>
            <a:off x="4489831" y="3659441"/>
            <a:ext cx="3609975" cy="1266826"/>
          </a:xfrm>
          <a:prstGeom prst="rect">
            <a:avLst/>
          </a:prstGeom>
          <a:noFill/>
          <a:ln>
            <a:noFill/>
          </a:ln>
        </p:spPr>
      </p:pic>
      <p:sp>
        <p:nvSpPr>
          <p:cNvPr id="49" name="Google Shape;49;p1"/>
          <p:cNvSpPr txBox="1"/>
          <p:nvPr/>
        </p:nvSpPr>
        <p:spPr>
          <a:xfrm>
            <a:off x="9102250" y="3429000"/>
            <a:ext cx="24363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Maxine Becker </a:t>
            </a:r>
            <a:endParaRPr sz="2000" b="1">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WildFire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b="1">
                <a:solidFill>
                  <a:schemeClr val="dk1"/>
                </a:solidFill>
                <a:latin typeface="Calibri"/>
                <a:ea typeface="Calibri"/>
                <a:cs typeface="Calibri"/>
                <a:sym typeface="Calibri"/>
              </a:rPr>
              <a:t>Lora Phillips </a:t>
            </a:r>
            <a:endParaRPr sz="2000" b="1">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ASU KER</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b="1">
                <a:solidFill>
                  <a:schemeClr val="dk1"/>
                </a:solidFill>
                <a:latin typeface="Calibri"/>
                <a:ea typeface="Calibri"/>
                <a:cs typeface="Calibri"/>
                <a:sym typeface="Calibri"/>
              </a:rPr>
              <a:t>Joanna Carr</a:t>
            </a:r>
            <a:endParaRPr sz="200">
              <a:solidFill>
                <a:schemeClr val="dk1"/>
              </a:solidFill>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Arizona Housing Coalition</a:t>
            </a:r>
            <a:endParaRPr sz="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11848db0b4_0_33"/>
          <p:cNvSpPr txBox="1">
            <a:spLocks noGrp="1"/>
          </p:cNvSpPr>
          <p:nvPr>
            <p:ph type="title"/>
          </p:nvPr>
        </p:nvSpPr>
        <p:spPr>
          <a:xfrm>
            <a:off x="521207" y="448056"/>
            <a:ext cx="6877200" cy="64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Eviction Data in Arizona: Opportunities</a:t>
            </a:r>
            <a:endParaRPr/>
          </a:p>
        </p:txBody>
      </p:sp>
      <p:pic>
        <p:nvPicPr>
          <p:cNvPr id="146" name="Google Shape;146;g211848db0b4_0_33"/>
          <p:cNvPicPr preferRelativeResize="0"/>
          <p:nvPr/>
        </p:nvPicPr>
        <p:blipFill rotWithShape="1">
          <a:blip r:embed="rId3">
            <a:alphaModFix/>
          </a:blip>
          <a:srcRect l="42473" t="28530" r="40780" b="21789"/>
          <a:stretch/>
        </p:blipFill>
        <p:spPr>
          <a:xfrm>
            <a:off x="680675" y="1464075"/>
            <a:ext cx="3519427" cy="4405024"/>
          </a:xfrm>
          <a:prstGeom prst="rect">
            <a:avLst/>
          </a:prstGeom>
          <a:noFill/>
          <a:ln>
            <a:noFill/>
          </a:ln>
        </p:spPr>
      </p:pic>
      <p:pic>
        <p:nvPicPr>
          <p:cNvPr id="147" name="Google Shape;147;g211848db0b4_0_33"/>
          <p:cNvPicPr preferRelativeResize="0"/>
          <p:nvPr/>
        </p:nvPicPr>
        <p:blipFill rotWithShape="1">
          <a:blip r:embed="rId4">
            <a:alphaModFix/>
          </a:blip>
          <a:srcRect l="20958" t="10561" r="19038" b="7181"/>
          <a:stretch/>
        </p:blipFill>
        <p:spPr>
          <a:xfrm>
            <a:off x="4417900" y="1560375"/>
            <a:ext cx="7283702" cy="4212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c6540453d5_0_32"/>
          <p:cNvSpPr txBox="1">
            <a:spLocks noGrp="1"/>
          </p:cNvSpPr>
          <p:nvPr>
            <p:ph type="title"/>
          </p:nvPr>
        </p:nvSpPr>
        <p:spPr>
          <a:xfrm>
            <a:off x="521207" y="448056"/>
            <a:ext cx="6877200" cy="64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A3838"/>
              </a:buClr>
              <a:buSzPts val="4000"/>
              <a:buFont typeface="Quattrocento Sans"/>
              <a:buNone/>
            </a:pPr>
            <a:r>
              <a:rPr lang="en-US"/>
              <a:t>Eviction Data and Race </a:t>
            </a:r>
            <a:endParaRPr/>
          </a:p>
        </p:txBody>
      </p:sp>
      <p:sp>
        <p:nvSpPr>
          <p:cNvPr id="153" name="Google Shape;153;g1c6540453d5_0_32"/>
          <p:cNvSpPr txBox="1"/>
          <p:nvPr/>
        </p:nvSpPr>
        <p:spPr>
          <a:xfrm>
            <a:off x="541575" y="1379850"/>
            <a:ext cx="10641300" cy="5506500"/>
          </a:xfrm>
          <a:prstGeom prst="rect">
            <a:avLst/>
          </a:prstGeom>
          <a:noFill/>
          <a:ln>
            <a:noFill/>
          </a:ln>
        </p:spPr>
        <p:txBody>
          <a:bodyPr spcFirstLastPara="1" wrap="square" lIns="91425" tIns="45700" rIns="91425" bIns="45700" anchor="t" anchorCtr="0">
            <a:spAutoFit/>
          </a:bodyPr>
          <a:lstStyle/>
          <a:p>
            <a:pPr marL="457200" marR="0" lvl="0" indent="-355600" algn="ctr" rtl="0">
              <a:lnSpc>
                <a:spcPct val="150000"/>
              </a:lnSpc>
              <a:spcBef>
                <a:spcPts val="1600"/>
              </a:spcBef>
              <a:spcAft>
                <a:spcPts val="0"/>
              </a:spcAft>
              <a:buSzPts val="2000"/>
              <a:buChar char="●"/>
            </a:pPr>
            <a:r>
              <a:rPr lang="en-US" sz="2000"/>
              <a:t> Courts do not collect demographic data on eviction cases.  </a:t>
            </a:r>
            <a:endParaRPr sz="2000"/>
          </a:p>
          <a:p>
            <a:pPr marL="914400" marR="0" lvl="0" indent="-317500" algn="ctr" rtl="0">
              <a:lnSpc>
                <a:spcPct val="100000"/>
              </a:lnSpc>
              <a:spcBef>
                <a:spcPts val="0"/>
              </a:spcBef>
              <a:spcAft>
                <a:spcPts val="0"/>
              </a:spcAft>
              <a:buSzPts val="1400"/>
              <a:buChar char="●"/>
            </a:pPr>
            <a:r>
              <a:rPr lang="en-US" sz="2500"/>
              <a:t>  </a:t>
            </a:r>
            <a:r>
              <a:rPr lang="en-US" sz="2000">
                <a:solidFill>
                  <a:srgbClr val="212529"/>
                </a:solidFill>
                <a:highlight>
                  <a:srgbClr val="F4F7F9"/>
                </a:highlight>
              </a:rPr>
              <a:t>Fair Housing Act and Equal Credit Opportunity Act, which banned discrimination by race, gender, and marital status, property owners disproportionately evict Black and Latinx renters—particularly women.</a:t>
            </a:r>
            <a:r>
              <a:rPr lang="en-US" sz="1850">
                <a:solidFill>
                  <a:srgbClr val="212529"/>
                </a:solidFill>
                <a:highlight>
                  <a:srgbClr val="F4F7F9"/>
                </a:highlight>
              </a:rPr>
              <a:t> </a:t>
            </a:r>
            <a:endParaRPr sz="2500"/>
          </a:p>
          <a:p>
            <a:pPr marL="914400" marR="0" lvl="0" indent="0" algn="ctr" rtl="0">
              <a:lnSpc>
                <a:spcPct val="100000"/>
              </a:lnSpc>
              <a:spcBef>
                <a:spcPts val="1600"/>
              </a:spcBef>
              <a:spcAft>
                <a:spcPts val="0"/>
              </a:spcAft>
              <a:buNone/>
            </a:pPr>
            <a:endParaRPr sz="2500"/>
          </a:p>
          <a:p>
            <a:pPr marL="457200" lvl="0" indent="-339725" algn="l" rtl="0">
              <a:lnSpc>
                <a:spcPct val="150000"/>
              </a:lnSpc>
              <a:spcBef>
                <a:spcPts val="0"/>
              </a:spcBef>
              <a:spcAft>
                <a:spcPts val="0"/>
              </a:spcAft>
              <a:buClr>
                <a:srgbClr val="212529"/>
              </a:buClr>
              <a:buSzPts val="1750"/>
              <a:buFont typeface="Arial"/>
              <a:buChar char="●"/>
            </a:pPr>
            <a:r>
              <a:rPr lang="en-US" sz="1750" u="sng">
                <a:solidFill>
                  <a:srgbClr val="212529"/>
                </a:solidFill>
                <a:highlight>
                  <a:srgbClr val="F4F7F9"/>
                </a:highlight>
              </a:rPr>
              <a:t>Eviction Lab Study</a:t>
            </a:r>
            <a:endParaRPr sz="1750" u="sng">
              <a:solidFill>
                <a:srgbClr val="212529"/>
              </a:solidFill>
              <a:highlight>
                <a:srgbClr val="F4F7F9"/>
              </a:highlight>
            </a:endParaRPr>
          </a:p>
          <a:p>
            <a:pPr marL="457200" lvl="0" indent="-339725" algn="l" rtl="0">
              <a:lnSpc>
                <a:spcPct val="150000"/>
              </a:lnSpc>
              <a:spcBef>
                <a:spcPts val="0"/>
              </a:spcBef>
              <a:spcAft>
                <a:spcPts val="0"/>
              </a:spcAft>
              <a:buClr>
                <a:srgbClr val="212529"/>
              </a:buClr>
              <a:buSzPts val="1750"/>
              <a:buFont typeface="Arial"/>
              <a:buChar char="●"/>
            </a:pPr>
            <a:r>
              <a:rPr lang="en-US" sz="1750">
                <a:solidFill>
                  <a:srgbClr val="212529"/>
                </a:solidFill>
                <a:highlight>
                  <a:srgbClr val="F4F7F9"/>
                </a:highlight>
              </a:rPr>
              <a:t>Black individuals made up 19.9% of all adult renters in the counties for which there was data, but 32.7% of all eviction filing defendants.</a:t>
            </a:r>
            <a:endParaRPr sz="1750">
              <a:solidFill>
                <a:srgbClr val="212529"/>
              </a:solidFill>
              <a:highlight>
                <a:srgbClr val="F4F7F9"/>
              </a:highlight>
            </a:endParaRPr>
          </a:p>
          <a:p>
            <a:pPr marL="457200" lvl="0" indent="-339725" algn="l" rtl="0">
              <a:lnSpc>
                <a:spcPct val="150000"/>
              </a:lnSpc>
              <a:spcBef>
                <a:spcPts val="0"/>
              </a:spcBef>
              <a:spcAft>
                <a:spcPts val="0"/>
              </a:spcAft>
              <a:buClr>
                <a:srgbClr val="212529"/>
              </a:buClr>
              <a:buSzPts val="1750"/>
              <a:buFont typeface="Arial"/>
              <a:buChar char="●"/>
            </a:pPr>
            <a:r>
              <a:rPr lang="en-US" sz="1750">
                <a:solidFill>
                  <a:srgbClr val="212529"/>
                </a:solidFill>
                <a:highlight>
                  <a:srgbClr val="F4F7F9"/>
                </a:highlight>
              </a:rPr>
              <a:t>One in every five adult renters in the sample was Black, yet one in every three eviction filings were served to a Black renter.</a:t>
            </a:r>
            <a:endParaRPr sz="1750">
              <a:solidFill>
                <a:srgbClr val="212529"/>
              </a:solidFill>
              <a:highlight>
                <a:srgbClr val="F4F7F9"/>
              </a:highlight>
            </a:endParaRPr>
          </a:p>
          <a:p>
            <a:pPr marL="457200" lvl="0" indent="-339725" algn="l" rtl="0">
              <a:lnSpc>
                <a:spcPct val="150000"/>
              </a:lnSpc>
              <a:spcBef>
                <a:spcPts val="0"/>
              </a:spcBef>
              <a:spcAft>
                <a:spcPts val="0"/>
              </a:spcAft>
              <a:buClr>
                <a:srgbClr val="212529"/>
              </a:buClr>
              <a:buSzPts val="1750"/>
              <a:buFont typeface="Arial"/>
              <a:buChar char="●"/>
            </a:pPr>
            <a:r>
              <a:rPr lang="en-US" sz="1750">
                <a:solidFill>
                  <a:srgbClr val="212529"/>
                </a:solidFill>
                <a:highlight>
                  <a:srgbClr val="F4F7F9"/>
                </a:highlight>
              </a:rPr>
              <a:t>By contrast, whites made up over half the population of adult renters (51.5%) but received only 42.7% of eviction filings.</a:t>
            </a:r>
            <a:endParaRPr sz="1750">
              <a:solidFill>
                <a:srgbClr val="212529"/>
              </a:solidFill>
              <a:highlight>
                <a:srgbClr val="F4F7F9"/>
              </a:highlight>
            </a:endParaRPr>
          </a:p>
          <a:p>
            <a:pPr marL="457200" lvl="0" indent="0" algn="l" rtl="0">
              <a:lnSpc>
                <a:spcPct val="150000"/>
              </a:lnSpc>
              <a:spcBef>
                <a:spcPts val="3800"/>
              </a:spcBef>
              <a:spcAft>
                <a:spcPts val="3800"/>
              </a:spcAft>
              <a:buNone/>
            </a:pPr>
            <a:endParaRPr sz="300" b="0" i="0" u="none" strike="noStrike" cap="non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c6540453d5_0_22"/>
          <p:cNvSpPr txBox="1">
            <a:spLocks noGrp="1"/>
          </p:cNvSpPr>
          <p:nvPr>
            <p:ph type="title"/>
          </p:nvPr>
        </p:nvSpPr>
        <p:spPr>
          <a:xfrm>
            <a:off x="521208" y="1536192"/>
            <a:ext cx="6876300" cy="640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3A3838"/>
              </a:buClr>
              <a:buSzPts val="4000"/>
              <a:buFont typeface="Quattrocento Sans"/>
              <a:buNone/>
            </a:pPr>
            <a:r>
              <a:rPr lang="en-US"/>
              <a:t>Turning Data into Information that Spurs Action</a:t>
            </a:r>
            <a:endParaRPr/>
          </a:p>
        </p:txBody>
      </p:sp>
      <p:sp>
        <p:nvSpPr>
          <p:cNvPr id="159" name="Google Shape;159;g1c6540453d5_0_22"/>
          <p:cNvSpPr txBox="1"/>
          <p:nvPr/>
        </p:nvSpPr>
        <p:spPr>
          <a:xfrm>
            <a:off x="-240975" y="1277575"/>
            <a:ext cx="11259000" cy="28731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1600"/>
              </a:spcBef>
              <a:spcAft>
                <a:spcPts val="0"/>
              </a:spcAft>
              <a:buClr>
                <a:srgbClr val="3F3F3F"/>
              </a:buClr>
              <a:buSzPts val="2000"/>
              <a:buFont typeface="Arial"/>
              <a:buNone/>
            </a:pPr>
            <a:endParaRPr sz="3000" i="0" u="none" strike="noStrike" cap="none">
              <a:solidFill>
                <a:srgbClr val="000000"/>
              </a:solidFill>
              <a:latin typeface="Quattrocento Sans"/>
              <a:ea typeface="Quattrocento Sans"/>
              <a:cs typeface="Quattrocento Sans"/>
              <a:sym typeface="Quattrocento Sans"/>
            </a:endParaRPr>
          </a:p>
          <a:p>
            <a:pPr marL="0" marR="0" lvl="0" indent="0" algn="ctr" rtl="0">
              <a:lnSpc>
                <a:spcPct val="600000"/>
              </a:lnSpc>
              <a:spcBef>
                <a:spcPts val="1600"/>
              </a:spcBef>
              <a:spcAft>
                <a:spcPts val="0"/>
              </a:spcAft>
              <a:buClr>
                <a:srgbClr val="3F3F3F"/>
              </a:buClr>
              <a:buSzPts val="300"/>
              <a:buFont typeface="Arial"/>
              <a:buNone/>
            </a:pPr>
            <a:endParaRPr sz="3000" i="0" u="none" strike="noStrike" cap="none">
              <a:solidFill>
                <a:srgbClr val="3F3F3F"/>
              </a:solidFill>
              <a:latin typeface="Quattrocento Sans"/>
              <a:ea typeface="Quattrocento Sans"/>
              <a:cs typeface="Quattrocento Sans"/>
              <a:sym typeface="Quattrocento Sans"/>
            </a:endParaRPr>
          </a:p>
        </p:txBody>
      </p:sp>
      <p:sp>
        <p:nvSpPr>
          <p:cNvPr id="160" name="Google Shape;160;g1c6540453d5_0_22"/>
          <p:cNvSpPr txBox="1">
            <a:spLocks noGrp="1"/>
          </p:cNvSpPr>
          <p:nvPr>
            <p:ph type="body" idx="1"/>
          </p:nvPr>
        </p:nvSpPr>
        <p:spPr>
          <a:xfrm>
            <a:off x="539496" y="2560320"/>
            <a:ext cx="9445800" cy="39777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b="1"/>
              <a:t>Issue: Reduce Evictions in Phoenix BIPOC Communities  </a:t>
            </a:r>
            <a:endParaRPr b="1"/>
          </a:p>
          <a:p>
            <a:pPr marL="457200" lvl="0" indent="-381000" algn="l" rtl="0">
              <a:spcBef>
                <a:spcPts val="0"/>
              </a:spcBef>
              <a:spcAft>
                <a:spcPts val="0"/>
              </a:spcAft>
              <a:buSzPts val="2400"/>
              <a:buChar char="●"/>
            </a:pPr>
            <a:r>
              <a:rPr lang="en-US" b="1"/>
              <a:t>Data: </a:t>
            </a:r>
            <a:endParaRPr b="1"/>
          </a:p>
          <a:p>
            <a:pPr marL="1371600" lvl="1" indent="-381000" algn="l" rtl="0">
              <a:lnSpc>
                <a:spcPct val="100000"/>
              </a:lnSpc>
              <a:spcBef>
                <a:spcPts val="0"/>
              </a:spcBef>
              <a:spcAft>
                <a:spcPts val="0"/>
              </a:spcAft>
              <a:buSzPts val="2400"/>
              <a:buChar char="○"/>
            </a:pPr>
            <a:r>
              <a:rPr lang="en-US" sz="2400" b="1"/>
              <a:t>Using a Data Tool determined highest eviction rates per zip code </a:t>
            </a:r>
            <a:endParaRPr sz="2400" b="1"/>
          </a:p>
          <a:p>
            <a:pPr marL="1371600" lvl="1" indent="-381000" algn="l" rtl="0">
              <a:lnSpc>
                <a:spcPct val="100000"/>
              </a:lnSpc>
              <a:spcBef>
                <a:spcPts val="0"/>
              </a:spcBef>
              <a:spcAft>
                <a:spcPts val="0"/>
              </a:spcAft>
              <a:buSzPts val="2400"/>
              <a:buChar char="○"/>
            </a:pPr>
            <a:r>
              <a:rPr lang="en-US" sz="2400" b="1"/>
              <a:t>Census Data - zip code with large BIPOC Communities  </a:t>
            </a:r>
            <a:endParaRPr sz="2400" b="1"/>
          </a:p>
          <a:p>
            <a:pPr marL="1371600" lvl="1" indent="-381000" algn="l" rtl="0">
              <a:lnSpc>
                <a:spcPct val="100000"/>
              </a:lnSpc>
              <a:spcBef>
                <a:spcPts val="0"/>
              </a:spcBef>
              <a:spcAft>
                <a:spcPts val="0"/>
              </a:spcAft>
              <a:buSzPts val="2400"/>
              <a:buChar char="○"/>
            </a:pPr>
            <a:r>
              <a:rPr lang="en-US" sz="2400" b="1"/>
              <a:t>Eviction Lab Data -  Matched “Super Evictors” with zip codes</a:t>
            </a:r>
            <a:endParaRPr sz="2400" b="1"/>
          </a:p>
          <a:p>
            <a:pPr marL="457200" lvl="0" indent="-381000" algn="l" rtl="0">
              <a:lnSpc>
                <a:spcPct val="100000"/>
              </a:lnSpc>
              <a:spcBef>
                <a:spcPts val="0"/>
              </a:spcBef>
              <a:spcAft>
                <a:spcPts val="0"/>
              </a:spcAft>
              <a:buSzPts val="2400"/>
              <a:buChar char="●"/>
            </a:pPr>
            <a:r>
              <a:rPr lang="en-US" b="1"/>
              <a:t>Grant Application in Process to Surge Education and Prevention Resources to High Impact Area</a:t>
            </a:r>
            <a:endParaRPr b="1"/>
          </a:p>
          <a:p>
            <a:pPr marL="457200" lvl="0" indent="0" algn="ctr" rtl="0">
              <a:spcBef>
                <a:spcPts val="1000"/>
              </a:spcBef>
              <a:spcAft>
                <a:spcPts val="0"/>
              </a:spcAft>
              <a:buNone/>
            </a:pPr>
            <a:r>
              <a:rPr lang="en-US" b="1"/>
              <a:t> </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117eee8cea_0_34"/>
          <p:cNvSpPr txBox="1">
            <a:spLocks noGrp="1"/>
          </p:cNvSpPr>
          <p:nvPr>
            <p:ph type="title"/>
          </p:nvPr>
        </p:nvSpPr>
        <p:spPr>
          <a:xfrm>
            <a:off x="356458" y="1597967"/>
            <a:ext cx="6876300" cy="64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67" name="Google Shape;167;g2117eee8cea_0_34"/>
          <p:cNvSpPr txBox="1">
            <a:spLocks noGrp="1"/>
          </p:cNvSpPr>
          <p:nvPr>
            <p:ph type="body" idx="1"/>
          </p:nvPr>
        </p:nvSpPr>
        <p:spPr>
          <a:xfrm>
            <a:off x="539501" y="2560325"/>
            <a:ext cx="11302500" cy="397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68" name="Google Shape;168;g2117eee8cea_0_34"/>
          <p:cNvPicPr preferRelativeResize="0"/>
          <p:nvPr/>
        </p:nvPicPr>
        <p:blipFill>
          <a:blip r:embed="rId3">
            <a:alphaModFix/>
          </a:blip>
          <a:stretch>
            <a:fillRect/>
          </a:stretch>
        </p:blipFill>
        <p:spPr>
          <a:xfrm>
            <a:off x="267725" y="288350"/>
            <a:ext cx="11697725" cy="61577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117eee8cea_0_55"/>
          <p:cNvSpPr txBox="1">
            <a:spLocks noGrp="1"/>
          </p:cNvSpPr>
          <p:nvPr>
            <p:ph type="title"/>
          </p:nvPr>
        </p:nvSpPr>
        <p:spPr>
          <a:xfrm>
            <a:off x="521208" y="1536192"/>
            <a:ext cx="6876300" cy="64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Eviction Diversion</a:t>
            </a:r>
            <a:endParaRPr/>
          </a:p>
        </p:txBody>
      </p:sp>
      <p:sp>
        <p:nvSpPr>
          <p:cNvPr id="175" name="Google Shape;175;g2117eee8cea_0_55"/>
          <p:cNvSpPr txBox="1">
            <a:spLocks noGrp="1"/>
          </p:cNvSpPr>
          <p:nvPr>
            <p:ph type="body" idx="1"/>
          </p:nvPr>
        </p:nvSpPr>
        <p:spPr>
          <a:xfrm>
            <a:off x="539496" y="2560320"/>
            <a:ext cx="9445800" cy="3977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b="1"/>
              <a:t>Developing Eviction Alternatives  </a:t>
            </a:r>
            <a:endParaRPr b="1"/>
          </a:p>
          <a:p>
            <a:pPr marL="457200" lvl="0" indent="-400050" algn="ctr" rtl="0">
              <a:spcBef>
                <a:spcPts val="1000"/>
              </a:spcBef>
              <a:spcAft>
                <a:spcPts val="0"/>
              </a:spcAft>
              <a:buSzPts val="2700"/>
              <a:buChar char="●"/>
            </a:pPr>
            <a:r>
              <a:rPr lang="en-US" sz="2700"/>
              <a:t>Court Based </a:t>
            </a:r>
            <a:endParaRPr sz="2700"/>
          </a:p>
          <a:p>
            <a:pPr marL="457200" lvl="0" indent="-400050" algn="ctr" rtl="0">
              <a:spcBef>
                <a:spcPts val="0"/>
              </a:spcBef>
              <a:spcAft>
                <a:spcPts val="0"/>
              </a:spcAft>
              <a:buSzPts val="2700"/>
              <a:buChar char="●"/>
            </a:pPr>
            <a:r>
              <a:rPr lang="en-US" sz="2700"/>
              <a:t>Law and Policy </a:t>
            </a:r>
            <a:endParaRPr sz="2700"/>
          </a:p>
          <a:p>
            <a:pPr marL="457200" lvl="0" indent="-400050" algn="ctr" rtl="0">
              <a:spcBef>
                <a:spcPts val="0"/>
              </a:spcBef>
              <a:spcAft>
                <a:spcPts val="0"/>
              </a:spcAft>
              <a:buSzPts val="2700"/>
              <a:buChar char="●"/>
            </a:pPr>
            <a:r>
              <a:rPr lang="en-US" sz="2700"/>
              <a:t>Legal Service Innovations  </a:t>
            </a:r>
            <a:endParaRPr sz="2700"/>
          </a:p>
          <a:p>
            <a:pPr marL="457200" lvl="0" indent="-400050" algn="ctr" rtl="0">
              <a:spcBef>
                <a:spcPts val="0"/>
              </a:spcBef>
              <a:spcAft>
                <a:spcPts val="0"/>
              </a:spcAft>
              <a:buSzPts val="2700"/>
              <a:buChar char="●"/>
            </a:pPr>
            <a:r>
              <a:rPr lang="en-US" sz="2700"/>
              <a:t>Tech and Data </a:t>
            </a:r>
            <a:endParaRPr sz="2700"/>
          </a:p>
          <a:p>
            <a:pPr marL="457200" lvl="0" indent="-400050" algn="ctr" rtl="0">
              <a:spcBef>
                <a:spcPts val="0"/>
              </a:spcBef>
              <a:spcAft>
                <a:spcPts val="0"/>
              </a:spcAft>
              <a:buSzPts val="2700"/>
              <a:buChar char="●"/>
            </a:pPr>
            <a:r>
              <a:rPr lang="en-US" sz="2700"/>
              <a:t>Eviction Diversion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c6540453d5_0_27"/>
          <p:cNvSpPr txBox="1">
            <a:spLocks noGrp="1"/>
          </p:cNvSpPr>
          <p:nvPr>
            <p:ph type="title"/>
          </p:nvPr>
        </p:nvSpPr>
        <p:spPr>
          <a:xfrm>
            <a:off x="521208" y="1536192"/>
            <a:ext cx="6876300" cy="640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3A3838"/>
              </a:buClr>
              <a:buSzPts val="4000"/>
              <a:buFont typeface="Quattrocento Sans"/>
              <a:buNone/>
            </a:pPr>
            <a:r>
              <a:rPr lang="en-US"/>
              <a:t>Court Based </a:t>
            </a:r>
            <a:endParaRPr/>
          </a:p>
        </p:txBody>
      </p:sp>
      <p:sp>
        <p:nvSpPr>
          <p:cNvPr id="181" name="Google Shape;181;g1c6540453d5_0_27"/>
          <p:cNvSpPr txBox="1"/>
          <p:nvPr/>
        </p:nvSpPr>
        <p:spPr>
          <a:xfrm>
            <a:off x="7664200" y="279925"/>
            <a:ext cx="4321800" cy="28617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1600"/>
              </a:spcBef>
              <a:spcAft>
                <a:spcPts val="0"/>
              </a:spcAft>
              <a:buClr>
                <a:srgbClr val="3F3F3F"/>
              </a:buClr>
              <a:buSzPts val="2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600000"/>
              </a:lnSpc>
              <a:spcBef>
                <a:spcPts val="1600"/>
              </a:spcBef>
              <a:spcAft>
                <a:spcPts val="0"/>
              </a:spcAft>
              <a:buClr>
                <a:srgbClr val="3F3F3F"/>
              </a:buClr>
              <a:buSzPts val="300"/>
              <a:buFont typeface="Arial"/>
              <a:buNone/>
            </a:pPr>
            <a:endParaRPr sz="300" b="0" i="0" u="none" strike="noStrike" cap="none">
              <a:solidFill>
                <a:srgbClr val="3F3F3F"/>
              </a:solidFill>
              <a:latin typeface="Quattrocento Sans"/>
              <a:ea typeface="Quattrocento Sans"/>
              <a:cs typeface="Quattrocento Sans"/>
              <a:sym typeface="Quattrocento Sans"/>
            </a:endParaRPr>
          </a:p>
        </p:txBody>
      </p:sp>
      <p:sp>
        <p:nvSpPr>
          <p:cNvPr id="182" name="Google Shape;182;g1c6540453d5_0_27"/>
          <p:cNvSpPr txBox="1">
            <a:spLocks noGrp="1"/>
          </p:cNvSpPr>
          <p:nvPr>
            <p:ph type="body" idx="1"/>
          </p:nvPr>
        </p:nvSpPr>
        <p:spPr>
          <a:xfrm>
            <a:off x="539500" y="2560325"/>
            <a:ext cx="11446500" cy="40299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1800" b="1">
                <a:latin typeface="Arial"/>
                <a:ea typeface="Arial"/>
                <a:cs typeface="Arial"/>
                <a:sym typeface="Arial"/>
              </a:rPr>
              <a:t> 90% of landlords have counsel -  Less than 5% of tenants have counsel</a:t>
            </a:r>
            <a:endParaRPr sz="1800" b="1">
              <a:latin typeface="Arial"/>
              <a:ea typeface="Arial"/>
              <a:cs typeface="Arial"/>
              <a:sym typeface="Arial"/>
            </a:endParaRPr>
          </a:p>
          <a:p>
            <a:pPr marL="0" lvl="0" indent="0" algn="l" rtl="0">
              <a:lnSpc>
                <a:spcPct val="100000"/>
              </a:lnSpc>
              <a:spcBef>
                <a:spcPts val="1000"/>
              </a:spcBef>
              <a:spcAft>
                <a:spcPts val="0"/>
              </a:spcAft>
              <a:buNone/>
            </a:pPr>
            <a:r>
              <a:rPr lang="en-US" sz="1800" b="1" u="sng">
                <a:latin typeface="Arial"/>
                <a:ea typeface="Arial"/>
                <a:cs typeface="Arial"/>
                <a:sym typeface="Arial"/>
              </a:rPr>
              <a:t>Access to Counsel </a:t>
            </a:r>
            <a:endParaRPr sz="1800" b="1" u="sng">
              <a:latin typeface="Arial"/>
              <a:ea typeface="Arial"/>
              <a:cs typeface="Arial"/>
              <a:sym typeface="Arial"/>
            </a:endParaRPr>
          </a:p>
          <a:p>
            <a:pPr marL="914400" lvl="0" indent="-342900" algn="l" rtl="0">
              <a:lnSpc>
                <a:spcPct val="100000"/>
              </a:lnSpc>
              <a:spcBef>
                <a:spcPts val="1000"/>
              </a:spcBef>
              <a:spcAft>
                <a:spcPts val="0"/>
              </a:spcAft>
              <a:buSzPts val="1800"/>
              <a:buFont typeface="Arial"/>
              <a:buChar char="●"/>
            </a:pPr>
            <a:r>
              <a:rPr lang="en-US" sz="1800" b="1">
                <a:latin typeface="Arial"/>
                <a:ea typeface="Arial"/>
                <a:cs typeface="Arial"/>
                <a:sym typeface="Arial"/>
              </a:rPr>
              <a:t>City of Phoenix/Maricopa County Tenant Eviction Assistance Program </a:t>
            </a:r>
            <a:endParaRPr sz="1800" b="1">
              <a:latin typeface="Arial"/>
              <a:ea typeface="Arial"/>
              <a:cs typeface="Arial"/>
              <a:sym typeface="Arial"/>
            </a:endParaRPr>
          </a:p>
          <a:p>
            <a:pPr marL="914400" lvl="0" indent="-342900" algn="l" rtl="0">
              <a:lnSpc>
                <a:spcPct val="100000"/>
              </a:lnSpc>
              <a:spcBef>
                <a:spcPts val="0"/>
              </a:spcBef>
              <a:spcAft>
                <a:spcPts val="0"/>
              </a:spcAft>
              <a:buSzPts val="1800"/>
              <a:buFont typeface="Arial"/>
              <a:buChar char="●"/>
            </a:pPr>
            <a:r>
              <a:rPr lang="en-US" sz="1800" b="1">
                <a:latin typeface="Arial"/>
                <a:ea typeface="Arial"/>
                <a:cs typeface="Arial"/>
                <a:sym typeface="Arial"/>
              </a:rPr>
              <a:t>Pima County EELS Program  </a:t>
            </a:r>
            <a:endParaRPr sz="1800">
              <a:latin typeface="Arial"/>
              <a:ea typeface="Arial"/>
              <a:cs typeface="Arial"/>
              <a:sym typeface="Arial"/>
            </a:endParaRPr>
          </a:p>
          <a:p>
            <a:pPr marL="0" lvl="0" indent="0" algn="l" rtl="0">
              <a:lnSpc>
                <a:spcPct val="100000"/>
              </a:lnSpc>
              <a:spcBef>
                <a:spcPts val="1000"/>
              </a:spcBef>
              <a:spcAft>
                <a:spcPts val="0"/>
              </a:spcAft>
              <a:buNone/>
            </a:pPr>
            <a:r>
              <a:rPr lang="en-US" sz="1800" b="1" u="sng">
                <a:latin typeface="Arial"/>
                <a:ea typeface="Arial"/>
                <a:cs typeface="Arial"/>
                <a:sym typeface="Arial"/>
              </a:rPr>
              <a:t>Summons, Complaint, Eviction Information Sheets</a:t>
            </a:r>
            <a:r>
              <a:rPr lang="en-US" sz="1800" b="1">
                <a:latin typeface="Arial"/>
                <a:ea typeface="Arial"/>
                <a:cs typeface="Arial"/>
                <a:sym typeface="Arial"/>
              </a:rPr>
              <a:t> -materials that lay out clear, visual descriptions of rights, responsibilities, and services  </a:t>
            </a:r>
            <a:endParaRPr sz="1800" b="1">
              <a:latin typeface="Arial"/>
              <a:ea typeface="Arial"/>
              <a:cs typeface="Arial"/>
              <a:sym typeface="Arial"/>
            </a:endParaRPr>
          </a:p>
          <a:p>
            <a:pPr marL="0" lvl="0" indent="0" algn="l" rtl="0">
              <a:lnSpc>
                <a:spcPct val="100000"/>
              </a:lnSpc>
              <a:spcBef>
                <a:spcPts val="1000"/>
              </a:spcBef>
              <a:spcAft>
                <a:spcPts val="0"/>
              </a:spcAft>
              <a:buNone/>
            </a:pPr>
            <a:r>
              <a:rPr lang="en-US" sz="1800" b="1" u="sng">
                <a:latin typeface="Arial"/>
                <a:ea typeface="Arial"/>
                <a:cs typeface="Arial"/>
                <a:sym typeface="Arial"/>
              </a:rPr>
              <a:t>Rules that slow the court process</a:t>
            </a:r>
            <a:r>
              <a:rPr lang="en-US" sz="1800" b="1">
                <a:latin typeface="Arial"/>
                <a:ea typeface="Arial"/>
                <a:cs typeface="Arial"/>
                <a:sym typeface="Arial"/>
              </a:rPr>
              <a:t>. Allow tenants to raise claims, access information, work out a fair settlement.  </a:t>
            </a:r>
            <a:endParaRPr sz="1800" b="1">
              <a:latin typeface="Arial"/>
              <a:ea typeface="Arial"/>
              <a:cs typeface="Arial"/>
              <a:sym typeface="Arial"/>
            </a:endParaRPr>
          </a:p>
          <a:p>
            <a:pPr marL="0" lvl="0" indent="0" algn="l" rtl="0">
              <a:lnSpc>
                <a:spcPct val="100000"/>
              </a:lnSpc>
              <a:spcBef>
                <a:spcPts val="1000"/>
              </a:spcBef>
              <a:spcAft>
                <a:spcPts val="0"/>
              </a:spcAft>
              <a:buNone/>
            </a:pPr>
            <a:r>
              <a:rPr lang="en-US" sz="1800" b="1" u="sng">
                <a:latin typeface="Arial"/>
                <a:ea typeface="Arial"/>
                <a:cs typeface="Arial"/>
                <a:sym typeface="Arial"/>
              </a:rPr>
              <a:t>Rules that acknowledge issues of digital equity and inclusion</a:t>
            </a:r>
            <a:r>
              <a:rPr lang="en-US" sz="1800" b="1">
                <a:latin typeface="Arial"/>
                <a:ea typeface="Arial"/>
                <a:cs typeface="Arial"/>
                <a:sym typeface="Arial"/>
              </a:rPr>
              <a:t>. </a:t>
            </a:r>
            <a:endParaRPr sz="1800" b="1">
              <a:latin typeface="Arial"/>
              <a:ea typeface="Arial"/>
              <a:cs typeface="Arial"/>
              <a:sym typeface="Arial"/>
            </a:endParaRPr>
          </a:p>
          <a:p>
            <a:pPr marL="0" lvl="0" indent="0" algn="l" rtl="0">
              <a:lnSpc>
                <a:spcPct val="100000"/>
              </a:lnSpc>
              <a:spcBef>
                <a:spcPts val="1000"/>
              </a:spcBef>
              <a:spcAft>
                <a:spcPts val="0"/>
              </a:spcAft>
              <a:buNone/>
            </a:pPr>
            <a:r>
              <a:rPr lang="en-US" sz="1800" b="1" u="sng">
                <a:latin typeface="Arial"/>
                <a:ea typeface="Arial"/>
                <a:cs typeface="Arial"/>
                <a:sym typeface="Arial"/>
              </a:rPr>
              <a:t>Court Navigators, Self-Help Centers</a:t>
            </a:r>
            <a:r>
              <a:rPr lang="en-US" sz="1800" b="1">
                <a:latin typeface="Arial"/>
                <a:ea typeface="Arial"/>
                <a:cs typeface="Arial"/>
                <a:sym typeface="Arial"/>
              </a:rPr>
              <a:t> to help a person navigate the court system </a:t>
            </a:r>
            <a:endParaRPr sz="1800" b="1">
              <a:latin typeface="Arial"/>
              <a:ea typeface="Arial"/>
              <a:cs typeface="Arial"/>
              <a:sym typeface="Arial"/>
            </a:endParaRPr>
          </a:p>
          <a:p>
            <a:pPr marL="0" lvl="0" indent="0" algn="l" rtl="0">
              <a:lnSpc>
                <a:spcPct val="100000"/>
              </a:lnSpc>
              <a:spcBef>
                <a:spcPts val="1000"/>
              </a:spcBef>
              <a:spcAft>
                <a:spcPts val="0"/>
              </a:spcAft>
              <a:buNone/>
            </a:pPr>
            <a:r>
              <a:rPr lang="en-US" sz="1800" b="1" u="sng">
                <a:latin typeface="Arial"/>
                <a:ea typeface="Arial"/>
                <a:cs typeface="Arial"/>
                <a:sym typeface="Arial"/>
              </a:rPr>
              <a:t>Eviction Courts should be Trauma-Informed Courts</a:t>
            </a:r>
            <a:r>
              <a:rPr lang="en-US" sz="1800" b="1">
                <a:latin typeface="Arial"/>
                <a:ea typeface="Arial"/>
                <a:cs typeface="Arial"/>
                <a:sym typeface="Arial"/>
              </a:rPr>
              <a:t> </a:t>
            </a:r>
            <a:endParaRPr sz="1800" b="1">
              <a:latin typeface="Arial"/>
              <a:ea typeface="Arial"/>
              <a:cs typeface="Arial"/>
              <a:sym typeface="Arial"/>
            </a:endParaRPr>
          </a:p>
          <a:p>
            <a:pPr marL="0" lvl="0" indent="0" algn="l" rtl="0">
              <a:lnSpc>
                <a:spcPct val="100000"/>
              </a:lnSpc>
              <a:spcBef>
                <a:spcPts val="1000"/>
              </a:spcBef>
              <a:spcAft>
                <a:spcPts val="0"/>
              </a:spcAft>
              <a:buNone/>
            </a:pPr>
            <a:endParaRPr sz="2500" b="1"/>
          </a:p>
          <a:p>
            <a:pPr marL="0" lvl="0" indent="0" algn="l" rtl="0">
              <a:spcBef>
                <a:spcPts val="1000"/>
              </a:spcBef>
              <a:spcAft>
                <a:spcPts val="0"/>
              </a:spcAft>
              <a:buNone/>
            </a:pPr>
            <a:endParaRPr sz="2500" b="1"/>
          </a:p>
          <a:p>
            <a:pPr marL="0" lvl="0" indent="0" algn="l" rtl="0">
              <a:spcBef>
                <a:spcPts val="1000"/>
              </a:spcBef>
              <a:spcAft>
                <a:spcPts val="0"/>
              </a:spcAft>
              <a:buNone/>
            </a:pPr>
            <a:endParaRPr sz="2500" b="1"/>
          </a:p>
          <a:p>
            <a:pPr marL="0" lvl="0" indent="0" algn="l" rtl="0">
              <a:lnSpc>
                <a:spcPct val="115000"/>
              </a:lnSpc>
              <a:spcBef>
                <a:spcPts val="0"/>
              </a:spcBef>
              <a:spcAft>
                <a:spcPts val="0"/>
              </a:spcAft>
              <a:buClr>
                <a:schemeClr val="dk1"/>
              </a:buClr>
              <a:buSzPts val="1100"/>
              <a:buFont typeface="Arial"/>
              <a:buNone/>
            </a:pPr>
            <a:endParaRPr sz="235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350" b="1">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117eee8cea_0_16"/>
          <p:cNvSpPr txBox="1">
            <a:spLocks noGrp="1"/>
          </p:cNvSpPr>
          <p:nvPr>
            <p:ph type="title"/>
          </p:nvPr>
        </p:nvSpPr>
        <p:spPr>
          <a:xfrm>
            <a:off x="521208" y="1536192"/>
            <a:ext cx="6876300" cy="64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Law and Policy </a:t>
            </a:r>
            <a:endParaRPr/>
          </a:p>
        </p:txBody>
      </p:sp>
      <p:sp>
        <p:nvSpPr>
          <p:cNvPr id="189" name="Google Shape;189;g2117eee8cea_0_16"/>
          <p:cNvSpPr txBox="1">
            <a:spLocks noGrp="1"/>
          </p:cNvSpPr>
          <p:nvPr>
            <p:ph type="body" idx="1"/>
          </p:nvPr>
        </p:nvSpPr>
        <p:spPr>
          <a:xfrm>
            <a:off x="539496" y="2560320"/>
            <a:ext cx="9445800" cy="3977700"/>
          </a:xfrm>
          <a:prstGeom prst="rect">
            <a:avLst/>
          </a:prstGeom>
        </p:spPr>
        <p:txBody>
          <a:bodyPr spcFirstLastPara="1" wrap="square" lIns="91425" tIns="45700" rIns="91425" bIns="45700" anchor="t" anchorCtr="0">
            <a:noAutofit/>
          </a:bodyPr>
          <a:lstStyle/>
          <a:p>
            <a:pPr marL="457200" lvl="0" indent="0" algn="ctr" rtl="0">
              <a:lnSpc>
                <a:spcPct val="100000"/>
              </a:lnSpc>
              <a:spcBef>
                <a:spcPts val="1000"/>
              </a:spcBef>
              <a:spcAft>
                <a:spcPts val="0"/>
              </a:spcAft>
              <a:buNone/>
            </a:pPr>
            <a:r>
              <a:rPr lang="en-US"/>
              <a:t>Government agencies, legislators, and courts can develop eviction protection policies in 4 key areas.  These correspond with the points in a tenant’s justice journey through informal or formal eviction. </a:t>
            </a:r>
            <a:r>
              <a:rPr lang="en-US" sz="2800"/>
              <a:t> </a:t>
            </a:r>
            <a:endParaRPr sz="2800"/>
          </a:p>
          <a:p>
            <a:pPr marL="457200" lvl="0" indent="-381000" algn="l" rtl="0">
              <a:lnSpc>
                <a:spcPct val="100000"/>
              </a:lnSpc>
              <a:spcBef>
                <a:spcPts val="1000"/>
              </a:spcBef>
              <a:spcAft>
                <a:spcPts val="0"/>
              </a:spcAft>
              <a:buSzPts val="2400"/>
              <a:buAutoNum type="arabicPeriod"/>
            </a:pPr>
            <a:r>
              <a:rPr lang="en-US" i="1"/>
              <a:t>Area 1:</a:t>
            </a:r>
            <a:r>
              <a:rPr lang="en-US" b="1"/>
              <a:t> </a:t>
            </a:r>
            <a:r>
              <a:rPr lang="en-US"/>
              <a:t> </a:t>
            </a:r>
            <a:r>
              <a:rPr lang="en-US" b="1"/>
              <a:t>Upstream Policies</a:t>
            </a:r>
            <a:r>
              <a:rPr lang="en-US"/>
              <a:t> that allow for better relationships and problem-solving between tenants and landlords.  </a:t>
            </a:r>
            <a:endParaRPr/>
          </a:p>
          <a:p>
            <a:pPr marL="457200" lvl="0" indent="-381000" algn="l" rtl="0">
              <a:lnSpc>
                <a:spcPct val="100000"/>
              </a:lnSpc>
              <a:spcBef>
                <a:spcPts val="0"/>
              </a:spcBef>
              <a:spcAft>
                <a:spcPts val="0"/>
              </a:spcAft>
              <a:buSzPts val="2400"/>
              <a:buAutoNum type="arabicPeriod"/>
            </a:pPr>
            <a:r>
              <a:rPr lang="en-US" i="1"/>
              <a:t>Area 2:</a:t>
            </a:r>
            <a:r>
              <a:rPr lang="en-US"/>
              <a:t> </a:t>
            </a:r>
            <a:r>
              <a:rPr lang="en-US" b="1"/>
              <a:t>Lawsuit Limits</a:t>
            </a:r>
            <a:r>
              <a:rPr lang="en-US"/>
              <a:t> that stop or slow landlords from filing</a:t>
            </a:r>
            <a:endParaRPr/>
          </a:p>
          <a:p>
            <a:pPr marL="457200" lvl="0" indent="-381000" algn="l" rtl="0">
              <a:lnSpc>
                <a:spcPct val="100000"/>
              </a:lnSpc>
              <a:spcBef>
                <a:spcPts val="0"/>
              </a:spcBef>
              <a:spcAft>
                <a:spcPts val="0"/>
              </a:spcAft>
              <a:buSzPts val="2400"/>
              <a:buAutoNum type="arabicPeriod"/>
            </a:pPr>
            <a:r>
              <a:rPr lang="en-US" i="1"/>
              <a:t>Area 3: </a:t>
            </a:r>
            <a:r>
              <a:rPr lang="en-US" b="1"/>
              <a:t>Court Reforms </a:t>
            </a:r>
            <a:r>
              <a:rPr lang="en-US"/>
              <a:t>for more options, time, support, and advice to defend rights.   </a:t>
            </a:r>
            <a:endParaRPr/>
          </a:p>
          <a:p>
            <a:pPr marL="457200" lvl="0" indent="-381000" algn="l" rtl="0">
              <a:spcBef>
                <a:spcPts val="0"/>
              </a:spcBef>
              <a:spcAft>
                <a:spcPts val="0"/>
              </a:spcAft>
              <a:buSzPts val="2400"/>
              <a:buAutoNum type="arabicPeriod"/>
            </a:pPr>
            <a:r>
              <a:rPr lang="en-US" i="1"/>
              <a:t>Area 4: </a:t>
            </a:r>
            <a:r>
              <a:rPr lang="en-US" b="1"/>
              <a:t>After Judgment </a:t>
            </a:r>
            <a:r>
              <a:rPr lang="en-US"/>
              <a:t>to mitigate harmful consequences.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117eee8cea_0_48"/>
          <p:cNvSpPr txBox="1">
            <a:spLocks noGrp="1"/>
          </p:cNvSpPr>
          <p:nvPr>
            <p:ph type="title"/>
          </p:nvPr>
        </p:nvSpPr>
        <p:spPr>
          <a:xfrm>
            <a:off x="521208" y="1536192"/>
            <a:ext cx="6876300" cy="64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Housing Stability Legal Advocate Program</a:t>
            </a:r>
            <a:endParaRPr/>
          </a:p>
        </p:txBody>
      </p:sp>
      <p:sp>
        <p:nvSpPr>
          <p:cNvPr id="196" name="Google Shape;196;g2117eee8cea_0_48"/>
          <p:cNvSpPr txBox="1">
            <a:spLocks noGrp="1"/>
          </p:cNvSpPr>
          <p:nvPr>
            <p:ph type="body" idx="1"/>
          </p:nvPr>
        </p:nvSpPr>
        <p:spPr>
          <a:xfrm>
            <a:off x="539500" y="2560325"/>
            <a:ext cx="9445800" cy="4153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800">
                <a:solidFill>
                  <a:schemeClr val="dk1"/>
                </a:solidFill>
                <a:highlight>
                  <a:srgbClr val="FFFFFF"/>
                </a:highlight>
                <a:latin typeface="Arial"/>
                <a:ea typeface="Arial"/>
                <a:cs typeface="Arial"/>
                <a:sym typeface="Arial"/>
              </a:rPr>
              <a:t>Recently Approved by the Arizona Supreme Court</a:t>
            </a:r>
            <a:endParaRPr sz="1800">
              <a:solidFill>
                <a:schemeClr val="dk1"/>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1800">
                <a:solidFill>
                  <a:schemeClr val="dk1"/>
                </a:solidFill>
                <a:highlight>
                  <a:srgbClr val="FFFFFF"/>
                </a:highlight>
                <a:latin typeface="Arial"/>
                <a:ea typeface="Arial"/>
                <a:cs typeface="Arial"/>
                <a:sym typeface="Arial"/>
              </a:rPr>
              <a:t>Initiated by Innovation for Justice (i4J) within the University of Arizona College of Law </a:t>
            </a:r>
            <a:endParaRPr sz="1800">
              <a:solidFill>
                <a:schemeClr val="dk1"/>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endParaRPr sz="1800">
              <a:solidFill>
                <a:schemeClr val="dk1"/>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highlight>
                  <a:srgbClr val="FFFFFF"/>
                </a:highlight>
                <a:latin typeface="Arial"/>
                <a:ea typeface="Arial"/>
                <a:cs typeface="Arial"/>
                <a:sym typeface="Arial"/>
              </a:rPr>
              <a:t>HSLAs would:</a:t>
            </a:r>
            <a:endParaRPr sz="1800">
              <a:solidFill>
                <a:schemeClr val="dk1"/>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highlight>
                  <a:srgbClr val="FFFFFF"/>
                </a:highlight>
                <a:latin typeface="Arial"/>
                <a:ea typeface="Arial"/>
                <a:cs typeface="Arial"/>
                <a:sym typeface="Arial"/>
              </a:rPr>
              <a:t>1. Provide limited-scope legal advice in the course and scope of their social service work.  </a:t>
            </a:r>
            <a:endParaRPr sz="1800">
              <a:solidFill>
                <a:schemeClr val="dk1"/>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highlight>
                  <a:srgbClr val="FFFFFF"/>
                </a:highlight>
                <a:latin typeface="Arial"/>
                <a:ea typeface="Arial"/>
                <a:cs typeface="Arial"/>
                <a:sym typeface="Arial"/>
              </a:rPr>
              <a:t>2. Not charge for their services–HSLA legal advice would be provided in the course and scope of free social services, not as a free-standing legal service; and</a:t>
            </a:r>
            <a:endParaRPr sz="1800">
              <a:solidFill>
                <a:schemeClr val="dk1"/>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highlight>
                  <a:srgbClr val="FFFFFF"/>
                </a:highlight>
                <a:latin typeface="Arial"/>
                <a:ea typeface="Arial"/>
                <a:cs typeface="Arial"/>
                <a:sym typeface="Arial"/>
              </a:rPr>
              <a:t>3. Be limited to providing HSLA services while employed by or volunteering with a non-profit social service organization - HSLAs would not be authorized to set up free-standing, for-profit legal service organizations.</a:t>
            </a:r>
            <a:endParaRPr sz="1800">
              <a:solidFill>
                <a:schemeClr val="dk1"/>
              </a:solidFill>
              <a:highlight>
                <a:srgbClr val="FFFFFF"/>
              </a:highlight>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117eee8cea_0_22"/>
          <p:cNvSpPr txBox="1">
            <a:spLocks noGrp="1"/>
          </p:cNvSpPr>
          <p:nvPr>
            <p:ph type="title"/>
          </p:nvPr>
        </p:nvSpPr>
        <p:spPr>
          <a:xfrm>
            <a:off x="521208" y="1536192"/>
            <a:ext cx="6876300" cy="64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Upstream Eviction Policies  </a:t>
            </a:r>
            <a:endParaRPr/>
          </a:p>
        </p:txBody>
      </p:sp>
      <p:sp>
        <p:nvSpPr>
          <p:cNvPr id="203" name="Google Shape;203;g2117eee8cea_0_22"/>
          <p:cNvSpPr txBox="1">
            <a:spLocks noGrp="1"/>
          </p:cNvSpPr>
          <p:nvPr>
            <p:ph type="body" idx="1"/>
          </p:nvPr>
        </p:nvSpPr>
        <p:spPr>
          <a:xfrm>
            <a:off x="539500" y="2560325"/>
            <a:ext cx="9445800" cy="42978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General Civil Legal Aid</a:t>
            </a:r>
            <a:endParaRPr/>
          </a:p>
          <a:p>
            <a:pPr marL="457200" lvl="0" indent="-381000" algn="l" rtl="0">
              <a:spcBef>
                <a:spcPts val="0"/>
              </a:spcBef>
              <a:spcAft>
                <a:spcPts val="0"/>
              </a:spcAft>
              <a:buSzPts val="2400"/>
              <a:buChar char="●"/>
            </a:pPr>
            <a:r>
              <a:rPr lang="en-US"/>
              <a:t>Clear Process to Raise Habitability Concerns  </a:t>
            </a:r>
            <a:endParaRPr/>
          </a:p>
          <a:p>
            <a:pPr marL="457200" lvl="0" indent="-381000" algn="l" rtl="0">
              <a:spcBef>
                <a:spcPts val="0"/>
              </a:spcBef>
              <a:spcAft>
                <a:spcPts val="0"/>
              </a:spcAft>
              <a:buSzPts val="2400"/>
              <a:buChar char="●"/>
            </a:pPr>
            <a:r>
              <a:rPr lang="en-US"/>
              <a:t>Early notice to tenant if landlord is considering eviction with clear information about how to stop the eviction.  </a:t>
            </a:r>
            <a:endParaRPr/>
          </a:p>
          <a:p>
            <a:pPr marL="457200" lvl="0" indent="-381000" algn="l" rtl="0">
              <a:spcBef>
                <a:spcPts val="0"/>
              </a:spcBef>
              <a:spcAft>
                <a:spcPts val="0"/>
              </a:spcAft>
              <a:buSzPts val="2400"/>
              <a:buChar char="●"/>
            </a:pPr>
            <a:r>
              <a:rPr lang="en-US"/>
              <a:t>Notice to a Government Agency if landlord is considering eviction so they can connect tenant with resources.  </a:t>
            </a:r>
            <a:endParaRPr/>
          </a:p>
          <a:p>
            <a:pPr marL="457200" lvl="0" indent="-381000" algn="l" rtl="0">
              <a:spcBef>
                <a:spcPts val="0"/>
              </a:spcBef>
              <a:spcAft>
                <a:spcPts val="0"/>
              </a:spcAft>
              <a:buSzPts val="2400"/>
              <a:buChar char="●"/>
            </a:pPr>
            <a:r>
              <a:rPr lang="en-US"/>
              <a:t>Increased and </a:t>
            </a:r>
            <a:r>
              <a:rPr lang="en-US" u="sng"/>
              <a:t>Enforced</a:t>
            </a:r>
            <a:r>
              <a:rPr lang="en-US"/>
              <a:t> Penalties for illegal lockouts, shut-offs </a:t>
            </a:r>
            <a:endParaRPr/>
          </a:p>
          <a:p>
            <a:pPr marL="457200" lvl="0" indent="-381000" algn="l" rtl="0">
              <a:spcBef>
                <a:spcPts val="0"/>
              </a:spcBef>
              <a:spcAft>
                <a:spcPts val="0"/>
              </a:spcAft>
              <a:buSzPts val="2400"/>
              <a:buChar char="●"/>
            </a:pPr>
            <a:r>
              <a:rPr lang="en-US"/>
              <a:t>Cash for Keys policies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117eee8cea_0_41"/>
          <p:cNvSpPr txBox="1">
            <a:spLocks noGrp="1"/>
          </p:cNvSpPr>
          <p:nvPr>
            <p:ph type="title"/>
          </p:nvPr>
        </p:nvSpPr>
        <p:spPr>
          <a:xfrm>
            <a:off x="521208" y="1536192"/>
            <a:ext cx="6876300" cy="64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10" name="Google Shape;210;g2117eee8cea_0_41"/>
          <p:cNvSpPr txBox="1">
            <a:spLocks noGrp="1"/>
          </p:cNvSpPr>
          <p:nvPr>
            <p:ph type="body" idx="1"/>
          </p:nvPr>
        </p:nvSpPr>
        <p:spPr>
          <a:xfrm>
            <a:off x="539496" y="2560320"/>
            <a:ext cx="9445800" cy="397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11" name="Google Shape;211;g2117eee8cea_0_41"/>
          <p:cNvPicPr preferRelativeResize="0"/>
          <p:nvPr/>
        </p:nvPicPr>
        <p:blipFill>
          <a:blip r:embed="rId3">
            <a:alphaModFix/>
          </a:blip>
          <a:stretch>
            <a:fillRect/>
          </a:stretch>
        </p:blipFill>
        <p:spPr>
          <a:xfrm>
            <a:off x="247125" y="288325"/>
            <a:ext cx="11677148" cy="6249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3"/>
          <p:cNvSpPr txBox="1">
            <a:spLocks noGrp="1"/>
          </p:cNvSpPr>
          <p:nvPr>
            <p:ph type="title"/>
          </p:nvPr>
        </p:nvSpPr>
        <p:spPr>
          <a:xfrm>
            <a:off x="521207" y="448056"/>
            <a:ext cx="6877119" cy="64008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A3838"/>
              </a:buClr>
              <a:buSzPts val="4000"/>
              <a:buFont typeface="Quattrocento Sans"/>
              <a:buNone/>
            </a:pPr>
            <a:r>
              <a:rPr lang="en-US"/>
              <a:t>Eviction in Arizona: An Overview</a:t>
            </a:r>
            <a:endParaRPr/>
          </a:p>
        </p:txBody>
      </p:sp>
      <p:sp>
        <p:nvSpPr>
          <p:cNvPr id="55" name="Google Shape;55;p3"/>
          <p:cNvSpPr txBox="1"/>
          <p:nvPr/>
        </p:nvSpPr>
        <p:spPr>
          <a:xfrm>
            <a:off x="541600" y="1524705"/>
            <a:ext cx="4321800" cy="1467300"/>
          </a:xfrm>
          <a:prstGeom prst="rect">
            <a:avLst/>
          </a:prstGeom>
          <a:noFill/>
          <a:ln>
            <a:noFill/>
          </a:ln>
        </p:spPr>
        <p:txBody>
          <a:bodyPr spcFirstLastPara="1" wrap="square" lIns="91425" tIns="45700" rIns="91425" bIns="45700" anchor="t" anchorCtr="0">
            <a:noAutofit/>
          </a:bodyPr>
          <a:lstStyle/>
          <a:p>
            <a:pPr marL="457200" marR="0" lvl="0" indent="-323850" algn="ctr" rtl="0">
              <a:lnSpc>
                <a:spcPct val="150000"/>
              </a:lnSpc>
              <a:spcBef>
                <a:spcPts val="1600"/>
              </a:spcBef>
              <a:spcAft>
                <a:spcPts val="0"/>
              </a:spcAft>
              <a:buClr>
                <a:srgbClr val="000000"/>
              </a:buClr>
              <a:buSzPts val="1500"/>
              <a:buFont typeface="Arial"/>
              <a:buChar char="●"/>
            </a:pPr>
            <a:endParaRPr sz="15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3F3F3F"/>
              </a:buClr>
              <a:buSzPts val="1400"/>
              <a:buFont typeface="Quattrocento Sans"/>
              <a:buChar char="●"/>
            </a:pPr>
            <a:r>
              <a:rPr lang="en-US" i="1">
                <a:solidFill>
                  <a:srgbClr val="3F3F3F"/>
                </a:solidFill>
                <a:latin typeface="Quattrocento Sans"/>
                <a:ea typeface="Quattrocento Sans"/>
                <a:cs typeface="Quattrocento Sans"/>
                <a:sym typeface="Quattrocento Sans"/>
              </a:rPr>
              <a:t>In January 2023, 7031 evictions filings were received in the Maricopa County Justice Courts. </a:t>
            </a:r>
            <a:endParaRPr i="1">
              <a:solidFill>
                <a:srgbClr val="3F3F3F"/>
              </a:solidFill>
              <a:latin typeface="Quattrocento Sans"/>
              <a:ea typeface="Quattrocento Sans"/>
              <a:cs typeface="Quattrocento Sans"/>
              <a:sym typeface="Quattrocento Sans"/>
            </a:endParaRPr>
          </a:p>
          <a:p>
            <a:pPr marL="457200" marR="0" lvl="0" indent="-317500" algn="l" rtl="0">
              <a:lnSpc>
                <a:spcPct val="100000"/>
              </a:lnSpc>
              <a:spcBef>
                <a:spcPts val="0"/>
              </a:spcBef>
              <a:spcAft>
                <a:spcPts val="0"/>
              </a:spcAft>
              <a:buClr>
                <a:srgbClr val="3F3F3F"/>
              </a:buClr>
              <a:buSzPts val="1400"/>
              <a:buFont typeface="Quattrocento Sans"/>
              <a:buChar char="●"/>
            </a:pPr>
            <a:r>
              <a:rPr lang="en-US" i="1">
                <a:solidFill>
                  <a:srgbClr val="3F3F3F"/>
                </a:solidFill>
                <a:latin typeface="Quattrocento Sans"/>
                <a:ea typeface="Quattrocento Sans"/>
                <a:cs typeface="Quattrocento Sans"/>
                <a:sym typeface="Quattrocento Sans"/>
              </a:rPr>
              <a:t>Evictions are surpassing pre-pandemic levels and are the highest since September 2008</a:t>
            </a:r>
            <a:endParaRPr i="1">
              <a:solidFill>
                <a:srgbClr val="3F3F3F"/>
              </a:solidFill>
              <a:latin typeface="Quattrocento Sans"/>
              <a:ea typeface="Quattrocento Sans"/>
              <a:cs typeface="Quattrocento Sans"/>
              <a:sym typeface="Quattrocento Sans"/>
            </a:endParaRPr>
          </a:p>
          <a:p>
            <a:pPr marL="457200" marR="0" lvl="0" indent="0" algn="l" rtl="0">
              <a:lnSpc>
                <a:spcPct val="100000"/>
              </a:lnSpc>
              <a:spcBef>
                <a:spcPts val="1600"/>
              </a:spcBef>
              <a:spcAft>
                <a:spcPts val="0"/>
              </a:spcAft>
              <a:buNone/>
            </a:pPr>
            <a:endParaRPr sz="1300">
              <a:solidFill>
                <a:srgbClr val="3F3F3F"/>
              </a:solidFill>
              <a:latin typeface="Quattrocento Sans"/>
              <a:ea typeface="Quattrocento Sans"/>
              <a:cs typeface="Quattrocento Sans"/>
              <a:sym typeface="Quattrocento Sans"/>
            </a:endParaRPr>
          </a:p>
        </p:txBody>
      </p:sp>
      <p:pic>
        <p:nvPicPr>
          <p:cNvPr id="56" name="Google Shape;56;p3"/>
          <p:cNvPicPr preferRelativeResize="0"/>
          <p:nvPr/>
        </p:nvPicPr>
        <p:blipFill>
          <a:blip r:embed="rId3">
            <a:alphaModFix/>
          </a:blip>
          <a:stretch>
            <a:fillRect/>
          </a:stretch>
        </p:blipFill>
        <p:spPr>
          <a:xfrm>
            <a:off x="6403983" y="2027192"/>
            <a:ext cx="4321725" cy="3059198"/>
          </a:xfrm>
          <a:prstGeom prst="rect">
            <a:avLst/>
          </a:prstGeom>
          <a:noFill/>
          <a:ln>
            <a:noFill/>
          </a:ln>
        </p:spPr>
      </p:pic>
      <p:sp>
        <p:nvSpPr>
          <p:cNvPr id="57" name="Google Shape;57;p3"/>
          <p:cNvSpPr txBox="1"/>
          <p:nvPr/>
        </p:nvSpPr>
        <p:spPr>
          <a:xfrm>
            <a:off x="541600" y="3236900"/>
            <a:ext cx="4603500" cy="226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latin typeface="Quattrocento Sans"/>
                <a:ea typeface="Quattrocento Sans"/>
                <a:cs typeface="Quattrocento Sans"/>
                <a:sym typeface="Quattrocento Sans"/>
              </a:rPr>
              <a:t>COVID-19 and evictions </a:t>
            </a:r>
            <a:endParaRPr sz="1500">
              <a:latin typeface="Quattrocento Sans"/>
              <a:ea typeface="Quattrocento Sans"/>
              <a:cs typeface="Quattrocento Sans"/>
              <a:sym typeface="Quattrocento Sans"/>
            </a:endParaRPr>
          </a:p>
          <a:p>
            <a:pPr marL="0" lvl="0" indent="0" algn="l" rtl="0">
              <a:spcBef>
                <a:spcPts val="0"/>
              </a:spcBef>
              <a:spcAft>
                <a:spcPts val="0"/>
              </a:spcAft>
              <a:buNone/>
            </a:pPr>
            <a:endParaRPr sz="1500">
              <a:latin typeface="Quattrocento Sans"/>
              <a:ea typeface="Quattrocento Sans"/>
              <a:cs typeface="Quattrocento Sans"/>
              <a:sym typeface="Quattrocento Sans"/>
            </a:endParaRPr>
          </a:p>
          <a:p>
            <a:pPr marL="457200" lvl="0" indent="-323850" algn="l" rtl="0">
              <a:spcBef>
                <a:spcPts val="0"/>
              </a:spcBef>
              <a:spcAft>
                <a:spcPts val="0"/>
              </a:spcAft>
              <a:buSzPts val="1500"/>
              <a:buFont typeface="Quattrocento Sans"/>
              <a:buChar char="●"/>
            </a:pPr>
            <a:r>
              <a:rPr lang="en-US" sz="1500">
                <a:latin typeface="Quattrocento Sans"/>
                <a:ea typeface="Quattrocento Sans"/>
                <a:cs typeface="Quattrocento Sans"/>
                <a:sym typeface="Quattrocento Sans"/>
              </a:rPr>
              <a:t>Housing is healthcare </a:t>
            </a:r>
            <a:endParaRPr sz="1500">
              <a:latin typeface="Quattrocento Sans"/>
              <a:ea typeface="Quattrocento Sans"/>
              <a:cs typeface="Quattrocento Sans"/>
              <a:sym typeface="Quattrocento Sans"/>
            </a:endParaRPr>
          </a:p>
          <a:p>
            <a:pPr marL="457200" lvl="0" indent="-323850" algn="l" rtl="0">
              <a:spcBef>
                <a:spcPts val="0"/>
              </a:spcBef>
              <a:spcAft>
                <a:spcPts val="0"/>
              </a:spcAft>
              <a:buSzPts val="1500"/>
              <a:buFont typeface="Quattrocento Sans"/>
              <a:buChar char="●"/>
            </a:pPr>
            <a:r>
              <a:rPr lang="en-US" sz="1500">
                <a:latin typeface="Quattrocento Sans"/>
                <a:ea typeface="Quattrocento Sans"/>
                <a:cs typeface="Quattrocento Sans"/>
                <a:sym typeface="Quattrocento Sans"/>
              </a:rPr>
              <a:t>Gaps in data - The eviction “Tsunami”</a:t>
            </a:r>
            <a:endParaRPr sz="1500">
              <a:latin typeface="Quattrocento Sans"/>
              <a:ea typeface="Quattrocento Sans"/>
              <a:cs typeface="Quattrocento Sans"/>
              <a:sym typeface="Quattrocento Sans"/>
            </a:endParaRPr>
          </a:p>
          <a:p>
            <a:pPr marL="457200" lvl="0" indent="-323850" algn="l" rtl="0">
              <a:spcBef>
                <a:spcPts val="0"/>
              </a:spcBef>
              <a:spcAft>
                <a:spcPts val="0"/>
              </a:spcAft>
              <a:buSzPts val="1500"/>
              <a:buFont typeface="Quattrocento Sans"/>
              <a:buChar char="●"/>
            </a:pPr>
            <a:r>
              <a:rPr lang="en-US" sz="1500">
                <a:latin typeface="Quattrocento Sans"/>
                <a:ea typeface="Quattrocento Sans"/>
                <a:cs typeface="Quattrocento Sans"/>
                <a:sym typeface="Quattrocento Sans"/>
              </a:rPr>
              <a:t>Inequity in the process</a:t>
            </a:r>
            <a:endParaRPr sz="1500">
              <a:latin typeface="Quattrocento Sans"/>
              <a:ea typeface="Quattrocento Sans"/>
              <a:cs typeface="Quattrocento Sans"/>
              <a:sym typeface="Quattrocento Sans"/>
            </a:endParaRPr>
          </a:p>
          <a:p>
            <a:pPr marL="457200" lvl="0" indent="-323850" algn="l" rtl="0">
              <a:spcBef>
                <a:spcPts val="0"/>
              </a:spcBef>
              <a:spcAft>
                <a:spcPts val="0"/>
              </a:spcAft>
              <a:buSzPts val="1500"/>
              <a:buFont typeface="Quattrocento Sans"/>
              <a:buChar char="●"/>
            </a:pPr>
            <a:r>
              <a:rPr lang="en-US" sz="1500">
                <a:latin typeface="Quattrocento Sans"/>
                <a:ea typeface="Quattrocento Sans"/>
                <a:cs typeface="Quattrocento Sans"/>
                <a:sym typeface="Quattrocento Sans"/>
              </a:rPr>
              <a:t>Influx of ERA funding </a:t>
            </a:r>
            <a:endParaRPr sz="1500">
              <a:latin typeface="Quattrocento Sans"/>
              <a:ea typeface="Quattrocento Sans"/>
              <a:cs typeface="Quattrocento Sans"/>
              <a:sym typeface="Quattrocento Sans"/>
            </a:endParaRPr>
          </a:p>
          <a:p>
            <a:pPr marL="457200" lvl="0" indent="-323850" algn="l" rtl="0">
              <a:spcBef>
                <a:spcPts val="0"/>
              </a:spcBef>
              <a:spcAft>
                <a:spcPts val="0"/>
              </a:spcAft>
              <a:buSzPts val="1500"/>
              <a:buFont typeface="Quattrocento Sans"/>
              <a:buChar char="●"/>
            </a:pPr>
            <a:r>
              <a:rPr lang="en-US" sz="1500">
                <a:latin typeface="Quattrocento Sans"/>
                <a:ea typeface="Quattrocento Sans"/>
                <a:cs typeface="Quattrocento Sans"/>
                <a:sym typeface="Quattrocento Sans"/>
              </a:rPr>
              <a:t>The funding cliff</a:t>
            </a:r>
            <a:endParaRPr sz="1500">
              <a:latin typeface="Quattrocento Sans"/>
              <a:ea typeface="Quattrocento Sans"/>
              <a:cs typeface="Quattrocento Sans"/>
              <a:sym typeface="Quattrocento Sans"/>
            </a:endParaRPr>
          </a:p>
          <a:p>
            <a:pPr marL="457200" lvl="0" indent="-323850" algn="l" rtl="0">
              <a:spcBef>
                <a:spcPts val="0"/>
              </a:spcBef>
              <a:spcAft>
                <a:spcPts val="0"/>
              </a:spcAft>
              <a:buSzPts val="1500"/>
              <a:buFont typeface="Quattrocento Sans"/>
              <a:buChar char="●"/>
            </a:pPr>
            <a:r>
              <a:rPr lang="en-US" sz="1500">
                <a:latin typeface="Quattrocento Sans"/>
                <a:ea typeface="Quattrocento Sans"/>
                <a:cs typeface="Quattrocento Sans"/>
                <a:sym typeface="Quattrocento Sans"/>
              </a:rPr>
              <a:t>Building the ERA infrastructure </a:t>
            </a:r>
            <a:endParaRPr sz="1500">
              <a:latin typeface="Quattrocento Sans"/>
              <a:ea typeface="Quattrocento Sans"/>
              <a:cs typeface="Quattrocento Sans"/>
              <a:sym typeface="Quattrocento Sans"/>
            </a:endParaRPr>
          </a:p>
          <a:p>
            <a:pPr marL="457200" lvl="0" indent="-323850" algn="l" rtl="0">
              <a:spcBef>
                <a:spcPts val="0"/>
              </a:spcBef>
              <a:spcAft>
                <a:spcPts val="0"/>
              </a:spcAft>
              <a:buSzPts val="1500"/>
              <a:buFont typeface="Quattrocento Sans"/>
              <a:buChar char="●"/>
            </a:pPr>
            <a:r>
              <a:rPr lang="en-US" sz="1500">
                <a:latin typeface="Quattrocento Sans"/>
                <a:ea typeface="Quattrocento Sans"/>
                <a:cs typeface="Quattrocento Sans"/>
                <a:sym typeface="Quattrocento Sans"/>
              </a:rPr>
              <a:t>Moving to tenant protections</a:t>
            </a:r>
            <a:endParaRPr sz="1500">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117eee8cea_0_28"/>
          <p:cNvSpPr txBox="1">
            <a:spLocks noGrp="1"/>
          </p:cNvSpPr>
          <p:nvPr>
            <p:ph type="title"/>
          </p:nvPr>
        </p:nvSpPr>
        <p:spPr>
          <a:xfrm>
            <a:off x="521208" y="1536192"/>
            <a:ext cx="6876300" cy="64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Eviction Diversion </a:t>
            </a:r>
            <a:endParaRPr/>
          </a:p>
        </p:txBody>
      </p:sp>
      <p:sp>
        <p:nvSpPr>
          <p:cNvPr id="218" name="Google Shape;218;g2117eee8cea_0_28"/>
          <p:cNvSpPr txBox="1">
            <a:spLocks noGrp="1"/>
          </p:cNvSpPr>
          <p:nvPr>
            <p:ph type="body" idx="1"/>
          </p:nvPr>
        </p:nvSpPr>
        <p:spPr>
          <a:xfrm>
            <a:off x="539496" y="2560320"/>
            <a:ext cx="9445800" cy="3977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b="1"/>
              <a:t>An Eviction Diversion Program is a holistic combination of services that divert a landlord-tenant dispute away from a court judgment. </a:t>
            </a:r>
            <a:r>
              <a:rPr lang="en-US"/>
              <a:t> </a:t>
            </a:r>
            <a:endParaRPr/>
          </a:p>
          <a:p>
            <a:pPr marL="457200" lvl="0" indent="-381000" algn="ctr" rtl="0">
              <a:spcBef>
                <a:spcPts val="1000"/>
              </a:spcBef>
              <a:spcAft>
                <a:spcPts val="0"/>
              </a:spcAft>
              <a:buSzPts val="2400"/>
              <a:buAutoNum type="arabicPeriod"/>
            </a:pPr>
            <a:r>
              <a:rPr lang="en-US" b="1"/>
              <a:t>Rental Assistance </a:t>
            </a:r>
            <a:endParaRPr b="1"/>
          </a:p>
          <a:p>
            <a:pPr marL="457200" lvl="0" indent="-381000" algn="ctr" rtl="0">
              <a:spcBef>
                <a:spcPts val="0"/>
              </a:spcBef>
              <a:spcAft>
                <a:spcPts val="0"/>
              </a:spcAft>
              <a:buSzPts val="2400"/>
              <a:buAutoNum type="arabicPeriod"/>
            </a:pPr>
            <a:r>
              <a:rPr lang="en-US" b="1"/>
              <a:t>Legal Representation </a:t>
            </a:r>
            <a:endParaRPr b="1"/>
          </a:p>
          <a:p>
            <a:pPr marL="457200" lvl="0" indent="-381000" algn="ctr" rtl="0">
              <a:spcBef>
                <a:spcPts val="0"/>
              </a:spcBef>
              <a:spcAft>
                <a:spcPts val="0"/>
              </a:spcAft>
              <a:buSzPts val="2400"/>
              <a:buAutoNum type="arabicPeriod"/>
            </a:pPr>
            <a:r>
              <a:rPr lang="en-US" b="1"/>
              <a:t>Mediation Services  </a:t>
            </a:r>
            <a:endParaRPr b="1"/>
          </a:p>
          <a:p>
            <a:pPr marL="457200" lvl="0" indent="-381000" algn="ctr" rtl="0">
              <a:spcBef>
                <a:spcPts val="0"/>
              </a:spcBef>
              <a:spcAft>
                <a:spcPts val="0"/>
              </a:spcAft>
              <a:buSzPts val="2400"/>
              <a:buAutoNum type="arabicPeriod"/>
            </a:pPr>
            <a:r>
              <a:rPr lang="en-US" b="1"/>
              <a:t>Other Financial and Social Services</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c6540453d5_0_37"/>
          <p:cNvSpPr txBox="1">
            <a:spLocks noGrp="1"/>
          </p:cNvSpPr>
          <p:nvPr>
            <p:ph type="title"/>
          </p:nvPr>
        </p:nvSpPr>
        <p:spPr>
          <a:xfrm>
            <a:off x="521207" y="448056"/>
            <a:ext cx="6877200" cy="64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A3838"/>
              </a:buClr>
              <a:buSzPts val="4000"/>
              <a:buFont typeface="Quattrocento Sans"/>
              <a:buNone/>
            </a:pPr>
            <a:r>
              <a:rPr lang="en-US"/>
              <a:t>Audience Participation</a:t>
            </a:r>
            <a:endParaRPr/>
          </a:p>
        </p:txBody>
      </p:sp>
      <p:sp>
        <p:nvSpPr>
          <p:cNvPr id="224" name="Google Shape;224;g1c6540453d5_0_37"/>
          <p:cNvSpPr txBox="1"/>
          <p:nvPr/>
        </p:nvSpPr>
        <p:spPr>
          <a:xfrm>
            <a:off x="592460" y="1992460"/>
            <a:ext cx="4321800" cy="28731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SzPts val="2000"/>
              <a:buFont typeface="Quattrocento Sans"/>
              <a:buChar char="●"/>
            </a:pPr>
            <a:r>
              <a:rPr lang="en-US" sz="2000">
                <a:latin typeface="Quattrocento Sans"/>
                <a:ea typeface="Quattrocento Sans"/>
                <a:cs typeface="Quattrocento Sans"/>
                <a:sym typeface="Quattrocento Sans"/>
              </a:rPr>
              <a:t>Where do we go from here?</a:t>
            </a:r>
            <a:endParaRPr sz="2000">
              <a:latin typeface="Quattrocento Sans"/>
              <a:ea typeface="Quattrocento Sans"/>
              <a:cs typeface="Quattrocento Sans"/>
              <a:sym typeface="Quattrocento Sans"/>
            </a:endParaRPr>
          </a:p>
          <a:p>
            <a:pPr marL="457200" marR="0" lvl="0" indent="-355600" algn="l" rtl="0">
              <a:lnSpc>
                <a:spcPct val="100000"/>
              </a:lnSpc>
              <a:spcBef>
                <a:spcPts val="0"/>
              </a:spcBef>
              <a:spcAft>
                <a:spcPts val="0"/>
              </a:spcAft>
              <a:buSzPts val="2000"/>
              <a:buFont typeface="Quattrocento Sans"/>
              <a:buChar char="●"/>
            </a:pPr>
            <a:r>
              <a:rPr lang="en-US" sz="2000">
                <a:latin typeface="Quattrocento Sans"/>
                <a:ea typeface="Quattrocento Sans"/>
                <a:cs typeface="Quattrocento Sans"/>
                <a:sym typeface="Quattrocento Sans"/>
              </a:rPr>
              <a:t>Are there efforts in your community that can be replicated?</a:t>
            </a:r>
            <a:endParaRPr sz="2000">
              <a:latin typeface="Quattrocento Sans"/>
              <a:ea typeface="Quattrocento Sans"/>
              <a:cs typeface="Quattrocento Sans"/>
              <a:sym typeface="Quattrocento Sans"/>
            </a:endParaRPr>
          </a:p>
          <a:p>
            <a:pPr marL="457200" marR="0" lvl="0" indent="-355600" algn="l" rtl="0">
              <a:lnSpc>
                <a:spcPct val="100000"/>
              </a:lnSpc>
              <a:spcBef>
                <a:spcPts val="0"/>
              </a:spcBef>
              <a:spcAft>
                <a:spcPts val="0"/>
              </a:spcAft>
              <a:buSzPts val="2000"/>
              <a:buFont typeface="Quattrocento Sans"/>
              <a:buChar char="●"/>
            </a:pPr>
            <a:r>
              <a:rPr lang="en-US" sz="2000">
                <a:latin typeface="Quattrocento Sans"/>
                <a:ea typeface="Quattrocento Sans"/>
                <a:cs typeface="Quattrocento Sans"/>
                <a:sym typeface="Quattrocento Sans"/>
              </a:rPr>
              <a:t>What support does your community need to address evictions?</a:t>
            </a:r>
            <a:endParaRPr sz="1900"/>
          </a:p>
          <a:p>
            <a:pPr marL="0" marR="0" lvl="0" indent="0" algn="l" rtl="0">
              <a:lnSpc>
                <a:spcPct val="600000"/>
              </a:lnSpc>
              <a:spcBef>
                <a:spcPts val="1600"/>
              </a:spcBef>
              <a:spcAft>
                <a:spcPts val="0"/>
              </a:spcAft>
              <a:buClr>
                <a:srgbClr val="3F3F3F"/>
              </a:buClr>
              <a:buSzPts val="300"/>
              <a:buFont typeface="Arial"/>
              <a:buNone/>
            </a:pPr>
            <a:endParaRPr sz="300" b="0" i="0" u="none" strike="noStrike" cap="none">
              <a:solidFill>
                <a:srgbClr val="3F3F3F"/>
              </a:solidFill>
              <a:latin typeface="Quattrocento Sans"/>
              <a:ea typeface="Quattrocento Sans"/>
              <a:cs typeface="Quattrocento Sans"/>
              <a:sym typeface="Quattrocento Sans"/>
            </a:endParaRPr>
          </a:p>
        </p:txBody>
      </p:sp>
      <p:pic>
        <p:nvPicPr>
          <p:cNvPr id="225" name="Google Shape;225;g1c6540453d5_0_37"/>
          <p:cNvPicPr preferRelativeResize="0"/>
          <p:nvPr/>
        </p:nvPicPr>
        <p:blipFill>
          <a:blip r:embed="rId3">
            <a:alphaModFix/>
          </a:blip>
          <a:stretch>
            <a:fillRect/>
          </a:stretch>
        </p:blipFill>
        <p:spPr>
          <a:xfrm>
            <a:off x="5485269" y="2416297"/>
            <a:ext cx="4078275" cy="2713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10f5ef7688_0_1"/>
          <p:cNvSpPr txBox="1">
            <a:spLocks noGrp="1"/>
          </p:cNvSpPr>
          <p:nvPr>
            <p:ph type="title"/>
          </p:nvPr>
        </p:nvSpPr>
        <p:spPr>
          <a:xfrm>
            <a:off x="521207" y="448056"/>
            <a:ext cx="6877200" cy="64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A3838"/>
              </a:buClr>
              <a:buSzPts val="4000"/>
              <a:buFont typeface="Quattrocento Sans"/>
              <a:buNone/>
            </a:pPr>
            <a:r>
              <a:rPr lang="en-US" sz="4000" b="1"/>
              <a:t>A </a:t>
            </a:r>
            <a:r>
              <a:rPr lang="en-US" sz="4000" b="1">
                <a:latin typeface="Quattrocento Sans"/>
                <a:ea typeface="Quattrocento Sans"/>
                <a:cs typeface="Quattrocento Sans"/>
                <a:sym typeface="Quattrocento Sans"/>
              </a:rPr>
              <a:t>Lack of Affordable Housing</a:t>
            </a:r>
            <a:endParaRPr/>
          </a:p>
        </p:txBody>
      </p:sp>
      <p:pic>
        <p:nvPicPr>
          <p:cNvPr id="63" name="Google Shape;63;g210f5ef7688_0_1"/>
          <p:cNvPicPr preferRelativeResize="0"/>
          <p:nvPr/>
        </p:nvPicPr>
        <p:blipFill rotWithShape="1">
          <a:blip r:embed="rId3">
            <a:alphaModFix/>
          </a:blip>
          <a:srcRect/>
          <a:stretch/>
        </p:blipFill>
        <p:spPr>
          <a:xfrm>
            <a:off x="6096000" y="1879437"/>
            <a:ext cx="5393266" cy="4530507"/>
          </a:xfrm>
          <a:prstGeom prst="rect">
            <a:avLst/>
          </a:prstGeom>
          <a:noFill/>
          <a:ln>
            <a:noFill/>
          </a:ln>
        </p:spPr>
      </p:pic>
      <p:sp>
        <p:nvSpPr>
          <p:cNvPr id="64" name="Google Shape;64;g210f5ef7688_0_1"/>
          <p:cNvSpPr txBox="1"/>
          <p:nvPr/>
        </p:nvSpPr>
        <p:spPr>
          <a:xfrm>
            <a:off x="541610" y="1524710"/>
            <a:ext cx="4321800" cy="2873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2000"/>
              <a:buFont typeface="Arial"/>
              <a:buNone/>
            </a:pPr>
            <a:r>
              <a:rPr lang="en-US" sz="2000" b="0" i="0" u="none" strike="noStrike" cap="none">
                <a:solidFill>
                  <a:srgbClr val="3F3F3F"/>
                </a:solidFill>
                <a:latin typeface="Quattrocento Sans"/>
                <a:ea typeface="Quattrocento Sans"/>
                <a:cs typeface="Quattrocento Sans"/>
                <a:sym typeface="Quattrocento Sans"/>
              </a:rPr>
              <a:t>The lack of affordable housing sits at the root of a host of social problems: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rgbClr val="3F3F3F"/>
              </a:buClr>
              <a:buSzPts val="2000"/>
              <a:buFont typeface="Arial"/>
              <a:buChar char="•"/>
            </a:pPr>
            <a:r>
              <a:rPr lang="en-US" sz="2000" b="0" i="0" u="none" strike="noStrike" cap="none">
                <a:solidFill>
                  <a:srgbClr val="3F3F3F"/>
                </a:solidFill>
                <a:latin typeface="Quattrocento Sans"/>
                <a:ea typeface="Quattrocento Sans"/>
                <a:cs typeface="Quattrocento Sans"/>
                <a:sym typeface="Quattrocento Sans"/>
              </a:rPr>
              <a:t>Poverty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rgbClr val="3F3F3F"/>
              </a:buClr>
              <a:buSzPts val="2000"/>
              <a:buFont typeface="Arial"/>
              <a:buChar char="•"/>
            </a:pPr>
            <a:r>
              <a:rPr lang="en-US" sz="2000" b="0" i="0" u="none" strike="noStrike" cap="none">
                <a:solidFill>
                  <a:srgbClr val="3F3F3F"/>
                </a:solidFill>
                <a:latin typeface="Quattrocento Sans"/>
                <a:ea typeface="Quattrocento Sans"/>
                <a:cs typeface="Quattrocento Sans"/>
                <a:sym typeface="Quattrocento Sans"/>
              </a:rPr>
              <a:t>Homelessness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rgbClr val="3F3F3F"/>
              </a:buClr>
              <a:buSzPts val="2000"/>
              <a:buFont typeface="Arial"/>
              <a:buChar char="•"/>
            </a:pPr>
            <a:r>
              <a:rPr lang="en-US" sz="2000" b="0" i="0" u="none" strike="noStrike" cap="none">
                <a:solidFill>
                  <a:srgbClr val="3F3F3F"/>
                </a:solidFill>
                <a:latin typeface="Quattrocento Sans"/>
                <a:ea typeface="Quattrocento Sans"/>
                <a:cs typeface="Quattrocento Sans"/>
                <a:sym typeface="Quattrocento Sans"/>
              </a:rPr>
              <a:t>Educational Disparities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rgbClr val="3F3F3F"/>
              </a:buClr>
              <a:buSzPts val="2000"/>
              <a:buFont typeface="Arial"/>
              <a:buChar char="•"/>
            </a:pPr>
            <a:r>
              <a:rPr lang="en-US" sz="2000" b="0" i="0" u="none" strike="noStrike" cap="none">
                <a:solidFill>
                  <a:srgbClr val="3F3F3F"/>
                </a:solidFill>
                <a:latin typeface="Quattrocento Sans"/>
                <a:ea typeface="Quattrocento Sans"/>
                <a:cs typeface="Quattrocento Sans"/>
                <a:sym typeface="Quattrocento Sans"/>
              </a:rPr>
              <a:t>Health Care Disparities</a:t>
            </a:r>
            <a:endParaRPr sz="2000" b="0" i="0" u="none" strike="noStrike" cap="none">
              <a:solidFill>
                <a:srgbClr val="3F3F3F"/>
              </a:solidFill>
              <a:latin typeface="Quattrocento Sans"/>
              <a:ea typeface="Quattrocento Sans"/>
              <a:cs typeface="Quattrocento Sans"/>
              <a:sym typeface="Quattrocento Sans"/>
            </a:endParaRPr>
          </a:p>
          <a:p>
            <a:pPr marL="457200" marR="0" lvl="0" indent="0" algn="l" rtl="0">
              <a:lnSpc>
                <a:spcPct val="90000"/>
              </a:lnSpc>
              <a:spcBef>
                <a:spcPts val="1600"/>
              </a:spcBef>
              <a:spcAft>
                <a:spcPts val="0"/>
              </a:spcAft>
              <a:buNone/>
            </a:pPr>
            <a:endParaRPr sz="2000">
              <a:solidFill>
                <a:srgbClr val="3F3F3F"/>
              </a:solidFill>
              <a:latin typeface="Quattrocento Sans"/>
              <a:ea typeface="Quattrocento Sans"/>
              <a:cs typeface="Quattrocento Sans"/>
              <a:sym typeface="Quattrocento Sans"/>
            </a:endParaRPr>
          </a:p>
          <a:p>
            <a:pPr marL="0" marR="0" lvl="0" indent="0" algn="ctr" rtl="0">
              <a:lnSpc>
                <a:spcPct val="150000"/>
              </a:lnSpc>
              <a:spcBef>
                <a:spcPts val="1600"/>
              </a:spcBef>
              <a:spcAft>
                <a:spcPts val="0"/>
              </a:spcAft>
              <a:buClr>
                <a:srgbClr val="3F3F3F"/>
              </a:buClr>
              <a:buSzPts val="2000"/>
              <a:buFont typeface="Arial"/>
              <a:buNone/>
            </a:pPr>
            <a:r>
              <a:rPr lang="en-US" sz="2000" b="1">
                <a:solidFill>
                  <a:srgbClr val="3F3F3F"/>
                </a:solidFill>
                <a:latin typeface="Quattrocento Sans"/>
                <a:ea typeface="Quattrocento Sans"/>
                <a:cs typeface="Quattrocento Sans"/>
                <a:sym typeface="Quattrocento Sans"/>
              </a:rPr>
              <a:t>Evictions are a critical aspect of the Affordability crisis! </a:t>
            </a:r>
            <a:endParaRPr sz="1400" b="0" i="0" u="none" strike="noStrike" cap="none">
              <a:solidFill>
                <a:srgbClr val="000000"/>
              </a:solidFill>
              <a:latin typeface="Arial"/>
              <a:ea typeface="Arial"/>
              <a:cs typeface="Arial"/>
              <a:sym typeface="Arial"/>
            </a:endParaRPr>
          </a:p>
          <a:p>
            <a:pPr marL="0" marR="0" lvl="0" indent="0" algn="l" rtl="0">
              <a:lnSpc>
                <a:spcPct val="600000"/>
              </a:lnSpc>
              <a:spcBef>
                <a:spcPts val="1600"/>
              </a:spcBef>
              <a:spcAft>
                <a:spcPts val="0"/>
              </a:spcAft>
              <a:buClr>
                <a:srgbClr val="3F3F3F"/>
              </a:buClr>
              <a:buSzPts val="300"/>
              <a:buFont typeface="Arial"/>
              <a:buNone/>
            </a:pPr>
            <a:endParaRPr sz="300" b="0" i="0" u="none" strike="noStrike" cap="non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1c6540453d5_0_2"/>
          <p:cNvSpPr txBox="1">
            <a:spLocks noGrp="1"/>
          </p:cNvSpPr>
          <p:nvPr>
            <p:ph type="title"/>
          </p:nvPr>
        </p:nvSpPr>
        <p:spPr>
          <a:xfrm>
            <a:off x="521207" y="448056"/>
            <a:ext cx="6877200" cy="64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A3838"/>
              </a:buClr>
              <a:buSzPts val="4000"/>
              <a:buFont typeface="Quattrocento Sans"/>
              <a:buNone/>
            </a:pPr>
            <a:r>
              <a:rPr lang="en-US"/>
              <a:t>Eviction Impacts</a:t>
            </a:r>
            <a:endParaRPr/>
          </a:p>
        </p:txBody>
      </p:sp>
      <p:grpSp>
        <p:nvGrpSpPr>
          <p:cNvPr id="70" name="Google Shape;70;g1c6540453d5_0_2"/>
          <p:cNvGrpSpPr/>
          <p:nvPr/>
        </p:nvGrpSpPr>
        <p:grpSpPr>
          <a:xfrm>
            <a:off x="3870011" y="1483764"/>
            <a:ext cx="3996115" cy="4095284"/>
            <a:chOff x="2902488" y="902232"/>
            <a:chExt cx="3339000" cy="3339000"/>
          </a:xfrm>
        </p:grpSpPr>
        <p:sp>
          <p:nvSpPr>
            <p:cNvPr id="71" name="Google Shape;71;g1c6540453d5_0_2"/>
            <p:cNvSpPr/>
            <p:nvPr/>
          </p:nvSpPr>
          <p:spPr>
            <a:xfrm rot="-5400000">
              <a:off x="2902488" y="902232"/>
              <a:ext cx="3339000" cy="3339000"/>
            </a:xfrm>
            <a:prstGeom prst="ellipse">
              <a:avLst/>
            </a:prstGeom>
            <a:noFill/>
            <a:ln w="19050" cap="flat" cmpd="sng">
              <a:solidFill>
                <a:srgbClr val="1D7E74"/>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 name="Google Shape;72;g1c6540453d5_0_2"/>
            <p:cNvSpPr/>
            <p:nvPr/>
          </p:nvSpPr>
          <p:spPr>
            <a:xfrm>
              <a:off x="3123738" y="1123632"/>
              <a:ext cx="2896500" cy="2896200"/>
            </a:xfrm>
            <a:prstGeom prst="pie">
              <a:avLst>
                <a:gd name="adj1" fmla="val 21577108"/>
                <a:gd name="adj2" fmla="val 16214886"/>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3" name="Google Shape;73;g1c6540453d5_0_2"/>
          <p:cNvGrpSpPr/>
          <p:nvPr/>
        </p:nvGrpSpPr>
        <p:grpSpPr>
          <a:xfrm>
            <a:off x="4781434" y="2417805"/>
            <a:ext cx="2173269" cy="2227201"/>
            <a:chOff x="3664038" y="1663782"/>
            <a:chExt cx="1815900" cy="1815900"/>
          </a:xfrm>
        </p:grpSpPr>
        <p:sp>
          <p:nvSpPr>
            <p:cNvPr id="74" name="Google Shape;74;g1c6540453d5_0_2"/>
            <p:cNvSpPr/>
            <p:nvPr/>
          </p:nvSpPr>
          <p:spPr>
            <a:xfrm>
              <a:off x="3664038" y="1663782"/>
              <a:ext cx="1815900" cy="1815900"/>
            </a:xfrm>
            <a:prstGeom prst="ellipse">
              <a:avLst/>
            </a:prstGeom>
            <a:solidFill>
              <a:srgbClr val="1B786E"/>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 name="Google Shape;75;g1c6540453d5_0_2"/>
            <p:cNvSpPr txBox="1"/>
            <p:nvPr/>
          </p:nvSpPr>
          <p:spPr>
            <a:xfrm>
              <a:off x="3899988" y="2158482"/>
              <a:ext cx="1344000" cy="8265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900" b="1">
                  <a:solidFill>
                    <a:srgbClr val="FFFFFF"/>
                  </a:solidFill>
                  <a:latin typeface="Roboto"/>
                  <a:ea typeface="Roboto"/>
                  <a:cs typeface="Roboto"/>
                  <a:sym typeface="Roboto"/>
                </a:rPr>
                <a:t>Eviction</a:t>
              </a:r>
              <a:endParaRPr sz="1900" b="1">
                <a:solidFill>
                  <a:srgbClr val="FFFFFF"/>
                </a:solidFill>
                <a:latin typeface="Roboto"/>
                <a:ea typeface="Roboto"/>
                <a:cs typeface="Roboto"/>
                <a:sym typeface="Roboto"/>
              </a:endParaRPr>
            </a:p>
          </p:txBody>
        </p:sp>
      </p:grpSp>
      <p:grpSp>
        <p:nvGrpSpPr>
          <p:cNvPr id="76" name="Google Shape;76;g1c6540453d5_0_2"/>
          <p:cNvGrpSpPr/>
          <p:nvPr/>
        </p:nvGrpSpPr>
        <p:grpSpPr>
          <a:xfrm>
            <a:off x="5233840" y="923993"/>
            <a:ext cx="1278900" cy="1310638"/>
            <a:chOff x="2859873" y="853971"/>
            <a:chExt cx="1068600" cy="1068600"/>
          </a:xfrm>
        </p:grpSpPr>
        <p:sp>
          <p:nvSpPr>
            <p:cNvPr id="77" name="Google Shape;77;g1c6540453d5_0_2"/>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g1c6540453d5_0_2"/>
            <p:cNvSpPr txBox="1"/>
            <p:nvPr/>
          </p:nvSpPr>
          <p:spPr>
            <a:xfrm>
              <a:off x="2906833" y="1022118"/>
              <a:ext cx="9747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Homelessness</a:t>
              </a:r>
              <a:endParaRPr sz="1100">
                <a:solidFill>
                  <a:srgbClr val="FFFFFF"/>
                </a:solidFill>
                <a:latin typeface="Roboto"/>
                <a:ea typeface="Roboto"/>
                <a:cs typeface="Roboto"/>
                <a:sym typeface="Roboto"/>
              </a:endParaRPr>
            </a:p>
          </p:txBody>
        </p:sp>
      </p:grpSp>
      <p:grpSp>
        <p:nvGrpSpPr>
          <p:cNvPr id="79" name="Google Shape;79;g1c6540453d5_0_2"/>
          <p:cNvGrpSpPr/>
          <p:nvPr/>
        </p:nvGrpSpPr>
        <p:grpSpPr>
          <a:xfrm>
            <a:off x="5222120" y="4833501"/>
            <a:ext cx="1278900" cy="1310638"/>
            <a:chOff x="5214448" y="3234278"/>
            <a:chExt cx="1068600" cy="1068600"/>
          </a:xfrm>
        </p:grpSpPr>
        <p:sp>
          <p:nvSpPr>
            <p:cNvPr id="80" name="Google Shape;80;g1c6540453d5_0_2"/>
            <p:cNvSpPr/>
            <p:nvPr/>
          </p:nvSpPr>
          <p:spPr>
            <a:xfrm>
              <a:off x="5214448" y="3234278"/>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g1c6540453d5_0_2"/>
            <p:cNvSpPr txBox="1"/>
            <p:nvPr/>
          </p:nvSpPr>
          <p:spPr>
            <a:xfrm>
              <a:off x="5367375" y="3402503"/>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Mental and Emotional instability </a:t>
              </a:r>
              <a:endParaRPr sz="1100">
                <a:solidFill>
                  <a:srgbClr val="FFFFFF"/>
                </a:solidFill>
                <a:latin typeface="Roboto"/>
                <a:ea typeface="Roboto"/>
                <a:cs typeface="Roboto"/>
                <a:sym typeface="Roboto"/>
              </a:endParaRPr>
            </a:p>
          </p:txBody>
        </p:sp>
      </p:grpSp>
      <p:grpSp>
        <p:nvGrpSpPr>
          <p:cNvPr id="82" name="Google Shape;82;g1c6540453d5_0_2"/>
          <p:cNvGrpSpPr/>
          <p:nvPr/>
        </p:nvGrpSpPr>
        <p:grpSpPr>
          <a:xfrm>
            <a:off x="3323629" y="2880516"/>
            <a:ext cx="1278900" cy="1310638"/>
            <a:chOff x="5214448" y="3234278"/>
            <a:chExt cx="1068600" cy="1068600"/>
          </a:xfrm>
        </p:grpSpPr>
        <p:sp>
          <p:nvSpPr>
            <p:cNvPr id="83" name="Google Shape;83;g1c6540453d5_0_2"/>
            <p:cNvSpPr/>
            <p:nvPr/>
          </p:nvSpPr>
          <p:spPr>
            <a:xfrm>
              <a:off x="5214448" y="3234278"/>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 name="Google Shape;84;g1c6540453d5_0_2"/>
            <p:cNvSpPr txBox="1"/>
            <p:nvPr/>
          </p:nvSpPr>
          <p:spPr>
            <a:xfrm>
              <a:off x="5367375" y="3402503"/>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Disruption to education</a:t>
              </a:r>
              <a:endParaRPr sz="1100">
                <a:solidFill>
                  <a:srgbClr val="FFFFFF"/>
                </a:solidFill>
                <a:latin typeface="Roboto"/>
                <a:ea typeface="Roboto"/>
                <a:cs typeface="Roboto"/>
                <a:sym typeface="Roboto"/>
              </a:endParaRPr>
            </a:p>
          </p:txBody>
        </p:sp>
      </p:grpSp>
      <p:grpSp>
        <p:nvGrpSpPr>
          <p:cNvPr id="85" name="Google Shape;85;g1c6540453d5_0_2"/>
          <p:cNvGrpSpPr/>
          <p:nvPr/>
        </p:nvGrpSpPr>
        <p:grpSpPr>
          <a:xfrm>
            <a:off x="7136000" y="2880516"/>
            <a:ext cx="1278900" cy="1310638"/>
            <a:chOff x="5214448" y="3234278"/>
            <a:chExt cx="1068600" cy="1068600"/>
          </a:xfrm>
        </p:grpSpPr>
        <p:sp>
          <p:nvSpPr>
            <p:cNvPr id="86" name="Google Shape;86;g1c6540453d5_0_2"/>
            <p:cNvSpPr/>
            <p:nvPr/>
          </p:nvSpPr>
          <p:spPr>
            <a:xfrm>
              <a:off x="5214448" y="3234278"/>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g1c6540453d5_0_2"/>
            <p:cNvSpPr txBox="1"/>
            <p:nvPr/>
          </p:nvSpPr>
          <p:spPr>
            <a:xfrm>
              <a:off x="5367378" y="3402508"/>
              <a:ext cx="7740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Financial Instability </a:t>
              </a:r>
              <a:endParaRPr sz="1100">
                <a:solidFill>
                  <a:srgbClr val="FFFFFF"/>
                </a:solidFill>
                <a:latin typeface="Roboto"/>
                <a:ea typeface="Roboto"/>
                <a:cs typeface="Roboto"/>
                <a:sym typeface="Roboto"/>
              </a:endParaRPr>
            </a:p>
          </p:txBody>
        </p:sp>
      </p:grpSp>
      <p:sp>
        <p:nvSpPr>
          <p:cNvPr id="88" name="Google Shape;88;g1c6540453d5_0_2"/>
          <p:cNvSpPr/>
          <p:nvPr/>
        </p:nvSpPr>
        <p:spPr>
          <a:xfrm>
            <a:off x="6587225" y="1569825"/>
            <a:ext cx="1278900" cy="13107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200"/>
          </a:p>
        </p:txBody>
      </p:sp>
      <p:sp>
        <p:nvSpPr>
          <p:cNvPr id="89" name="Google Shape;89;g1c6540453d5_0_2"/>
          <p:cNvSpPr/>
          <p:nvPr/>
        </p:nvSpPr>
        <p:spPr>
          <a:xfrm>
            <a:off x="6623850" y="4331816"/>
            <a:ext cx="1278900" cy="13107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0" name="Google Shape;90;g1c6540453d5_0_2"/>
          <p:cNvSpPr/>
          <p:nvPr/>
        </p:nvSpPr>
        <p:spPr>
          <a:xfrm>
            <a:off x="3667875" y="4331816"/>
            <a:ext cx="1278900" cy="13107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g1c6540453d5_0_2"/>
          <p:cNvSpPr/>
          <p:nvPr/>
        </p:nvSpPr>
        <p:spPr>
          <a:xfrm>
            <a:off x="3811375" y="1483766"/>
            <a:ext cx="1278900" cy="13107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latin typeface="Roboto"/>
              <a:ea typeface="Roboto"/>
              <a:cs typeface="Roboto"/>
              <a:sym typeface="Roboto"/>
            </a:endParaRPr>
          </a:p>
        </p:txBody>
      </p:sp>
      <p:sp>
        <p:nvSpPr>
          <p:cNvPr id="92" name="Google Shape;92;g1c6540453d5_0_2"/>
          <p:cNvSpPr txBox="1"/>
          <p:nvPr/>
        </p:nvSpPr>
        <p:spPr>
          <a:xfrm>
            <a:off x="6656325" y="1877525"/>
            <a:ext cx="1166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Housing Discrimination</a:t>
            </a:r>
            <a:endParaRPr>
              <a:latin typeface="Quattrocento Sans"/>
              <a:ea typeface="Quattrocento Sans"/>
              <a:cs typeface="Quattrocento Sans"/>
              <a:sym typeface="Quattrocento Sans"/>
            </a:endParaRPr>
          </a:p>
        </p:txBody>
      </p:sp>
      <p:sp>
        <p:nvSpPr>
          <p:cNvPr id="93" name="Google Shape;93;g1c6540453d5_0_2"/>
          <p:cNvSpPr txBox="1"/>
          <p:nvPr/>
        </p:nvSpPr>
        <p:spPr>
          <a:xfrm>
            <a:off x="4059350" y="1877525"/>
            <a:ext cx="1443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Loss of possessions</a:t>
            </a:r>
            <a:endParaRPr>
              <a:latin typeface="Quattrocento Sans"/>
              <a:ea typeface="Quattrocento Sans"/>
              <a:cs typeface="Quattrocento Sans"/>
              <a:sym typeface="Quattrocento Sans"/>
            </a:endParaRPr>
          </a:p>
        </p:txBody>
      </p:sp>
      <p:sp>
        <p:nvSpPr>
          <p:cNvPr id="94" name="Google Shape;94;g1c6540453d5_0_2"/>
          <p:cNvSpPr txBox="1"/>
          <p:nvPr/>
        </p:nvSpPr>
        <p:spPr>
          <a:xfrm>
            <a:off x="3836675" y="4718875"/>
            <a:ext cx="944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Job Loss</a:t>
            </a:r>
            <a:endParaRPr>
              <a:latin typeface="Quattrocento Sans"/>
              <a:ea typeface="Quattrocento Sans"/>
              <a:cs typeface="Quattrocento Sans"/>
              <a:sym typeface="Quattrocento Sans"/>
            </a:endParaRPr>
          </a:p>
        </p:txBody>
      </p:sp>
      <p:sp>
        <p:nvSpPr>
          <p:cNvPr id="95" name="Google Shape;95;g1c6540453d5_0_2"/>
          <p:cNvSpPr txBox="1"/>
          <p:nvPr/>
        </p:nvSpPr>
        <p:spPr>
          <a:xfrm>
            <a:off x="6891600" y="4810175"/>
            <a:ext cx="1082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Poverty</a:t>
            </a:r>
            <a:endParaRPr>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c6540453d5_0_7"/>
          <p:cNvSpPr txBox="1">
            <a:spLocks noGrp="1"/>
          </p:cNvSpPr>
          <p:nvPr>
            <p:ph type="title"/>
          </p:nvPr>
        </p:nvSpPr>
        <p:spPr>
          <a:xfrm>
            <a:off x="521200" y="448050"/>
            <a:ext cx="9999300" cy="64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A3838"/>
              </a:buClr>
              <a:buSzPts val="4000"/>
              <a:buFont typeface="Quattrocento Sans"/>
              <a:buNone/>
            </a:pPr>
            <a:r>
              <a:rPr lang="en-US"/>
              <a:t>Eviction Data in Arizona: Gaps and Challenges</a:t>
            </a:r>
            <a:endParaRPr/>
          </a:p>
        </p:txBody>
      </p:sp>
      <p:sp>
        <p:nvSpPr>
          <p:cNvPr id="101" name="Google Shape;101;g1c6540453d5_0_7"/>
          <p:cNvSpPr txBox="1"/>
          <p:nvPr/>
        </p:nvSpPr>
        <p:spPr>
          <a:xfrm>
            <a:off x="521210" y="1514085"/>
            <a:ext cx="4321800" cy="28731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50000"/>
              </a:lnSpc>
              <a:spcBef>
                <a:spcPts val="1600"/>
              </a:spcBef>
              <a:spcAft>
                <a:spcPts val="0"/>
              </a:spcAft>
              <a:buSzPts val="1400"/>
              <a:buAutoNum type="arabicPeriod"/>
            </a:pPr>
            <a:r>
              <a:rPr lang="en-US" b="1"/>
              <a:t>No statewide data repository</a:t>
            </a:r>
            <a:br>
              <a:rPr lang="en-US" b="1"/>
            </a:br>
            <a:endParaRPr b="1"/>
          </a:p>
          <a:p>
            <a:pPr marL="457200" marR="0" lvl="0" indent="-317500" algn="l" rtl="0">
              <a:lnSpc>
                <a:spcPct val="150000"/>
              </a:lnSpc>
              <a:spcBef>
                <a:spcPts val="0"/>
              </a:spcBef>
              <a:spcAft>
                <a:spcPts val="0"/>
              </a:spcAft>
              <a:buSzPts val="1400"/>
              <a:buAutoNum type="arabicPeriod"/>
            </a:pPr>
            <a:r>
              <a:rPr lang="en-US" b="1"/>
              <a:t>Certain data fields (e.g., race and ethnicity) that are important for developing eviction prevention programs are not collected</a:t>
            </a:r>
            <a:br>
              <a:rPr lang="en-US" b="1"/>
            </a:br>
            <a:endParaRPr b="1"/>
          </a:p>
          <a:p>
            <a:pPr marL="457200" marR="0" lvl="0" indent="-317500" algn="l" rtl="0">
              <a:lnSpc>
                <a:spcPct val="150000"/>
              </a:lnSpc>
              <a:spcBef>
                <a:spcPts val="0"/>
              </a:spcBef>
              <a:spcAft>
                <a:spcPts val="0"/>
              </a:spcAft>
              <a:buSzPts val="1400"/>
              <a:buAutoNum type="arabicPeriod"/>
            </a:pPr>
            <a:r>
              <a:rPr lang="en-US" b="1"/>
              <a:t>Missing data</a:t>
            </a:r>
            <a:br>
              <a:rPr lang="en-US" b="1"/>
            </a:br>
            <a:endParaRPr b="1"/>
          </a:p>
          <a:p>
            <a:pPr marL="457200" marR="0" lvl="0" indent="-317500" algn="l" rtl="0">
              <a:lnSpc>
                <a:spcPct val="150000"/>
              </a:lnSpc>
              <a:spcBef>
                <a:spcPts val="0"/>
              </a:spcBef>
              <a:spcAft>
                <a:spcPts val="0"/>
              </a:spcAft>
              <a:buSzPts val="1400"/>
              <a:buAutoNum type="arabicPeriod"/>
            </a:pPr>
            <a:r>
              <a:rPr lang="en-US" b="1"/>
              <a:t>Freely available data on number of renter-occupied units is often outdated</a:t>
            </a:r>
            <a:br>
              <a:rPr lang="en-US" b="1"/>
            </a:br>
            <a:endParaRPr b="1"/>
          </a:p>
          <a:p>
            <a:pPr marL="457200" marR="0" lvl="0" indent="-317500" algn="l" rtl="0">
              <a:lnSpc>
                <a:spcPct val="150000"/>
              </a:lnSpc>
              <a:spcBef>
                <a:spcPts val="0"/>
              </a:spcBef>
              <a:spcAft>
                <a:spcPts val="0"/>
              </a:spcAft>
              <a:buSzPts val="1400"/>
              <a:buAutoNum type="arabicPeriod"/>
            </a:pPr>
            <a:r>
              <a:rPr lang="en-US" b="1"/>
              <a:t>Unclear impact of recent eviction record sealing legislation</a:t>
            </a:r>
            <a:endParaRPr b="1"/>
          </a:p>
          <a:p>
            <a:pPr marL="0" marR="0" lvl="0" indent="0" algn="l" rtl="0">
              <a:lnSpc>
                <a:spcPct val="600000"/>
              </a:lnSpc>
              <a:spcBef>
                <a:spcPts val="1600"/>
              </a:spcBef>
              <a:spcAft>
                <a:spcPts val="0"/>
              </a:spcAft>
              <a:buClr>
                <a:srgbClr val="3F3F3F"/>
              </a:buClr>
              <a:buSzPts val="300"/>
              <a:buFont typeface="Arial"/>
              <a:buNone/>
            </a:pPr>
            <a:endParaRPr sz="300" b="0" i="0" u="none" strike="noStrike" cap="none">
              <a:solidFill>
                <a:srgbClr val="3F3F3F"/>
              </a:solidFill>
              <a:latin typeface="Quattrocento Sans"/>
              <a:ea typeface="Quattrocento Sans"/>
              <a:cs typeface="Quattrocento Sans"/>
              <a:sym typeface="Quattrocento Sans"/>
            </a:endParaRPr>
          </a:p>
        </p:txBody>
      </p:sp>
      <p:pic>
        <p:nvPicPr>
          <p:cNvPr id="102" name="Google Shape;102;g1c6540453d5_0_7"/>
          <p:cNvPicPr preferRelativeResize="0"/>
          <p:nvPr/>
        </p:nvPicPr>
        <p:blipFill>
          <a:blip r:embed="rId3">
            <a:alphaModFix/>
          </a:blip>
          <a:stretch>
            <a:fillRect/>
          </a:stretch>
        </p:blipFill>
        <p:spPr>
          <a:xfrm>
            <a:off x="5593710" y="1514075"/>
            <a:ext cx="5743575" cy="4819650"/>
          </a:xfrm>
          <a:prstGeom prst="rect">
            <a:avLst/>
          </a:prstGeom>
          <a:noFill/>
          <a:ln>
            <a:noFill/>
          </a:ln>
        </p:spPr>
      </p:pic>
      <p:cxnSp>
        <p:nvCxnSpPr>
          <p:cNvPr id="103" name="Google Shape;103;g1c6540453d5_0_7"/>
          <p:cNvCxnSpPr/>
          <p:nvPr/>
        </p:nvCxnSpPr>
        <p:spPr>
          <a:xfrm>
            <a:off x="5092200" y="1409325"/>
            <a:ext cx="0" cy="4972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c6540453d5_0_12"/>
          <p:cNvSpPr txBox="1">
            <a:spLocks noGrp="1"/>
          </p:cNvSpPr>
          <p:nvPr>
            <p:ph type="title"/>
          </p:nvPr>
        </p:nvSpPr>
        <p:spPr>
          <a:xfrm>
            <a:off x="521207" y="448056"/>
            <a:ext cx="6877200" cy="64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A3838"/>
              </a:buClr>
              <a:buSzPts val="4000"/>
              <a:buFont typeface="Quattrocento Sans"/>
              <a:buNone/>
            </a:pPr>
            <a:r>
              <a:rPr lang="en-US"/>
              <a:t>Eviction Data in Arizona: Opportunities</a:t>
            </a:r>
            <a:endParaRPr/>
          </a:p>
        </p:txBody>
      </p:sp>
      <p:sp>
        <p:nvSpPr>
          <p:cNvPr id="109" name="Google Shape;109;g1c6540453d5_0_12"/>
          <p:cNvSpPr txBox="1"/>
          <p:nvPr/>
        </p:nvSpPr>
        <p:spPr>
          <a:xfrm>
            <a:off x="541610" y="1524710"/>
            <a:ext cx="4321800" cy="28731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1600"/>
              </a:spcBef>
              <a:spcAft>
                <a:spcPts val="0"/>
              </a:spcAft>
              <a:buClr>
                <a:srgbClr val="3F3F3F"/>
              </a:buClr>
              <a:buSzPts val="2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600000"/>
              </a:lnSpc>
              <a:spcBef>
                <a:spcPts val="1600"/>
              </a:spcBef>
              <a:spcAft>
                <a:spcPts val="0"/>
              </a:spcAft>
              <a:buClr>
                <a:srgbClr val="3F3F3F"/>
              </a:buClr>
              <a:buSzPts val="300"/>
              <a:buFont typeface="Arial"/>
              <a:buNone/>
            </a:pPr>
            <a:endParaRPr sz="300" b="0" i="0" u="none" strike="noStrike" cap="none">
              <a:solidFill>
                <a:srgbClr val="3F3F3F"/>
              </a:solidFill>
              <a:latin typeface="Quattrocento Sans"/>
              <a:ea typeface="Quattrocento Sans"/>
              <a:cs typeface="Quattrocento Sans"/>
              <a:sym typeface="Quattrocento Sans"/>
            </a:endParaRPr>
          </a:p>
        </p:txBody>
      </p:sp>
      <p:pic>
        <p:nvPicPr>
          <p:cNvPr id="110" name="Google Shape;110;g1c6540453d5_0_12"/>
          <p:cNvPicPr preferRelativeResize="0"/>
          <p:nvPr/>
        </p:nvPicPr>
        <p:blipFill>
          <a:blip r:embed="rId3">
            <a:alphaModFix/>
          </a:blip>
          <a:stretch>
            <a:fillRect/>
          </a:stretch>
        </p:blipFill>
        <p:spPr>
          <a:xfrm>
            <a:off x="5999685" y="1301006"/>
            <a:ext cx="5553075" cy="4924425"/>
          </a:xfrm>
          <a:prstGeom prst="rect">
            <a:avLst/>
          </a:prstGeom>
          <a:noFill/>
          <a:ln>
            <a:noFill/>
          </a:ln>
        </p:spPr>
      </p:pic>
      <p:pic>
        <p:nvPicPr>
          <p:cNvPr id="111" name="Google Shape;111;g1c6540453d5_0_12"/>
          <p:cNvPicPr preferRelativeResize="0"/>
          <p:nvPr/>
        </p:nvPicPr>
        <p:blipFill>
          <a:blip r:embed="rId4">
            <a:alphaModFix/>
          </a:blip>
          <a:stretch>
            <a:fillRect/>
          </a:stretch>
        </p:blipFill>
        <p:spPr>
          <a:xfrm>
            <a:off x="541600" y="1301000"/>
            <a:ext cx="5079270" cy="4924426"/>
          </a:xfrm>
          <a:prstGeom prst="rect">
            <a:avLst/>
          </a:prstGeom>
          <a:noFill/>
          <a:ln>
            <a:noFill/>
          </a:ln>
        </p:spPr>
      </p:pic>
      <p:sp>
        <p:nvSpPr>
          <p:cNvPr id="112" name="Google Shape;112;g1c6540453d5_0_12"/>
          <p:cNvSpPr txBox="1"/>
          <p:nvPr/>
        </p:nvSpPr>
        <p:spPr>
          <a:xfrm>
            <a:off x="465350" y="6248900"/>
            <a:ext cx="490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Source: https://resilience.asu.edu/evictions-dashboard</a:t>
            </a:r>
            <a:endParaRPr>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c6540453d5_0_17"/>
          <p:cNvSpPr txBox="1">
            <a:spLocks noGrp="1"/>
          </p:cNvSpPr>
          <p:nvPr>
            <p:ph type="title"/>
          </p:nvPr>
        </p:nvSpPr>
        <p:spPr>
          <a:xfrm>
            <a:off x="521207" y="448056"/>
            <a:ext cx="6877200" cy="64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A3838"/>
              </a:buClr>
              <a:buSzPts val="4000"/>
              <a:buFont typeface="Quattrocento Sans"/>
              <a:buNone/>
            </a:pPr>
            <a:r>
              <a:rPr lang="en-US"/>
              <a:t>Eviction Data in Arizona: Opportunities</a:t>
            </a:r>
            <a:endParaRPr/>
          </a:p>
        </p:txBody>
      </p:sp>
      <p:pic>
        <p:nvPicPr>
          <p:cNvPr id="118" name="Google Shape;118;g1c6540453d5_0_17"/>
          <p:cNvPicPr preferRelativeResize="0"/>
          <p:nvPr/>
        </p:nvPicPr>
        <p:blipFill rotWithShape="1">
          <a:blip r:embed="rId3">
            <a:alphaModFix/>
          </a:blip>
          <a:srcRect l="27871" t="14034" r="25683" b="7949"/>
          <a:stretch/>
        </p:blipFill>
        <p:spPr>
          <a:xfrm>
            <a:off x="2896175" y="1449497"/>
            <a:ext cx="6399652" cy="4535203"/>
          </a:xfrm>
          <a:prstGeom prst="rect">
            <a:avLst/>
          </a:prstGeom>
          <a:noFill/>
          <a:ln>
            <a:noFill/>
          </a:ln>
        </p:spPr>
      </p:pic>
      <p:sp>
        <p:nvSpPr>
          <p:cNvPr id="119" name="Google Shape;119;g1c6540453d5_0_17"/>
          <p:cNvSpPr txBox="1"/>
          <p:nvPr/>
        </p:nvSpPr>
        <p:spPr>
          <a:xfrm>
            <a:off x="2134050" y="5984700"/>
            <a:ext cx="792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https://www.newamerica.org/future-land-housing/reports/foreclosure-and-eviction-analysis-tool/</a:t>
            </a:r>
            <a:endParaRPr/>
          </a:p>
        </p:txBody>
      </p:sp>
      <p:pic>
        <p:nvPicPr>
          <p:cNvPr id="120" name="Google Shape;120;g1c6540453d5_0_17"/>
          <p:cNvPicPr preferRelativeResize="0"/>
          <p:nvPr/>
        </p:nvPicPr>
        <p:blipFill rotWithShape="1">
          <a:blip r:embed="rId4">
            <a:alphaModFix/>
          </a:blip>
          <a:srcRect l="27941" t="11650" r="67193" b="83608"/>
          <a:stretch/>
        </p:blipFill>
        <p:spPr>
          <a:xfrm>
            <a:off x="2896175" y="1449500"/>
            <a:ext cx="1557284" cy="64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11848db0b4_0_11"/>
          <p:cNvSpPr txBox="1">
            <a:spLocks noGrp="1"/>
          </p:cNvSpPr>
          <p:nvPr>
            <p:ph type="title"/>
          </p:nvPr>
        </p:nvSpPr>
        <p:spPr>
          <a:xfrm>
            <a:off x="521207" y="448056"/>
            <a:ext cx="6877200" cy="64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Eviction Data in Arizona: Opportunities</a:t>
            </a:r>
            <a:endParaRPr/>
          </a:p>
        </p:txBody>
      </p:sp>
      <p:pic>
        <p:nvPicPr>
          <p:cNvPr id="127" name="Google Shape;127;g211848db0b4_0_11"/>
          <p:cNvPicPr preferRelativeResize="0"/>
          <p:nvPr/>
        </p:nvPicPr>
        <p:blipFill rotWithShape="1">
          <a:blip r:embed="rId3">
            <a:alphaModFix/>
          </a:blip>
          <a:srcRect l="19550" t="5069" r="51554" b="19499"/>
          <a:stretch/>
        </p:blipFill>
        <p:spPr>
          <a:xfrm>
            <a:off x="6352875" y="1361325"/>
            <a:ext cx="4623350" cy="5092226"/>
          </a:xfrm>
          <a:prstGeom prst="rect">
            <a:avLst/>
          </a:prstGeom>
          <a:noFill/>
          <a:ln>
            <a:noFill/>
          </a:ln>
        </p:spPr>
      </p:pic>
      <p:sp>
        <p:nvSpPr>
          <p:cNvPr id="128" name="Google Shape;128;g211848db0b4_0_11"/>
          <p:cNvSpPr txBox="1"/>
          <p:nvPr/>
        </p:nvSpPr>
        <p:spPr>
          <a:xfrm>
            <a:off x="541610" y="1524710"/>
            <a:ext cx="4321800" cy="28731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1600"/>
              </a:spcBef>
              <a:spcAft>
                <a:spcPts val="0"/>
              </a:spcAft>
              <a:buClr>
                <a:srgbClr val="3F3F3F"/>
              </a:buClr>
              <a:buSzPts val="2000"/>
              <a:buFont typeface="Arial"/>
              <a:buNone/>
            </a:pPr>
            <a:r>
              <a:rPr lang="en-US" b="1"/>
              <a:t>Data Requirements</a:t>
            </a:r>
            <a:endParaRPr b="1"/>
          </a:p>
          <a:p>
            <a:pPr marL="457200" marR="0" lvl="0" indent="-317500" algn="l" rtl="0">
              <a:lnSpc>
                <a:spcPct val="150000"/>
              </a:lnSpc>
              <a:spcBef>
                <a:spcPts val="1600"/>
              </a:spcBef>
              <a:spcAft>
                <a:spcPts val="0"/>
              </a:spcAft>
              <a:buSzPts val="1400"/>
              <a:buAutoNum type="arabicPeriod"/>
            </a:pPr>
            <a:r>
              <a:rPr lang="en-US" b="1"/>
              <a:t>Individual records for each eviction or eviction filing</a:t>
            </a:r>
            <a:endParaRPr b="1"/>
          </a:p>
          <a:p>
            <a:pPr marL="457200" marR="0" lvl="0" indent="-317500" algn="l" rtl="0">
              <a:lnSpc>
                <a:spcPct val="150000"/>
              </a:lnSpc>
              <a:spcBef>
                <a:spcPts val="0"/>
              </a:spcBef>
              <a:spcAft>
                <a:spcPts val="0"/>
              </a:spcAft>
              <a:buSzPts val="1400"/>
              <a:buAutoNum type="arabicPeriod"/>
            </a:pPr>
            <a:r>
              <a:rPr lang="en-US" b="1"/>
              <a:t>A date</a:t>
            </a:r>
            <a:endParaRPr b="1"/>
          </a:p>
          <a:p>
            <a:pPr marL="457200" marR="0" lvl="0" indent="-317500" algn="l" rtl="0">
              <a:lnSpc>
                <a:spcPct val="150000"/>
              </a:lnSpc>
              <a:spcBef>
                <a:spcPts val="0"/>
              </a:spcBef>
              <a:spcAft>
                <a:spcPts val="0"/>
              </a:spcAft>
              <a:buSzPts val="1400"/>
              <a:buAutoNum type="arabicPeriod"/>
            </a:pPr>
            <a:r>
              <a:rPr lang="en-US" b="1"/>
              <a:t>A geographic identifier (address, census tract, zip code, etc.)</a:t>
            </a:r>
            <a:endParaRPr b="1"/>
          </a:p>
          <a:p>
            <a:pPr marL="457200" marR="0" lvl="0" indent="-317500" algn="l" rtl="0">
              <a:lnSpc>
                <a:spcPct val="150000"/>
              </a:lnSpc>
              <a:spcBef>
                <a:spcPts val="0"/>
              </a:spcBef>
              <a:spcAft>
                <a:spcPts val="0"/>
              </a:spcAft>
              <a:buSzPts val="1400"/>
              <a:buAutoNum type="arabicPeriod"/>
            </a:pPr>
            <a:r>
              <a:rPr lang="en-US" b="1"/>
              <a:t>Data in .csv format (can be easily converted from Excel)</a:t>
            </a:r>
            <a:endParaRPr b="1"/>
          </a:p>
          <a:p>
            <a:pPr marL="0" marR="0" lvl="0" indent="0" algn="l" rtl="0">
              <a:lnSpc>
                <a:spcPct val="600000"/>
              </a:lnSpc>
              <a:spcBef>
                <a:spcPts val="1600"/>
              </a:spcBef>
              <a:spcAft>
                <a:spcPts val="0"/>
              </a:spcAft>
              <a:buClr>
                <a:srgbClr val="3F3F3F"/>
              </a:buClr>
              <a:buSzPts val="300"/>
              <a:buFont typeface="Arial"/>
              <a:buNone/>
            </a:pPr>
            <a:endParaRPr sz="300" b="0" i="0" u="none" strike="noStrike" cap="none">
              <a:solidFill>
                <a:srgbClr val="3F3F3F"/>
              </a:solidFill>
              <a:latin typeface="Quattrocento Sans"/>
              <a:ea typeface="Quattrocento Sans"/>
              <a:cs typeface="Quattrocento Sans"/>
              <a:sym typeface="Quattrocento Sans"/>
            </a:endParaRPr>
          </a:p>
        </p:txBody>
      </p:sp>
      <p:cxnSp>
        <p:nvCxnSpPr>
          <p:cNvPr id="129" name="Google Shape;129;g211848db0b4_0_11"/>
          <p:cNvCxnSpPr/>
          <p:nvPr/>
        </p:nvCxnSpPr>
        <p:spPr>
          <a:xfrm>
            <a:off x="6016875" y="1361325"/>
            <a:ext cx="6300" cy="504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11848db0b4_0_22"/>
          <p:cNvSpPr txBox="1">
            <a:spLocks noGrp="1"/>
          </p:cNvSpPr>
          <p:nvPr>
            <p:ph type="title"/>
          </p:nvPr>
        </p:nvSpPr>
        <p:spPr>
          <a:xfrm>
            <a:off x="521207" y="448056"/>
            <a:ext cx="6877200" cy="64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Eviction Data in Arizona: Opportunities</a:t>
            </a:r>
            <a:endParaRPr/>
          </a:p>
        </p:txBody>
      </p:sp>
      <p:sp>
        <p:nvSpPr>
          <p:cNvPr id="136" name="Google Shape;136;g211848db0b4_0_22"/>
          <p:cNvSpPr txBox="1"/>
          <p:nvPr/>
        </p:nvSpPr>
        <p:spPr>
          <a:xfrm>
            <a:off x="541610" y="1524710"/>
            <a:ext cx="4321800" cy="2873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1600"/>
              </a:spcBef>
              <a:spcAft>
                <a:spcPts val="0"/>
              </a:spcAft>
              <a:buClr>
                <a:srgbClr val="3F3F3F"/>
              </a:buClr>
              <a:buSzPts val="2000"/>
              <a:buFont typeface="Arial"/>
              <a:buNone/>
            </a:pPr>
            <a:r>
              <a:rPr lang="en-US" b="1"/>
              <a:t>Using </a:t>
            </a:r>
            <a:r>
              <a:rPr lang="en-US" b="1" u="sng"/>
              <a:t>free, open-source software</a:t>
            </a:r>
            <a:r>
              <a:rPr lang="en-US" b="1"/>
              <a:t> and following </a:t>
            </a:r>
            <a:r>
              <a:rPr lang="en-US" b="1" u="sng"/>
              <a:t>detailed, step-by-step instructions</a:t>
            </a:r>
            <a:r>
              <a:rPr lang="en-US" b="1"/>
              <a:t>, FEAT automatically:</a:t>
            </a:r>
            <a:endParaRPr b="1"/>
          </a:p>
          <a:p>
            <a:pPr marL="457200" marR="0" lvl="0" indent="-317500" algn="l" rtl="0">
              <a:lnSpc>
                <a:spcPct val="150000"/>
              </a:lnSpc>
              <a:spcBef>
                <a:spcPts val="1600"/>
              </a:spcBef>
              <a:spcAft>
                <a:spcPts val="0"/>
              </a:spcAft>
              <a:buSzPts val="1400"/>
              <a:buChar char="●"/>
            </a:pPr>
            <a:r>
              <a:rPr lang="en-US" b="1"/>
              <a:t>Geocodes eviction data</a:t>
            </a:r>
            <a:endParaRPr b="1"/>
          </a:p>
          <a:p>
            <a:pPr marL="457200" marR="0" lvl="0" indent="-317500" algn="l" rtl="0">
              <a:lnSpc>
                <a:spcPct val="150000"/>
              </a:lnSpc>
              <a:spcBef>
                <a:spcPts val="0"/>
              </a:spcBef>
              <a:spcAft>
                <a:spcPts val="0"/>
              </a:spcAft>
              <a:buSzPts val="1400"/>
              <a:buChar char="●"/>
            </a:pPr>
            <a:r>
              <a:rPr lang="en-US" b="1"/>
              <a:t>Appends eviction data to 5-year 2019 American Community Survey (ACS) data</a:t>
            </a:r>
            <a:endParaRPr b="1"/>
          </a:p>
          <a:p>
            <a:pPr marL="457200" marR="0" lvl="0" indent="-317500" algn="l" rtl="0">
              <a:lnSpc>
                <a:spcPct val="150000"/>
              </a:lnSpc>
              <a:spcBef>
                <a:spcPts val="0"/>
              </a:spcBef>
              <a:spcAft>
                <a:spcPts val="0"/>
              </a:spcAft>
              <a:buSzPts val="1400"/>
              <a:buChar char="●"/>
            </a:pPr>
            <a:r>
              <a:rPr lang="en-US" b="1"/>
              <a:t>Creates files that can be used for mapping in QGIS (free) or ArcGIS </a:t>
            </a:r>
            <a:endParaRPr b="1"/>
          </a:p>
          <a:p>
            <a:pPr marL="457200" marR="0" lvl="0" indent="-317500" algn="l" rtl="0">
              <a:lnSpc>
                <a:spcPct val="150000"/>
              </a:lnSpc>
              <a:spcBef>
                <a:spcPts val="0"/>
              </a:spcBef>
              <a:spcAft>
                <a:spcPts val="0"/>
              </a:spcAft>
              <a:buSzPts val="1400"/>
              <a:buChar char="●"/>
            </a:pPr>
            <a:r>
              <a:rPr lang="en-US" b="1"/>
              <a:t>Produces time-series plots</a:t>
            </a:r>
            <a:endParaRPr b="1"/>
          </a:p>
          <a:p>
            <a:pPr marL="457200" marR="0" lvl="0" indent="-317500" algn="l" rtl="0">
              <a:lnSpc>
                <a:spcPct val="150000"/>
              </a:lnSpc>
              <a:spcBef>
                <a:spcPts val="0"/>
              </a:spcBef>
              <a:spcAft>
                <a:spcPts val="0"/>
              </a:spcAft>
              <a:buSzPts val="1400"/>
              <a:buChar char="●"/>
            </a:pPr>
            <a:r>
              <a:rPr lang="en-US" b="1"/>
              <a:t>Produces correlation analyses</a:t>
            </a:r>
            <a:endParaRPr b="1"/>
          </a:p>
          <a:p>
            <a:pPr marL="0" marR="0" lvl="0" indent="0" algn="l" rtl="0">
              <a:lnSpc>
                <a:spcPct val="600000"/>
              </a:lnSpc>
              <a:spcBef>
                <a:spcPts val="1600"/>
              </a:spcBef>
              <a:spcAft>
                <a:spcPts val="0"/>
              </a:spcAft>
              <a:buClr>
                <a:srgbClr val="3F3F3F"/>
              </a:buClr>
              <a:buSzPts val="300"/>
              <a:buFont typeface="Arial"/>
              <a:buNone/>
            </a:pPr>
            <a:endParaRPr sz="300" b="0" i="0" u="none" strike="noStrike" cap="none">
              <a:solidFill>
                <a:srgbClr val="3F3F3F"/>
              </a:solidFill>
              <a:latin typeface="Quattrocento Sans"/>
              <a:ea typeface="Quattrocento Sans"/>
              <a:cs typeface="Quattrocento Sans"/>
              <a:sym typeface="Quattrocento Sans"/>
            </a:endParaRPr>
          </a:p>
        </p:txBody>
      </p:sp>
      <p:pic>
        <p:nvPicPr>
          <p:cNvPr id="137" name="Google Shape;137;g211848db0b4_0_22"/>
          <p:cNvPicPr preferRelativeResize="0"/>
          <p:nvPr/>
        </p:nvPicPr>
        <p:blipFill>
          <a:blip r:embed="rId3">
            <a:alphaModFix/>
          </a:blip>
          <a:stretch>
            <a:fillRect/>
          </a:stretch>
        </p:blipFill>
        <p:spPr>
          <a:xfrm>
            <a:off x="5683627" y="1292026"/>
            <a:ext cx="5861976" cy="2344800"/>
          </a:xfrm>
          <a:prstGeom prst="rect">
            <a:avLst/>
          </a:prstGeom>
          <a:noFill/>
          <a:ln>
            <a:noFill/>
          </a:ln>
        </p:spPr>
      </p:pic>
      <p:pic>
        <p:nvPicPr>
          <p:cNvPr id="138" name="Google Shape;138;g211848db0b4_0_22"/>
          <p:cNvPicPr preferRelativeResize="0"/>
          <p:nvPr/>
        </p:nvPicPr>
        <p:blipFill rotWithShape="1">
          <a:blip r:embed="rId4">
            <a:alphaModFix/>
          </a:blip>
          <a:srcRect b="54656"/>
          <a:stretch/>
        </p:blipFill>
        <p:spPr>
          <a:xfrm>
            <a:off x="6913150" y="3735525"/>
            <a:ext cx="3720624" cy="2811050"/>
          </a:xfrm>
          <a:prstGeom prst="rect">
            <a:avLst/>
          </a:prstGeom>
          <a:noFill/>
          <a:ln>
            <a:noFill/>
          </a:ln>
        </p:spPr>
      </p:pic>
      <p:cxnSp>
        <p:nvCxnSpPr>
          <p:cNvPr id="139" name="Google Shape;139;g211848db0b4_0_22"/>
          <p:cNvCxnSpPr/>
          <p:nvPr/>
        </p:nvCxnSpPr>
        <p:spPr>
          <a:xfrm>
            <a:off x="5361900" y="1292025"/>
            <a:ext cx="6300" cy="5257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WelcomeDoc">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2046</Words>
  <Application>Microsoft Macintosh PowerPoint</Application>
  <PresentationFormat>Widescreen</PresentationFormat>
  <Paragraphs>184</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Libre Franklin</vt:lpstr>
      <vt:lpstr>Calibri</vt:lpstr>
      <vt:lpstr>Arial</vt:lpstr>
      <vt:lpstr>Quattrocento Sans</vt:lpstr>
      <vt:lpstr>Roboto</vt:lpstr>
      <vt:lpstr>WelcomeDoc</vt:lpstr>
      <vt:lpstr>Advancing equitable solutions to addressing evictions in Arizona, through data, collaboration and tenant protections</vt:lpstr>
      <vt:lpstr>Eviction in Arizona: An Overview</vt:lpstr>
      <vt:lpstr>A Lack of Affordable Housing</vt:lpstr>
      <vt:lpstr>Eviction Impacts</vt:lpstr>
      <vt:lpstr>Eviction Data in Arizona: Gaps and Challenges</vt:lpstr>
      <vt:lpstr>Eviction Data in Arizona: Opportunities</vt:lpstr>
      <vt:lpstr>Eviction Data in Arizona: Opportunities</vt:lpstr>
      <vt:lpstr>Eviction Data in Arizona: Opportunities</vt:lpstr>
      <vt:lpstr>Eviction Data in Arizona: Opportunities</vt:lpstr>
      <vt:lpstr>Eviction Data in Arizona: Opportunities</vt:lpstr>
      <vt:lpstr>Eviction Data and Race </vt:lpstr>
      <vt:lpstr>Turning Data into Information that Spurs Action</vt:lpstr>
      <vt:lpstr>PowerPoint Presentation</vt:lpstr>
      <vt:lpstr>Eviction Diversion</vt:lpstr>
      <vt:lpstr>Court Based </vt:lpstr>
      <vt:lpstr>Law and Policy </vt:lpstr>
      <vt:lpstr>Housing Stability Legal Advocate Program</vt:lpstr>
      <vt:lpstr>Upstream Eviction Policies  </vt:lpstr>
      <vt:lpstr>PowerPoint Presentation</vt:lpstr>
      <vt:lpstr>Eviction Diversion </vt:lpstr>
      <vt:lpstr>Audience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equitable solutions to addressing evictions in Arizona, through data, collaboration and tenant protections</dc:title>
  <dc:creator>Joanna</dc:creator>
  <cp:lastModifiedBy>Microsoft Office User</cp:lastModifiedBy>
  <cp:revision>1</cp:revision>
  <dcterms:modified xsi:type="dcterms:W3CDTF">2023-03-03T14:20:28Z</dcterms:modified>
</cp:coreProperties>
</file>