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12" r:id="rId5"/>
  </p:sldMasterIdLst>
  <p:notesMasterIdLst>
    <p:notesMasterId r:id="rId28"/>
  </p:notesMasterIdLst>
  <p:handoutMasterIdLst>
    <p:handoutMasterId r:id="rId29"/>
  </p:handoutMasterIdLst>
  <p:sldIdLst>
    <p:sldId id="410" r:id="rId6"/>
    <p:sldId id="383" r:id="rId7"/>
    <p:sldId id="414" r:id="rId8"/>
    <p:sldId id="266" r:id="rId9"/>
    <p:sldId id="293" r:id="rId10"/>
    <p:sldId id="274" r:id="rId11"/>
    <p:sldId id="309" r:id="rId12"/>
    <p:sldId id="294" r:id="rId13"/>
    <p:sldId id="296" r:id="rId14"/>
    <p:sldId id="315" r:id="rId15"/>
    <p:sldId id="314" r:id="rId16"/>
    <p:sldId id="297" r:id="rId17"/>
    <p:sldId id="286" r:id="rId18"/>
    <p:sldId id="409" r:id="rId19"/>
    <p:sldId id="391" r:id="rId20"/>
    <p:sldId id="408" r:id="rId21"/>
    <p:sldId id="407" r:id="rId22"/>
    <p:sldId id="404" r:id="rId23"/>
    <p:sldId id="411" r:id="rId24"/>
    <p:sldId id="413" r:id="rId25"/>
    <p:sldId id="406" r:id="rId26"/>
    <p:sldId id="3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86" autoAdjust="0"/>
  </p:normalViewPr>
  <p:slideViewPr>
    <p:cSldViewPr snapToGrid="0">
      <p:cViewPr varScale="1">
        <p:scale>
          <a:sx n="71" d="100"/>
          <a:sy n="71" d="100"/>
        </p:scale>
        <p:origin x="109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394D5-3650-4892-A781-18C6175B8D2E}" type="doc">
      <dgm:prSet loTypeId="urn:microsoft.com/office/officeart/2005/8/layout/default" loCatId="list" qsTypeId="urn:microsoft.com/office/officeart/2005/8/quickstyle/simple5" qsCatId="simple" csTypeId="urn:microsoft.com/office/officeart/2005/8/colors/accent1_3" csCatId="accent1" phldr="1"/>
      <dgm:spPr/>
      <dgm:t>
        <a:bodyPr/>
        <a:lstStyle/>
        <a:p>
          <a:endParaRPr lang="en-US"/>
        </a:p>
      </dgm:t>
    </dgm:pt>
    <dgm:pt modelId="{87AB1D09-0607-4D8F-B471-51697024C446}">
      <dgm:prSet/>
      <dgm:spPr/>
      <dgm:t>
        <a:bodyPr/>
        <a:lstStyle/>
        <a:p>
          <a:pPr rtl="0"/>
          <a:r>
            <a:rPr lang="en-US" dirty="0"/>
            <a:t>24/7 Crisis Hotline</a:t>
          </a:r>
          <a:endParaRPr lang="en-US" i="1" dirty="0"/>
        </a:p>
      </dgm:t>
    </dgm:pt>
    <dgm:pt modelId="{EE34CA72-BB86-4F19-9F61-F405A86A3736}" type="parTrans" cxnId="{8562DD45-B065-4B03-9839-678D8537E38C}">
      <dgm:prSet/>
      <dgm:spPr/>
      <dgm:t>
        <a:bodyPr/>
        <a:lstStyle/>
        <a:p>
          <a:endParaRPr lang="en-US"/>
        </a:p>
      </dgm:t>
    </dgm:pt>
    <dgm:pt modelId="{12197917-4437-4879-B010-34B722443E26}" type="sibTrans" cxnId="{8562DD45-B065-4B03-9839-678D8537E38C}">
      <dgm:prSet/>
      <dgm:spPr/>
      <dgm:t>
        <a:bodyPr/>
        <a:lstStyle/>
        <a:p>
          <a:endParaRPr lang="en-US"/>
        </a:p>
      </dgm:t>
    </dgm:pt>
    <dgm:pt modelId="{EE776934-7901-424E-88A7-CE47E2588194}">
      <dgm:prSet/>
      <dgm:spPr/>
      <dgm:t>
        <a:bodyPr/>
        <a:lstStyle/>
        <a:p>
          <a:pPr rtl="0"/>
          <a:r>
            <a:rPr lang="en-US" dirty="0"/>
            <a:t>24/7 Peer Support Warm Line </a:t>
          </a:r>
          <a:endParaRPr lang="en-US" i="1" dirty="0"/>
        </a:p>
      </dgm:t>
    </dgm:pt>
    <dgm:pt modelId="{227841AD-D788-4E24-99C3-30575020C95E}" type="parTrans" cxnId="{FB9704A9-8254-4BC3-9F61-5720787844F7}">
      <dgm:prSet/>
      <dgm:spPr/>
      <dgm:t>
        <a:bodyPr/>
        <a:lstStyle/>
        <a:p>
          <a:endParaRPr lang="en-US"/>
        </a:p>
      </dgm:t>
    </dgm:pt>
    <dgm:pt modelId="{D8A37845-BE5A-468B-8098-A623E5A60984}" type="sibTrans" cxnId="{FB9704A9-8254-4BC3-9F61-5720787844F7}">
      <dgm:prSet/>
      <dgm:spPr/>
      <dgm:t>
        <a:bodyPr/>
        <a:lstStyle/>
        <a:p>
          <a:endParaRPr lang="en-US"/>
        </a:p>
      </dgm:t>
    </dgm:pt>
    <dgm:pt modelId="{B07DE26C-8AA2-4754-BB04-B555CD242C84}">
      <dgm:prSet/>
      <dgm:spPr/>
      <dgm:t>
        <a:bodyPr/>
        <a:lstStyle/>
        <a:p>
          <a:pPr rtl="0"/>
          <a:r>
            <a:rPr lang="en-US" dirty="0"/>
            <a:t>24/7 211 Information and Referral</a:t>
          </a:r>
        </a:p>
      </dgm:t>
    </dgm:pt>
    <dgm:pt modelId="{8898C110-C6B2-4F1B-94AA-15D0C7188072}" type="parTrans" cxnId="{D60D786E-45B5-4697-906A-17E55CF5A339}">
      <dgm:prSet/>
      <dgm:spPr/>
      <dgm:t>
        <a:bodyPr/>
        <a:lstStyle/>
        <a:p>
          <a:endParaRPr lang="en-US"/>
        </a:p>
      </dgm:t>
    </dgm:pt>
    <dgm:pt modelId="{E69F0547-B5CE-4D50-81E2-F003A9201D6D}" type="sibTrans" cxnId="{D60D786E-45B5-4697-906A-17E55CF5A339}">
      <dgm:prSet/>
      <dgm:spPr/>
      <dgm:t>
        <a:bodyPr/>
        <a:lstStyle/>
        <a:p>
          <a:endParaRPr lang="en-US"/>
        </a:p>
      </dgm:t>
    </dgm:pt>
    <dgm:pt modelId="{115DEFA8-3A52-4F70-A2B8-CDB45AEC916B}">
      <dgm:prSet/>
      <dgm:spPr/>
      <dgm:t>
        <a:bodyPr/>
        <a:lstStyle/>
        <a:p>
          <a:pPr rtl="0"/>
          <a:r>
            <a:rPr lang="en-US" dirty="0"/>
            <a:t>SMI</a:t>
          </a:r>
          <a:r>
            <a:rPr lang="en-US" dirty="0">
              <a:latin typeface="Century Gothic"/>
            </a:rPr>
            <a:t> Determinations</a:t>
          </a:r>
          <a:endParaRPr lang="en-US" dirty="0"/>
        </a:p>
      </dgm:t>
    </dgm:pt>
    <dgm:pt modelId="{C9246C71-9FDC-4419-BA97-DE3E8C439533}" type="parTrans" cxnId="{422E8F25-D421-43F7-AFDE-2690B77E0FCB}">
      <dgm:prSet/>
      <dgm:spPr/>
      <dgm:t>
        <a:bodyPr/>
        <a:lstStyle/>
        <a:p>
          <a:endParaRPr lang="en-US"/>
        </a:p>
      </dgm:t>
    </dgm:pt>
    <dgm:pt modelId="{C3EECD8D-D6FD-4DA1-9FEC-9150DE38B091}" type="sibTrans" cxnId="{422E8F25-D421-43F7-AFDE-2690B77E0FCB}">
      <dgm:prSet/>
      <dgm:spPr/>
      <dgm:t>
        <a:bodyPr/>
        <a:lstStyle/>
        <a:p>
          <a:endParaRPr lang="en-US"/>
        </a:p>
      </dgm:t>
    </dgm:pt>
    <dgm:pt modelId="{D6380DE1-345E-40B9-85F3-E3D6F1D97F58}">
      <dgm:prSet/>
      <dgm:spPr/>
      <dgm:t>
        <a:bodyPr/>
        <a:lstStyle/>
        <a:p>
          <a:pPr rtl="0"/>
          <a:r>
            <a:rPr lang="en-US" dirty="0"/>
            <a:t>Dispatch and Reporting Services</a:t>
          </a:r>
        </a:p>
      </dgm:t>
    </dgm:pt>
    <dgm:pt modelId="{36286987-9002-4BC7-9822-B6DF5CAB15C0}" type="parTrans" cxnId="{0EBD565D-A5B5-4D4B-8583-D28E6ACD3596}">
      <dgm:prSet/>
      <dgm:spPr/>
      <dgm:t>
        <a:bodyPr/>
        <a:lstStyle/>
        <a:p>
          <a:endParaRPr lang="en-US"/>
        </a:p>
      </dgm:t>
    </dgm:pt>
    <dgm:pt modelId="{50B8636F-199F-4BD0-BF1A-5F4EA274AB7E}" type="sibTrans" cxnId="{0EBD565D-A5B5-4D4B-8583-D28E6ACD3596}">
      <dgm:prSet/>
      <dgm:spPr/>
      <dgm:t>
        <a:bodyPr/>
        <a:lstStyle/>
        <a:p>
          <a:endParaRPr lang="en-US"/>
        </a:p>
      </dgm:t>
    </dgm:pt>
    <dgm:pt modelId="{8586A4C9-1985-4EB9-87CA-BB94BC3EA9B3}">
      <dgm:prSet phldr="0"/>
      <dgm:spPr/>
      <dgm:t>
        <a:bodyPr/>
        <a:lstStyle/>
        <a:p>
          <a:pPr rtl="0"/>
          <a:r>
            <a:rPr lang="en-US" dirty="0">
              <a:latin typeface="Century Gothic"/>
            </a:rPr>
            <a:t>Police Fire and Tragedy Support Line</a:t>
          </a:r>
        </a:p>
      </dgm:t>
    </dgm:pt>
    <dgm:pt modelId="{0A635B80-C783-422F-A319-C2355AB99ABA}" type="parTrans" cxnId="{6B9C4F73-D9AE-42D6-A85B-DF90C1FF1B34}">
      <dgm:prSet/>
      <dgm:spPr/>
    </dgm:pt>
    <dgm:pt modelId="{472EF2E0-406D-440A-B68C-F5F3C7DC6E9D}" type="sibTrans" cxnId="{6B9C4F73-D9AE-42D6-A85B-DF90C1FF1B34}">
      <dgm:prSet/>
      <dgm:spPr/>
    </dgm:pt>
    <dgm:pt modelId="{B6BDCBDF-7171-4F7E-B220-2ACBEA963F8E}" type="pres">
      <dgm:prSet presAssocID="{BC6394D5-3650-4892-A781-18C6175B8D2E}" presName="diagram" presStyleCnt="0">
        <dgm:presLayoutVars>
          <dgm:dir/>
          <dgm:resizeHandles val="exact"/>
        </dgm:presLayoutVars>
      </dgm:prSet>
      <dgm:spPr/>
    </dgm:pt>
    <dgm:pt modelId="{538F17B5-68DC-4933-8127-E2D7F6B486A6}" type="pres">
      <dgm:prSet presAssocID="{87AB1D09-0607-4D8F-B471-51697024C446}" presName="node" presStyleLbl="node1" presStyleIdx="0" presStyleCnt="6">
        <dgm:presLayoutVars>
          <dgm:bulletEnabled val="1"/>
        </dgm:presLayoutVars>
      </dgm:prSet>
      <dgm:spPr/>
    </dgm:pt>
    <dgm:pt modelId="{E25C1AEF-D8F5-482B-9487-BD742D98AFB7}" type="pres">
      <dgm:prSet presAssocID="{12197917-4437-4879-B010-34B722443E26}" presName="sibTrans" presStyleCnt="0"/>
      <dgm:spPr/>
    </dgm:pt>
    <dgm:pt modelId="{E093F88C-32EF-402F-B17D-288AD671E9A7}" type="pres">
      <dgm:prSet presAssocID="{EE776934-7901-424E-88A7-CE47E2588194}" presName="node" presStyleLbl="node1" presStyleIdx="1" presStyleCnt="6">
        <dgm:presLayoutVars>
          <dgm:bulletEnabled val="1"/>
        </dgm:presLayoutVars>
      </dgm:prSet>
      <dgm:spPr/>
    </dgm:pt>
    <dgm:pt modelId="{A00DEEA3-9BA6-4A5E-8D88-B9934C095314}" type="pres">
      <dgm:prSet presAssocID="{D8A37845-BE5A-468B-8098-A623E5A60984}" presName="sibTrans" presStyleCnt="0"/>
      <dgm:spPr/>
    </dgm:pt>
    <dgm:pt modelId="{B842B8EB-C0D0-4967-96D6-10E3F627D489}" type="pres">
      <dgm:prSet presAssocID="{B07DE26C-8AA2-4754-BB04-B555CD242C84}" presName="node" presStyleLbl="node1" presStyleIdx="2" presStyleCnt="6">
        <dgm:presLayoutVars>
          <dgm:bulletEnabled val="1"/>
        </dgm:presLayoutVars>
      </dgm:prSet>
      <dgm:spPr/>
    </dgm:pt>
    <dgm:pt modelId="{BE0DD5BA-F070-43B7-930C-FB9DCB1E63E1}" type="pres">
      <dgm:prSet presAssocID="{E69F0547-B5CE-4D50-81E2-F003A9201D6D}" presName="sibTrans" presStyleCnt="0"/>
      <dgm:spPr/>
    </dgm:pt>
    <dgm:pt modelId="{B17062B1-5AFB-4863-9F64-B1C07C89D009}" type="pres">
      <dgm:prSet presAssocID="{115DEFA8-3A52-4F70-A2B8-CDB45AEC916B}" presName="node" presStyleLbl="node1" presStyleIdx="3" presStyleCnt="6">
        <dgm:presLayoutVars>
          <dgm:bulletEnabled val="1"/>
        </dgm:presLayoutVars>
      </dgm:prSet>
      <dgm:spPr/>
    </dgm:pt>
    <dgm:pt modelId="{1E780FA4-13B9-418A-A24F-2A787ABCAB1D}" type="pres">
      <dgm:prSet presAssocID="{C3EECD8D-D6FD-4DA1-9FEC-9150DE38B091}" presName="sibTrans" presStyleCnt="0"/>
      <dgm:spPr/>
    </dgm:pt>
    <dgm:pt modelId="{5812D59E-4DD5-4809-BB41-F44BA7607151}" type="pres">
      <dgm:prSet presAssocID="{D6380DE1-345E-40B9-85F3-E3D6F1D97F58}" presName="node" presStyleLbl="node1" presStyleIdx="4" presStyleCnt="6">
        <dgm:presLayoutVars>
          <dgm:bulletEnabled val="1"/>
        </dgm:presLayoutVars>
      </dgm:prSet>
      <dgm:spPr/>
    </dgm:pt>
    <dgm:pt modelId="{42D45679-71C2-49CD-9737-8D7CBFFE3596}" type="pres">
      <dgm:prSet presAssocID="{50B8636F-199F-4BD0-BF1A-5F4EA274AB7E}" presName="sibTrans" presStyleCnt="0"/>
      <dgm:spPr/>
    </dgm:pt>
    <dgm:pt modelId="{6E8851F6-9FD2-40A5-9878-05FEB186B2CA}" type="pres">
      <dgm:prSet presAssocID="{8586A4C9-1985-4EB9-87CA-BB94BC3EA9B3}" presName="node" presStyleLbl="node1" presStyleIdx="5" presStyleCnt="6">
        <dgm:presLayoutVars>
          <dgm:bulletEnabled val="1"/>
        </dgm:presLayoutVars>
      </dgm:prSet>
      <dgm:spPr/>
    </dgm:pt>
  </dgm:ptLst>
  <dgm:cxnLst>
    <dgm:cxn modelId="{CE2A5609-5286-44C0-AD46-8EC1045D958E}" type="presOf" srcId="{EE776934-7901-424E-88A7-CE47E2588194}" destId="{E093F88C-32EF-402F-B17D-288AD671E9A7}" srcOrd="0" destOrd="0" presId="urn:microsoft.com/office/officeart/2005/8/layout/default"/>
    <dgm:cxn modelId="{1DE7C71D-428B-46E0-B1A7-542118798EDB}" type="presOf" srcId="{B07DE26C-8AA2-4754-BB04-B555CD242C84}" destId="{B842B8EB-C0D0-4967-96D6-10E3F627D489}" srcOrd="0" destOrd="0" presId="urn:microsoft.com/office/officeart/2005/8/layout/default"/>
    <dgm:cxn modelId="{422E8F25-D421-43F7-AFDE-2690B77E0FCB}" srcId="{BC6394D5-3650-4892-A781-18C6175B8D2E}" destId="{115DEFA8-3A52-4F70-A2B8-CDB45AEC916B}" srcOrd="3" destOrd="0" parTransId="{C9246C71-9FDC-4419-BA97-DE3E8C439533}" sibTransId="{C3EECD8D-D6FD-4DA1-9FEC-9150DE38B091}"/>
    <dgm:cxn modelId="{CB673D3F-B3AF-4D24-A010-4440A280C39B}" type="presOf" srcId="{D6380DE1-345E-40B9-85F3-E3D6F1D97F58}" destId="{5812D59E-4DD5-4809-BB41-F44BA7607151}" srcOrd="0" destOrd="0" presId="urn:microsoft.com/office/officeart/2005/8/layout/default"/>
    <dgm:cxn modelId="{0EBD565D-A5B5-4D4B-8583-D28E6ACD3596}" srcId="{BC6394D5-3650-4892-A781-18C6175B8D2E}" destId="{D6380DE1-345E-40B9-85F3-E3D6F1D97F58}" srcOrd="4" destOrd="0" parTransId="{36286987-9002-4BC7-9822-B6DF5CAB15C0}" sibTransId="{50B8636F-199F-4BD0-BF1A-5F4EA274AB7E}"/>
    <dgm:cxn modelId="{8562DD45-B065-4B03-9839-678D8537E38C}" srcId="{BC6394D5-3650-4892-A781-18C6175B8D2E}" destId="{87AB1D09-0607-4D8F-B471-51697024C446}" srcOrd="0" destOrd="0" parTransId="{EE34CA72-BB86-4F19-9F61-F405A86A3736}" sibTransId="{12197917-4437-4879-B010-34B722443E26}"/>
    <dgm:cxn modelId="{49D6DE6B-2790-484A-B788-CB3DCF32F425}" type="presOf" srcId="{115DEFA8-3A52-4F70-A2B8-CDB45AEC916B}" destId="{B17062B1-5AFB-4863-9F64-B1C07C89D009}" srcOrd="0" destOrd="0" presId="urn:microsoft.com/office/officeart/2005/8/layout/default"/>
    <dgm:cxn modelId="{D60D786E-45B5-4697-906A-17E55CF5A339}" srcId="{BC6394D5-3650-4892-A781-18C6175B8D2E}" destId="{B07DE26C-8AA2-4754-BB04-B555CD242C84}" srcOrd="2" destOrd="0" parTransId="{8898C110-C6B2-4F1B-94AA-15D0C7188072}" sibTransId="{E69F0547-B5CE-4D50-81E2-F003A9201D6D}"/>
    <dgm:cxn modelId="{6B9C4F73-D9AE-42D6-A85B-DF90C1FF1B34}" srcId="{BC6394D5-3650-4892-A781-18C6175B8D2E}" destId="{8586A4C9-1985-4EB9-87CA-BB94BC3EA9B3}" srcOrd="5" destOrd="0" parTransId="{0A635B80-C783-422F-A319-C2355AB99ABA}" sibTransId="{472EF2E0-406D-440A-B68C-F5F3C7DC6E9D}"/>
    <dgm:cxn modelId="{B046DFA6-CF8A-4D4D-8E13-1470F92C590A}" type="presOf" srcId="{BC6394D5-3650-4892-A781-18C6175B8D2E}" destId="{B6BDCBDF-7171-4F7E-B220-2ACBEA963F8E}" srcOrd="0" destOrd="0" presId="urn:microsoft.com/office/officeart/2005/8/layout/default"/>
    <dgm:cxn modelId="{FB9704A9-8254-4BC3-9F61-5720787844F7}" srcId="{BC6394D5-3650-4892-A781-18C6175B8D2E}" destId="{EE776934-7901-424E-88A7-CE47E2588194}" srcOrd="1" destOrd="0" parTransId="{227841AD-D788-4E24-99C3-30575020C95E}" sibTransId="{D8A37845-BE5A-468B-8098-A623E5A60984}"/>
    <dgm:cxn modelId="{A45630E1-4D15-43C0-8949-55607DD2ED16}" type="presOf" srcId="{8586A4C9-1985-4EB9-87CA-BB94BC3EA9B3}" destId="{6E8851F6-9FD2-40A5-9878-05FEB186B2CA}" srcOrd="0" destOrd="0" presId="urn:microsoft.com/office/officeart/2005/8/layout/default"/>
    <dgm:cxn modelId="{CDDF57F8-1A42-47B2-8D78-DDFB2C988938}" type="presOf" srcId="{87AB1D09-0607-4D8F-B471-51697024C446}" destId="{538F17B5-68DC-4933-8127-E2D7F6B486A6}" srcOrd="0" destOrd="0" presId="urn:microsoft.com/office/officeart/2005/8/layout/default"/>
    <dgm:cxn modelId="{53AE9A52-A27F-442B-AD41-F28DCA765145}" type="presParOf" srcId="{B6BDCBDF-7171-4F7E-B220-2ACBEA963F8E}" destId="{538F17B5-68DC-4933-8127-E2D7F6B486A6}" srcOrd="0" destOrd="0" presId="urn:microsoft.com/office/officeart/2005/8/layout/default"/>
    <dgm:cxn modelId="{6D15C11E-4E0E-41AB-A9DA-5B53BFEEB512}" type="presParOf" srcId="{B6BDCBDF-7171-4F7E-B220-2ACBEA963F8E}" destId="{E25C1AEF-D8F5-482B-9487-BD742D98AFB7}" srcOrd="1" destOrd="0" presId="urn:microsoft.com/office/officeart/2005/8/layout/default"/>
    <dgm:cxn modelId="{B2140030-C933-402D-BD7E-C53638F6F76F}" type="presParOf" srcId="{B6BDCBDF-7171-4F7E-B220-2ACBEA963F8E}" destId="{E093F88C-32EF-402F-B17D-288AD671E9A7}" srcOrd="2" destOrd="0" presId="urn:microsoft.com/office/officeart/2005/8/layout/default"/>
    <dgm:cxn modelId="{D655704A-0526-41A7-8DA7-61DE9231F5D3}" type="presParOf" srcId="{B6BDCBDF-7171-4F7E-B220-2ACBEA963F8E}" destId="{A00DEEA3-9BA6-4A5E-8D88-B9934C095314}" srcOrd="3" destOrd="0" presId="urn:microsoft.com/office/officeart/2005/8/layout/default"/>
    <dgm:cxn modelId="{6EF4520E-C84F-4D70-BE50-AF1251BACDA9}" type="presParOf" srcId="{B6BDCBDF-7171-4F7E-B220-2ACBEA963F8E}" destId="{B842B8EB-C0D0-4967-96D6-10E3F627D489}" srcOrd="4" destOrd="0" presId="urn:microsoft.com/office/officeart/2005/8/layout/default"/>
    <dgm:cxn modelId="{B15E1595-4820-44EF-8C92-FCBDE8999F48}" type="presParOf" srcId="{B6BDCBDF-7171-4F7E-B220-2ACBEA963F8E}" destId="{BE0DD5BA-F070-43B7-930C-FB9DCB1E63E1}" srcOrd="5" destOrd="0" presId="urn:microsoft.com/office/officeart/2005/8/layout/default"/>
    <dgm:cxn modelId="{7B6EFE82-D02D-4287-9960-743CC4CEC066}" type="presParOf" srcId="{B6BDCBDF-7171-4F7E-B220-2ACBEA963F8E}" destId="{B17062B1-5AFB-4863-9F64-B1C07C89D009}" srcOrd="6" destOrd="0" presId="urn:microsoft.com/office/officeart/2005/8/layout/default"/>
    <dgm:cxn modelId="{D8A1B98A-1401-4658-B498-5618139DA92A}" type="presParOf" srcId="{B6BDCBDF-7171-4F7E-B220-2ACBEA963F8E}" destId="{1E780FA4-13B9-418A-A24F-2A787ABCAB1D}" srcOrd="7" destOrd="0" presId="urn:microsoft.com/office/officeart/2005/8/layout/default"/>
    <dgm:cxn modelId="{97C1D6BC-0E43-48BD-A408-58688111C083}" type="presParOf" srcId="{B6BDCBDF-7171-4F7E-B220-2ACBEA963F8E}" destId="{5812D59E-4DD5-4809-BB41-F44BA7607151}" srcOrd="8" destOrd="0" presId="urn:microsoft.com/office/officeart/2005/8/layout/default"/>
    <dgm:cxn modelId="{3CA1B778-9B37-4FEA-9E8D-162D0CF2843F}" type="presParOf" srcId="{B6BDCBDF-7171-4F7E-B220-2ACBEA963F8E}" destId="{42D45679-71C2-49CD-9737-8D7CBFFE3596}" srcOrd="9" destOrd="0" presId="urn:microsoft.com/office/officeart/2005/8/layout/default"/>
    <dgm:cxn modelId="{6D7C2E52-3284-4E62-8DB6-B2C80ADA2D00}" type="presParOf" srcId="{B6BDCBDF-7171-4F7E-B220-2ACBEA963F8E}" destId="{6E8851F6-9FD2-40A5-9878-05FEB186B2C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6394D5-3650-4892-A781-18C6175B8D2E}" type="doc">
      <dgm:prSet loTypeId="urn:microsoft.com/office/officeart/2005/8/layout/default" loCatId="list" qsTypeId="urn:microsoft.com/office/officeart/2005/8/quickstyle/simple5" qsCatId="simple" csTypeId="urn:microsoft.com/office/officeart/2005/8/colors/accent1_3" csCatId="accent1" phldr="1"/>
      <dgm:spPr/>
      <dgm:t>
        <a:bodyPr/>
        <a:lstStyle/>
        <a:p>
          <a:endParaRPr lang="en-US"/>
        </a:p>
      </dgm:t>
    </dgm:pt>
    <dgm:pt modelId="{EE776934-7901-424E-88A7-CE47E2588194}">
      <dgm:prSet/>
      <dgm:spPr/>
      <dgm:t>
        <a:bodyPr/>
        <a:lstStyle/>
        <a:p>
          <a:pPr rtl="0"/>
          <a:r>
            <a:rPr lang="en-US" dirty="0"/>
            <a:t>Be Connected</a:t>
          </a:r>
          <a:endParaRPr lang="en-US" i="0" dirty="0"/>
        </a:p>
      </dgm:t>
    </dgm:pt>
    <dgm:pt modelId="{227841AD-D788-4E24-99C3-30575020C95E}" type="parTrans" cxnId="{FB9704A9-8254-4BC3-9F61-5720787844F7}">
      <dgm:prSet/>
      <dgm:spPr/>
      <dgm:t>
        <a:bodyPr/>
        <a:lstStyle/>
        <a:p>
          <a:endParaRPr lang="en-US"/>
        </a:p>
      </dgm:t>
    </dgm:pt>
    <dgm:pt modelId="{D8A37845-BE5A-468B-8098-A623E5A60984}" type="sibTrans" cxnId="{FB9704A9-8254-4BC3-9F61-5720787844F7}">
      <dgm:prSet/>
      <dgm:spPr/>
      <dgm:t>
        <a:bodyPr/>
        <a:lstStyle/>
        <a:p>
          <a:endParaRPr lang="en-US"/>
        </a:p>
      </dgm:t>
    </dgm:pt>
    <dgm:pt modelId="{D6380DE1-345E-40B9-85F3-E3D6F1D97F58}">
      <dgm:prSet/>
      <dgm:spPr/>
      <dgm:t>
        <a:bodyPr/>
        <a:lstStyle/>
        <a:p>
          <a:pPr rtl="0"/>
          <a:r>
            <a:rPr lang="en-US" dirty="0"/>
            <a:t>211 Housing Crisis Hotline</a:t>
          </a:r>
        </a:p>
      </dgm:t>
    </dgm:pt>
    <dgm:pt modelId="{36286987-9002-4BC7-9822-B6DF5CAB15C0}" type="parTrans" cxnId="{0EBD565D-A5B5-4D4B-8583-D28E6ACD3596}">
      <dgm:prSet/>
      <dgm:spPr/>
      <dgm:t>
        <a:bodyPr/>
        <a:lstStyle/>
        <a:p>
          <a:endParaRPr lang="en-US"/>
        </a:p>
      </dgm:t>
    </dgm:pt>
    <dgm:pt modelId="{50B8636F-199F-4BD0-BF1A-5F4EA274AB7E}" type="sibTrans" cxnId="{0EBD565D-A5B5-4D4B-8583-D28E6ACD3596}">
      <dgm:prSet/>
      <dgm:spPr/>
      <dgm:t>
        <a:bodyPr/>
        <a:lstStyle/>
        <a:p>
          <a:endParaRPr lang="en-US"/>
        </a:p>
      </dgm:t>
    </dgm:pt>
    <dgm:pt modelId="{B2BC05E8-E1BE-490E-A3E7-A644853BBACF}">
      <dgm:prSet/>
      <dgm:spPr/>
      <dgm:t>
        <a:bodyPr/>
        <a:lstStyle/>
        <a:p>
          <a:pPr rtl="0"/>
          <a:r>
            <a:rPr lang="en-US" dirty="0"/>
            <a:t>211 Caregiver Program</a:t>
          </a:r>
        </a:p>
      </dgm:t>
    </dgm:pt>
    <dgm:pt modelId="{037ECDFD-E2E1-4E65-AAFE-C9247B193DB9}" type="parTrans" cxnId="{14504900-FA27-4F26-918D-45F952EEC3E1}">
      <dgm:prSet/>
      <dgm:spPr/>
      <dgm:t>
        <a:bodyPr/>
        <a:lstStyle/>
        <a:p>
          <a:endParaRPr lang="en-US"/>
        </a:p>
      </dgm:t>
    </dgm:pt>
    <dgm:pt modelId="{3959D731-FD74-43FC-BA3D-CB5EE5EE2087}" type="sibTrans" cxnId="{14504900-FA27-4F26-918D-45F952EEC3E1}">
      <dgm:prSet/>
      <dgm:spPr/>
      <dgm:t>
        <a:bodyPr/>
        <a:lstStyle/>
        <a:p>
          <a:endParaRPr lang="en-US"/>
        </a:p>
      </dgm:t>
    </dgm:pt>
    <dgm:pt modelId="{01233335-B01A-47D9-B38A-46448E4D8C7B}">
      <dgm:prSet phldr="0"/>
      <dgm:spPr/>
      <dgm:t>
        <a:bodyPr/>
        <a:lstStyle/>
        <a:p>
          <a:pPr rtl="0"/>
          <a:r>
            <a:rPr lang="en-US" dirty="0">
              <a:latin typeface="Century Gothic"/>
            </a:rPr>
            <a:t>Homeless Management Information System (HMIS)</a:t>
          </a:r>
        </a:p>
      </dgm:t>
    </dgm:pt>
    <dgm:pt modelId="{019970B8-EEFA-4400-8B94-A65F99873C08}" type="parTrans" cxnId="{43283739-BC70-4F2A-B8DB-E908F99665D0}">
      <dgm:prSet/>
      <dgm:spPr/>
    </dgm:pt>
    <dgm:pt modelId="{7C4BA50D-946B-408C-A44C-8A42104CDBD9}" type="sibTrans" cxnId="{43283739-BC70-4F2A-B8DB-E908F99665D0}">
      <dgm:prSet/>
      <dgm:spPr/>
    </dgm:pt>
    <dgm:pt modelId="{B6BDCBDF-7171-4F7E-B220-2ACBEA963F8E}" type="pres">
      <dgm:prSet presAssocID="{BC6394D5-3650-4892-A781-18C6175B8D2E}" presName="diagram" presStyleCnt="0">
        <dgm:presLayoutVars>
          <dgm:dir/>
          <dgm:resizeHandles val="exact"/>
        </dgm:presLayoutVars>
      </dgm:prSet>
      <dgm:spPr/>
    </dgm:pt>
    <dgm:pt modelId="{E093F88C-32EF-402F-B17D-288AD671E9A7}" type="pres">
      <dgm:prSet presAssocID="{EE776934-7901-424E-88A7-CE47E2588194}" presName="node" presStyleLbl="node1" presStyleIdx="0" presStyleCnt="4">
        <dgm:presLayoutVars>
          <dgm:bulletEnabled val="1"/>
        </dgm:presLayoutVars>
      </dgm:prSet>
      <dgm:spPr/>
    </dgm:pt>
    <dgm:pt modelId="{A00DEEA3-9BA6-4A5E-8D88-B9934C095314}" type="pres">
      <dgm:prSet presAssocID="{D8A37845-BE5A-468B-8098-A623E5A60984}" presName="sibTrans" presStyleCnt="0"/>
      <dgm:spPr/>
    </dgm:pt>
    <dgm:pt modelId="{5812D59E-4DD5-4809-BB41-F44BA7607151}" type="pres">
      <dgm:prSet presAssocID="{D6380DE1-345E-40B9-85F3-E3D6F1D97F58}" presName="node" presStyleLbl="node1" presStyleIdx="1" presStyleCnt="4">
        <dgm:presLayoutVars>
          <dgm:bulletEnabled val="1"/>
        </dgm:presLayoutVars>
      </dgm:prSet>
      <dgm:spPr/>
    </dgm:pt>
    <dgm:pt modelId="{42D45679-71C2-49CD-9737-8D7CBFFE3596}" type="pres">
      <dgm:prSet presAssocID="{50B8636F-199F-4BD0-BF1A-5F4EA274AB7E}" presName="sibTrans" presStyleCnt="0"/>
      <dgm:spPr/>
    </dgm:pt>
    <dgm:pt modelId="{56080E2F-22C2-491B-9F32-40B027950C61}" type="pres">
      <dgm:prSet presAssocID="{B2BC05E8-E1BE-490E-A3E7-A644853BBACF}" presName="node" presStyleLbl="node1" presStyleIdx="2" presStyleCnt="4">
        <dgm:presLayoutVars>
          <dgm:bulletEnabled val="1"/>
        </dgm:presLayoutVars>
      </dgm:prSet>
      <dgm:spPr/>
    </dgm:pt>
    <dgm:pt modelId="{851A7856-5F59-46A5-B1AF-B1E878074797}" type="pres">
      <dgm:prSet presAssocID="{3959D731-FD74-43FC-BA3D-CB5EE5EE2087}" presName="sibTrans" presStyleCnt="0"/>
      <dgm:spPr/>
    </dgm:pt>
    <dgm:pt modelId="{9A407177-C172-4876-8972-3A12FEA99016}" type="pres">
      <dgm:prSet presAssocID="{01233335-B01A-47D9-B38A-46448E4D8C7B}" presName="node" presStyleLbl="node1" presStyleIdx="3" presStyleCnt="4">
        <dgm:presLayoutVars>
          <dgm:bulletEnabled val="1"/>
        </dgm:presLayoutVars>
      </dgm:prSet>
      <dgm:spPr/>
    </dgm:pt>
  </dgm:ptLst>
  <dgm:cxnLst>
    <dgm:cxn modelId="{14504900-FA27-4F26-918D-45F952EEC3E1}" srcId="{BC6394D5-3650-4892-A781-18C6175B8D2E}" destId="{B2BC05E8-E1BE-490E-A3E7-A644853BBACF}" srcOrd="2" destOrd="0" parTransId="{037ECDFD-E2E1-4E65-AAFE-C9247B193DB9}" sibTransId="{3959D731-FD74-43FC-BA3D-CB5EE5EE2087}"/>
    <dgm:cxn modelId="{8DD68534-C3B7-4441-B4A7-518607061C31}" type="presOf" srcId="{EE776934-7901-424E-88A7-CE47E2588194}" destId="{E093F88C-32EF-402F-B17D-288AD671E9A7}" srcOrd="0" destOrd="0" presId="urn:microsoft.com/office/officeart/2005/8/layout/default"/>
    <dgm:cxn modelId="{43283739-BC70-4F2A-B8DB-E908F99665D0}" srcId="{BC6394D5-3650-4892-A781-18C6175B8D2E}" destId="{01233335-B01A-47D9-B38A-46448E4D8C7B}" srcOrd="3" destOrd="0" parTransId="{019970B8-EEFA-4400-8B94-A65F99873C08}" sibTransId="{7C4BA50D-946B-408C-A44C-8A42104CDBD9}"/>
    <dgm:cxn modelId="{0EBD565D-A5B5-4D4B-8583-D28E6ACD3596}" srcId="{BC6394D5-3650-4892-A781-18C6175B8D2E}" destId="{D6380DE1-345E-40B9-85F3-E3D6F1D97F58}" srcOrd="1" destOrd="0" parTransId="{36286987-9002-4BC7-9822-B6DF5CAB15C0}" sibTransId="{50B8636F-199F-4BD0-BF1A-5F4EA274AB7E}"/>
    <dgm:cxn modelId="{B046DFA6-CF8A-4D4D-8E13-1470F92C590A}" type="presOf" srcId="{BC6394D5-3650-4892-A781-18C6175B8D2E}" destId="{B6BDCBDF-7171-4F7E-B220-2ACBEA963F8E}" srcOrd="0" destOrd="0" presId="urn:microsoft.com/office/officeart/2005/8/layout/default"/>
    <dgm:cxn modelId="{FB9704A9-8254-4BC3-9F61-5720787844F7}" srcId="{BC6394D5-3650-4892-A781-18C6175B8D2E}" destId="{EE776934-7901-424E-88A7-CE47E2588194}" srcOrd="0" destOrd="0" parTransId="{227841AD-D788-4E24-99C3-30575020C95E}" sibTransId="{D8A37845-BE5A-468B-8098-A623E5A60984}"/>
    <dgm:cxn modelId="{C8A19FCB-906E-4140-A68F-62FE7BF0FA21}" type="presOf" srcId="{B2BC05E8-E1BE-490E-A3E7-A644853BBACF}" destId="{56080E2F-22C2-491B-9F32-40B027950C61}" srcOrd="0" destOrd="0" presId="urn:microsoft.com/office/officeart/2005/8/layout/default"/>
    <dgm:cxn modelId="{9ACA24EA-6012-4CF5-99BB-40373DC9A907}" type="presOf" srcId="{D6380DE1-345E-40B9-85F3-E3D6F1D97F58}" destId="{5812D59E-4DD5-4809-BB41-F44BA7607151}" srcOrd="0" destOrd="0" presId="urn:microsoft.com/office/officeart/2005/8/layout/default"/>
    <dgm:cxn modelId="{26CD95F7-29BB-4F30-A06F-C1D1F574249C}" type="presOf" srcId="{01233335-B01A-47D9-B38A-46448E4D8C7B}" destId="{9A407177-C172-4876-8972-3A12FEA99016}" srcOrd="0" destOrd="0" presId="urn:microsoft.com/office/officeart/2005/8/layout/default"/>
    <dgm:cxn modelId="{E75BE2D9-61CD-4B73-9B5F-B0C3EC0237C7}" type="presParOf" srcId="{B6BDCBDF-7171-4F7E-B220-2ACBEA963F8E}" destId="{E093F88C-32EF-402F-B17D-288AD671E9A7}" srcOrd="0" destOrd="0" presId="urn:microsoft.com/office/officeart/2005/8/layout/default"/>
    <dgm:cxn modelId="{40645B20-A99B-41B8-AD80-DDB7B5CCD170}" type="presParOf" srcId="{B6BDCBDF-7171-4F7E-B220-2ACBEA963F8E}" destId="{A00DEEA3-9BA6-4A5E-8D88-B9934C095314}" srcOrd="1" destOrd="0" presId="urn:microsoft.com/office/officeart/2005/8/layout/default"/>
    <dgm:cxn modelId="{A3C5C023-676D-48FB-B1D8-7C53878DFF5A}" type="presParOf" srcId="{B6BDCBDF-7171-4F7E-B220-2ACBEA963F8E}" destId="{5812D59E-4DD5-4809-BB41-F44BA7607151}" srcOrd="2" destOrd="0" presId="urn:microsoft.com/office/officeart/2005/8/layout/default"/>
    <dgm:cxn modelId="{EA4BD779-AD09-4630-B255-9977494B4B78}" type="presParOf" srcId="{B6BDCBDF-7171-4F7E-B220-2ACBEA963F8E}" destId="{42D45679-71C2-49CD-9737-8D7CBFFE3596}" srcOrd="3" destOrd="0" presId="urn:microsoft.com/office/officeart/2005/8/layout/default"/>
    <dgm:cxn modelId="{4A535861-45BA-41E1-9202-799E0DAE949D}" type="presParOf" srcId="{B6BDCBDF-7171-4F7E-B220-2ACBEA963F8E}" destId="{56080E2F-22C2-491B-9F32-40B027950C61}" srcOrd="4" destOrd="0" presId="urn:microsoft.com/office/officeart/2005/8/layout/default"/>
    <dgm:cxn modelId="{9C734DA8-8CA3-497B-BB59-DB8AE868190D}" type="presParOf" srcId="{B6BDCBDF-7171-4F7E-B220-2ACBEA963F8E}" destId="{851A7856-5F59-46A5-B1AF-B1E878074797}" srcOrd="5" destOrd="0" presId="urn:microsoft.com/office/officeart/2005/8/layout/default"/>
    <dgm:cxn modelId="{206891EB-86F0-46E9-9FB2-11CC04AFF52A}" type="presParOf" srcId="{B6BDCBDF-7171-4F7E-B220-2ACBEA963F8E}" destId="{9A407177-C172-4876-8972-3A12FEA9901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ACEC7A-E7EF-4509-BCA2-D97F75AD5B32}"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139FFCDB-52D4-4666-8C2D-CCE3BF35F93F}">
      <dgm:prSet phldrT="[Text]" custT="1"/>
      <dgm:spPr>
        <a:solidFill>
          <a:schemeClr val="accent1"/>
        </a:solidFill>
      </dgm:spPr>
      <dgm:t>
        <a:bodyPr/>
        <a:lstStyle/>
        <a:p>
          <a:r>
            <a:rPr lang="en-US" sz="2000" dirty="0"/>
            <a:t>Program Specialist Team</a:t>
          </a:r>
        </a:p>
      </dgm:t>
    </dgm:pt>
    <dgm:pt modelId="{2C467F10-377C-4884-8899-461A5923EB59}" type="parTrans" cxnId="{6669A85F-9733-4665-83BD-EC08200B26A6}">
      <dgm:prSet/>
      <dgm:spPr/>
      <dgm:t>
        <a:bodyPr/>
        <a:lstStyle/>
        <a:p>
          <a:endParaRPr lang="en-US"/>
        </a:p>
      </dgm:t>
    </dgm:pt>
    <dgm:pt modelId="{8338BB80-BD0C-44CF-B54F-1B9C5BB91F3C}" type="sibTrans" cxnId="{6669A85F-9733-4665-83BD-EC08200B26A6}">
      <dgm:prSet/>
      <dgm:spPr/>
      <dgm:t>
        <a:bodyPr/>
        <a:lstStyle/>
        <a:p>
          <a:endParaRPr lang="en-US"/>
        </a:p>
      </dgm:t>
    </dgm:pt>
    <dgm:pt modelId="{F210BC2C-4101-415A-8227-184D34B18E51}">
      <dgm:prSet phldrT="[Text]" custT="1"/>
      <dgm:spPr>
        <a:solidFill>
          <a:schemeClr val="accent1"/>
        </a:solidFill>
      </dgm:spPr>
      <dgm:t>
        <a:bodyPr/>
        <a:lstStyle/>
        <a:p>
          <a:r>
            <a:rPr lang="en-US" sz="2000" dirty="0"/>
            <a:t>Community Engagement Team</a:t>
          </a:r>
        </a:p>
      </dgm:t>
    </dgm:pt>
    <dgm:pt modelId="{F23FCCA7-6BC6-4867-86BA-9E68E329B9ED}" type="parTrans" cxnId="{586ABBD9-DD2A-49B2-85ED-BEAD70069E54}">
      <dgm:prSet/>
      <dgm:spPr/>
      <dgm:t>
        <a:bodyPr/>
        <a:lstStyle/>
        <a:p>
          <a:endParaRPr lang="en-US"/>
        </a:p>
      </dgm:t>
    </dgm:pt>
    <dgm:pt modelId="{E2E7F722-6A7D-4D04-A315-272FD36A6F6B}" type="sibTrans" cxnId="{586ABBD9-DD2A-49B2-85ED-BEAD70069E54}">
      <dgm:prSet/>
      <dgm:spPr/>
      <dgm:t>
        <a:bodyPr/>
        <a:lstStyle/>
        <a:p>
          <a:endParaRPr lang="en-US"/>
        </a:p>
      </dgm:t>
    </dgm:pt>
    <dgm:pt modelId="{E6066E65-B522-485A-A770-95E82158448F}">
      <dgm:prSet phldrT="[Text]" custT="1"/>
      <dgm:spPr>
        <a:solidFill>
          <a:schemeClr val="accent1"/>
        </a:solidFill>
      </dgm:spPr>
      <dgm:t>
        <a:bodyPr/>
        <a:lstStyle/>
        <a:p>
          <a:r>
            <a:rPr lang="en-US" sz="2000" dirty="0"/>
            <a:t>Resource Database Curator Team</a:t>
          </a:r>
        </a:p>
      </dgm:t>
    </dgm:pt>
    <dgm:pt modelId="{896A6269-C06E-4163-BDB9-EAD2EB30E7D2}" type="parTrans" cxnId="{0A212A33-179B-4592-873E-09C1F39C369D}">
      <dgm:prSet/>
      <dgm:spPr/>
      <dgm:t>
        <a:bodyPr/>
        <a:lstStyle/>
        <a:p>
          <a:endParaRPr lang="en-US"/>
        </a:p>
      </dgm:t>
    </dgm:pt>
    <dgm:pt modelId="{C95DEF9A-DCF3-43B7-99E6-33DABA8DC0BD}" type="sibTrans" cxnId="{0A212A33-179B-4592-873E-09C1F39C369D}">
      <dgm:prSet/>
      <dgm:spPr/>
      <dgm:t>
        <a:bodyPr/>
        <a:lstStyle/>
        <a:p>
          <a:endParaRPr lang="en-US"/>
        </a:p>
      </dgm:t>
    </dgm:pt>
    <dgm:pt modelId="{6C3729FE-1CBA-4E1E-ADF2-FA216374A162}">
      <dgm:prSet phldrT="[Text]" custT="1"/>
      <dgm:spPr>
        <a:solidFill>
          <a:schemeClr val="accent5"/>
        </a:solidFill>
      </dgm:spPr>
      <dgm:t>
        <a:bodyPr/>
        <a:lstStyle/>
        <a:p>
          <a:r>
            <a:rPr lang="en-US" sz="1400" dirty="0">
              <a:solidFill>
                <a:schemeClr val="bg1"/>
              </a:solidFill>
            </a:rPr>
            <a:t>Connects callers to the appropriate resources in a closed-loop, whole-person model of care for 211 callers.</a:t>
          </a:r>
        </a:p>
      </dgm:t>
    </dgm:pt>
    <dgm:pt modelId="{C287F299-DC96-4A2C-9812-FC087737F463}" type="parTrans" cxnId="{01B4C19E-5683-435A-950B-C116F6A04169}">
      <dgm:prSet/>
      <dgm:spPr/>
      <dgm:t>
        <a:bodyPr/>
        <a:lstStyle/>
        <a:p>
          <a:endParaRPr lang="en-US"/>
        </a:p>
      </dgm:t>
    </dgm:pt>
    <dgm:pt modelId="{1B03D401-9B18-4BB8-8FDF-3CFFE8EAEE1B}" type="sibTrans" cxnId="{01B4C19E-5683-435A-950B-C116F6A04169}">
      <dgm:prSet/>
      <dgm:spPr/>
      <dgm:t>
        <a:bodyPr/>
        <a:lstStyle/>
        <a:p>
          <a:endParaRPr lang="en-US"/>
        </a:p>
      </dgm:t>
    </dgm:pt>
    <dgm:pt modelId="{506C86BD-A5D2-45CA-BD9F-62995C58CDCB}">
      <dgm:prSet phldrT="[Text]" custT="1"/>
      <dgm:spPr>
        <a:solidFill>
          <a:schemeClr val="accent5"/>
        </a:solidFill>
      </dgm:spPr>
      <dgm:t>
        <a:bodyPr/>
        <a:lstStyle/>
        <a:p>
          <a:r>
            <a:rPr lang="en-US" sz="1400" dirty="0">
              <a:solidFill>
                <a:schemeClr val="bg1"/>
              </a:solidFill>
            </a:rPr>
            <a:t>Aims to improve access to care and service delivery through improved integration and coordination between 211 and community entities focused on housing, healthcare, economic resources, and food security.</a:t>
          </a:r>
        </a:p>
      </dgm:t>
    </dgm:pt>
    <dgm:pt modelId="{2711BE5E-ED43-4417-8A3E-AA803809BC2D}" type="parTrans" cxnId="{06011067-0C0E-435B-B102-E4B839D995DF}">
      <dgm:prSet/>
      <dgm:spPr/>
      <dgm:t>
        <a:bodyPr/>
        <a:lstStyle/>
        <a:p>
          <a:endParaRPr lang="en-US"/>
        </a:p>
      </dgm:t>
    </dgm:pt>
    <dgm:pt modelId="{AE55BBBD-F0C5-4994-8991-61A0A7B315DF}" type="sibTrans" cxnId="{06011067-0C0E-435B-B102-E4B839D995DF}">
      <dgm:prSet/>
      <dgm:spPr/>
      <dgm:t>
        <a:bodyPr/>
        <a:lstStyle/>
        <a:p>
          <a:endParaRPr lang="en-US"/>
        </a:p>
      </dgm:t>
    </dgm:pt>
    <dgm:pt modelId="{A0C54E89-2840-42E3-92FC-4C824FC1DBA4}">
      <dgm:prSet phldrT="[Text]" custT="1"/>
      <dgm:spPr>
        <a:solidFill>
          <a:schemeClr val="accent5"/>
        </a:solidFill>
      </dgm:spPr>
      <dgm:t>
        <a:bodyPr/>
        <a:lstStyle/>
        <a:p>
          <a:r>
            <a:rPr lang="en-US" sz="1400" b="0" i="0" dirty="0">
              <a:solidFill>
                <a:schemeClr val="bg1"/>
              </a:solidFill>
            </a:rPr>
            <a:t>Locates and identifies resources with the purpose of strengthening how we connect callers to referrals.</a:t>
          </a:r>
          <a:endParaRPr lang="en-US" sz="1400" b="0" dirty="0">
            <a:solidFill>
              <a:schemeClr val="bg1"/>
            </a:solidFill>
          </a:endParaRPr>
        </a:p>
      </dgm:t>
    </dgm:pt>
    <dgm:pt modelId="{D9354ECD-823D-49E6-8E28-D7EBE078B304}" type="parTrans" cxnId="{71A6E0D0-9E1A-4A3C-9A24-26710A098955}">
      <dgm:prSet/>
      <dgm:spPr/>
      <dgm:t>
        <a:bodyPr/>
        <a:lstStyle/>
        <a:p>
          <a:endParaRPr lang="en-US"/>
        </a:p>
      </dgm:t>
    </dgm:pt>
    <dgm:pt modelId="{6FBCE080-DD11-4AC7-AF59-95829D0EDBCC}" type="sibTrans" cxnId="{71A6E0D0-9E1A-4A3C-9A24-26710A098955}">
      <dgm:prSet/>
      <dgm:spPr/>
      <dgm:t>
        <a:bodyPr/>
        <a:lstStyle/>
        <a:p>
          <a:endParaRPr lang="en-US"/>
        </a:p>
      </dgm:t>
    </dgm:pt>
    <dgm:pt modelId="{867E3630-B0D5-4084-8DE2-56DF3183EB79}">
      <dgm:prSet phldrT="[Text]" custT="1"/>
      <dgm:spPr>
        <a:solidFill>
          <a:schemeClr val="accent1">
            <a:lumMod val="50000"/>
          </a:schemeClr>
        </a:solidFill>
      </dgm:spPr>
      <dgm:t>
        <a:bodyPr/>
        <a:lstStyle/>
        <a:p>
          <a:r>
            <a:rPr lang="en-US" sz="3600" b="1" dirty="0"/>
            <a:t>211 Teams</a:t>
          </a:r>
        </a:p>
      </dgm:t>
    </dgm:pt>
    <dgm:pt modelId="{94B57014-6C95-42A9-B7E8-C272E17B89E6}" type="sibTrans" cxnId="{1E057B3A-C9FD-420E-AE5A-1F4E6DBFF629}">
      <dgm:prSet/>
      <dgm:spPr/>
      <dgm:t>
        <a:bodyPr/>
        <a:lstStyle/>
        <a:p>
          <a:endParaRPr lang="en-US"/>
        </a:p>
      </dgm:t>
    </dgm:pt>
    <dgm:pt modelId="{6A7D1725-062D-4355-87C6-2446BFD00B07}" type="parTrans" cxnId="{1E057B3A-C9FD-420E-AE5A-1F4E6DBFF629}">
      <dgm:prSet/>
      <dgm:spPr/>
      <dgm:t>
        <a:bodyPr/>
        <a:lstStyle/>
        <a:p>
          <a:endParaRPr lang="en-US"/>
        </a:p>
      </dgm:t>
    </dgm:pt>
    <dgm:pt modelId="{AF70EA69-5C51-413A-89E7-57DA417B52B1}" type="pres">
      <dgm:prSet presAssocID="{B5ACEC7A-E7EF-4509-BCA2-D97F75AD5B32}" presName="Name0" presStyleCnt="0">
        <dgm:presLayoutVars>
          <dgm:chPref val="1"/>
          <dgm:dir/>
          <dgm:animOne val="branch"/>
          <dgm:animLvl val="lvl"/>
          <dgm:resizeHandles/>
        </dgm:presLayoutVars>
      </dgm:prSet>
      <dgm:spPr/>
    </dgm:pt>
    <dgm:pt modelId="{B5FB75DA-D4B0-4E4C-A5F1-55189A1E155E}" type="pres">
      <dgm:prSet presAssocID="{867E3630-B0D5-4084-8DE2-56DF3183EB79}" presName="vertOne" presStyleCnt="0"/>
      <dgm:spPr/>
    </dgm:pt>
    <dgm:pt modelId="{AD599B61-5927-4F6D-8FB8-DBB17FE3C461}" type="pres">
      <dgm:prSet presAssocID="{867E3630-B0D5-4084-8DE2-56DF3183EB79}" presName="txOne" presStyleLbl="node0" presStyleIdx="0" presStyleCnt="1" custScaleY="67382">
        <dgm:presLayoutVars>
          <dgm:chPref val="3"/>
        </dgm:presLayoutVars>
      </dgm:prSet>
      <dgm:spPr/>
    </dgm:pt>
    <dgm:pt modelId="{29C13EC1-8A4C-488A-954E-3A9E8C0E3BDA}" type="pres">
      <dgm:prSet presAssocID="{867E3630-B0D5-4084-8DE2-56DF3183EB79}" presName="parTransOne" presStyleCnt="0"/>
      <dgm:spPr/>
    </dgm:pt>
    <dgm:pt modelId="{2F4BAB6F-7309-44D7-BF8F-679CBC8F4729}" type="pres">
      <dgm:prSet presAssocID="{867E3630-B0D5-4084-8DE2-56DF3183EB79}" presName="horzOne" presStyleCnt="0"/>
      <dgm:spPr/>
    </dgm:pt>
    <dgm:pt modelId="{8C389857-AFE8-4FBD-B30D-6E3053D87187}" type="pres">
      <dgm:prSet presAssocID="{139FFCDB-52D4-4666-8C2D-CCE3BF35F93F}" presName="vertTwo" presStyleCnt="0"/>
      <dgm:spPr/>
    </dgm:pt>
    <dgm:pt modelId="{FD9775C8-B5CA-4696-B079-09928FA3F748}" type="pres">
      <dgm:prSet presAssocID="{139FFCDB-52D4-4666-8C2D-CCE3BF35F93F}" presName="txTwo" presStyleLbl="node2" presStyleIdx="0" presStyleCnt="3" custScaleY="68424">
        <dgm:presLayoutVars>
          <dgm:chPref val="3"/>
        </dgm:presLayoutVars>
      </dgm:prSet>
      <dgm:spPr/>
    </dgm:pt>
    <dgm:pt modelId="{7B9C0E33-AB04-4281-A75B-FFC348E73409}" type="pres">
      <dgm:prSet presAssocID="{139FFCDB-52D4-4666-8C2D-CCE3BF35F93F}" presName="parTransTwo" presStyleCnt="0"/>
      <dgm:spPr/>
    </dgm:pt>
    <dgm:pt modelId="{06A8B1B6-B7AA-4E65-BA8C-E8587F05F0B4}" type="pres">
      <dgm:prSet presAssocID="{139FFCDB-52D4-4666-8C2D-CCE3BF35F93F}" presName="horzTwo" presStyleCnt="0"/>
      <dgm:spPr/>
    </dgm:pt>
    <dgm:pt modelId="{BB85A902-14BB-4790-AD93-F65D29A15EF3}" type="pres">
      <dgm:prSet presAssocID="{6C3729FE-1CBA-4E1E-ADF2-FA216374A162}" presName="vertThree" presStyleCnt="0"/>
      <dgm:spPr/>
    </dgm:pt>
    <dgm:pt modelId="{CFB3F892-B2FF-4656-BDA1-1C557955707D}" type="pres">
      <dgm:prSet presAssocID="{6C3729FE-1CBA-4E1E-ADF2-FA216374A162}" presName="txThree" presStyleLbl="node3" presStyleIdx="0" presStyleCnt="3" custScaleY="149287">
        <dgm:presLayoutVars>
          <dgm:chPref val="3"/>
        </dgm:presLayoutVars>
      </dgm:prSet>
      <dgm:spPr/>
    </dgm:pt>
    <dgm:pt modelId="{BB4A3F84-A254-41AC-BB89-90195B8AF77F}" type="pres">
      <dgm:prSet presAssocID="{6C3729FE-1CBA-4E1E-ADF2-FA216374A162}" presName="horzThree" presStyleCnt="0"/>
      <dgm:spPr/>
    </dgm:pt>
    <dgm:pt modelId="{28C1F035-28ED-4FF2-8ECF-DDDB65F4CC98}" type="pres">
      <dgm:prSet presAssocID="{8338BB80-BD0C-44CF-B54F-1B9C5BB91F3C}" presName="sibSpaceTwo" presStyleCnt="0"/>
      <dgm:spPr/>
    </dgm:pt>
    <dgm:pt modelId="{7AB2799B-2E95-4E25-BA90-AC2EF634AE32}" type="pres">
      <dgm:prSet presAssocID="{F210BC2C-4101-415A-8227-184D34B18E51}" presName="vertTwo" presStyleCnt="0"/>
      <dgm:spPr/>
    </dgm:pt>
    <dgm:pt modelId="{FBDB6D77-DDDD-4392-A88C-B4D226E5D382}" type="pres">
      <dgm:prSet presAssocID="{F210BC2C-4101-415A-8227-184D34B18E51}" presName="txTwo" presStyleLbl="node2" presStyleIdx="1" presStyleCnt="3" custScaleY="68424">
        <dgm:presLayoutVars>
          <dgm:chPref val="3"/>
        </dgm:presLayoutVars>
      </dgm:prSet>
      <dgm:spPr/>
    </dgm:pt>
    <dgm:pt modelId="{9EDE6B82-DE19-4909-B403-427AD25513D7}" type="pres">
      <dgm:prSet presAssocID="{F210BC2C-4101-415A-8227-184D34B18E51}" presName="parTransTwo" presStyleCnt="0"/>
      <dgm:spPr/>
    </dgm:pt>
    <dgm:pt modelId="{C1738A77-6108-483B-859E-12B19A5D30E9}" type="pres">
      <dgm:prSet presAssocID="{F210BC2C-4101-415A-8227-184D34B18E51}" presName="horzTwo" presStyleCnt="0"/>
      <dgm:spPr/>
    </dgm:pt>
    <dgm:pt modelId="{3404B271-CFE3-4941-914C-EF249D590B7E}" type="pres">
      <dgm:prSet presAssocID="{506C86BD-A5D2-45CA-BD9F-62995C58CDCB}" presName="vertThree" presStyleCnt="0"/>
      <dgm:spPr/>
    </dgm:pt>
    <dgm:pt modelId="{81A26770-9D45-45DC-AB24-F7D78EA16798}" type="pres">
      <dgm:prSet presAssocID="{506C86BD-A5D2-45CA-BD9F-62995C58CDCB}" presName="txThree" presStyleLbl="node3" presStyleIdx="1" presStyleCnt="3" custScaleY="149287">
        <dgm:presLayoutVars>
          <dgm:chPref val="3"/>
        </dgm:presLayoutVars>
      </dgm:prSet>
      <dgm:spPr/>
    </dgm:pt>
    <dgm:pt modelId="{A8475C5A-DEA1-4B24-8DB2-1DEAC2499AA1}" type="pres">
      <dgm:prSet presAssocID="{506C86BD-A5D2-45CA-BD9F-62995C58CDCB}" presName="horzThree" presStyleCnt="0"/>
      <dgm:spPr/>
    </dgm:pt>
    <dgm:pt modelId="{12148143-166C-4C68-A5C4-1018ABBE2E7E}" type="pres">
      <dgm:prSet presAssocID="{E2E7F722-6A7D-4D04-A315-272FD36A6F6B}" presName="sibSpaceTwo" presStyleCnt="0"/>
      <dgm:spPr/>
    </dgm:pt>
    <dgm:pt modelId="{2CF3469E-55E7-4129-91A4-179DD19BA88D}" type="pres">
      <dgm:prSet presAssocID="{E6066E65-B522-485A-A770-95E82158448F}" presName="vertTwo" presStyleCnt="0"/>
      <dgm:spPr/>
    </dgm:pt>
    <dgm:pt modelId="{53C898E6-BFB4-4D7A-BB2F-5F3E6A1C3261}" type="pres">
      <dgm:prSet presAssocID="{E6066E65-B522-485A-A770-95E82158448F}" presName="txTwo" presStyleLbl="node2" presStyleIdx="2" presStyleCnt="3" custScaleY="68424">
        <dgm:presLayoutVars>
          <dgm:chPref val="3"/>
        </dgm:presLayoutVars>
      </dgm:prSet>
      <dgm:spPr/>
    </dgm:pt>
    <dgm:pt modelId="{AD3E280F-83FE-4597-A247-A91C37EFDB3E}" type="pres">
      <dgm:prSet presAssocID="{E6066E65-B522-485A-A770-95E82158448F}" presName="parTransTwo" presStyleCnt="0"/>
      <dgm:spPr/>
    </dgm:pt>
    <dgm:pt modelId="{9623580E-8B6B-432E-893F-CA4BD27C5A37}" type="pres">
      <dgm:prSet presAssocID="{E6066E65-B522-485A-A770-95E82158448F}" presName="horzTwo" presStyleCnt="0"/>
      <dgm:spPr/>
    </dgm:pt>
    <dgm:pt modelId="{560560B9-8652-4F63-968A-9D810B0DD6C5}" type="pres">
      <dgm:prSet presAssocID="{A0C54E89-2840-42E3-92FC-4C824FC1DBA4}" presName="vertThree" presStyleCnt="0"/>
      <dgm:spPr/>
    </dgm:pt>
    <dgm:pt modelId="{0B371148-91D1-44F1-92E2-F1D2F7BC9D3C}" type="pres">
      <dgm:prSet presAssocID="{A0C54E89-2840-42E3-92FC-4C824FC1DBA4}" presName="txThree" presStyleLbl="node3" presStyleIdx="2" presStyleCnt="3" custScaleY="149287">
        <dgm:presLayoutVars>
          <dgm:chPref val="3"/>
        </dgm:presLayoutVars>
      </dgm:prSet>
      <dgm:spPr/>
    </dgm:pt>
    <dgm:pt modelId="{9F1CF8B2-B207-4175-9211-67C78834B39B}" type="pres">
      <dgm:prSet presAssocID="{A0C54E89-2840-42E3-92FC-4C824FC1DBA4}" presName="horzThree" presStyleCnt="0"/>
      <dgm:spPr/>
    </dgm:pt>
  </dgm:ptLst>
  <dgm:cxnLst>
    <dgm:cxn modelId="{8BAAE40E-4AA7-43A0-90B0-5E2A03B3BD23}" type="presOf" srcId="{506C86BD-A5D2-45CA-BD9F-62995C58CDCB}" destId="{81A26770-9D45-45DC-AB24-F7D78EA16798}" srcOrd="0" destOrd="0" presId="urn:microsoft.com/office/officeart/2005/8/layout/hierarchy4"/>
    <dgm:cxn modelId="{0A212A33-179B-4592-873E-09C1F39C369D}" srcId="{867E3630-B0D5-4084-8DE2-56DF3183EB79}" destId="{E6066E65-B522-485A-A770-95E82158448F}" srcOrd="2" destOrd="0" parTransId="{896A6269-C06E-4163-BDB9-EAD2EB30E7D2}" sibTransId="{C95DEF9A-DCF3-43B7-99E6-33DABA8DC0BD}"/>
    <dgm:cxn modelId="{1E057B3A-C9FD-420E-AE5A-1F4E6DBFF629}" srcId="{B5ACEC7A-E7EF-4509-BCA2-D97F75AD5B32}" destId="{867E3630-B0D5-4084-8DE2-56DF3183EB79}" srcOrd="0" destOrd="0" parTransId="{6A7D1725-062D-4355-87C6-2446BFD00B07}" sibTransId="{94B57014-6C95-42A9-B7E8-C272E17B89E6}"/>
    <dgm:cxn modelId="{6669A85F-9733-4665-83BD-EC08200B26A6}" srcId="{867E3630-B0D5-4084-8DE2-56DF3183EB79}" destId="{139FFCDB-52D4-4666-8C2D-CCE3BF35F93F}" srcOrd="0" destOrd="0" parTransId="{2C467F10-377C-4884-8899-461A5923EB59}" sibTransId="{8338BB80-BD0C-44CF-B54F-1B9C5BB91F3C}"/>
    <dgm:cxn modelId="{737D8361-97E8-4A91-8E78-A6DF99CF3F1F}" type="presOf" srcId="{6C3729FE-1CBA-4E1E-ADF2-FA216374A162}" destId="{CFB3F892-B2FF-4656-BDA1-1C557955707D}" srcOrd="0" destOrd="0" presId="urn:microsoft.com/office/officeart/2005/8/layout/hierarchy4"/>
    <dgm:cxn modelId="{06011067-0C0E-435B-B102-E4B839D995DF}" srcId="{F210BC2C-4101-415A-8227-184D34B18E51}" destId="{506C86BD-A5D2-45CA-BD9F-62995C58CDCB}" srcOrd="0" destOrd="0" parTransId="{2711BE5E-ED43-4417-8A3E-AA803809BC2D}" sibTransId="{AE55BBBD-F0C5-4994-8991-61A0A7B315DF}"/>
    <dgm:cxn modelId="{FDF1C769-15FC-4E1A-921A-2302FDDD59EB}" type="presOf" srcId="{867E3630-B0D5-4084-8DE2-56DF3183EB79}" destId="{AD599B61-5927-4F6D-8FB8-DBB17FE3C461}" srcOrd="0" destOrd="0" presId="urn:microsoft.com/office/officeart/2005/8/layout/hierarchy4"/>
    <dgm:cxn modelId="{4F809E71-0558-4BAD-BC71-BAEBCC24F2C8}" type="presOf" srcId="{E6066E65-B522-485A-A770-95E82158448F}" destId="{53C898E6-BFB4-4D7A-BB2F-5F3E6A1C3261}" srcOrd="0" destOrd="0" presId="urn:microsoft.com/office/officeart/2005/8/layout/hierarchy4"/>
    <dgm:cxn modelId="{33433082-2F1A-4BB6-B300-BC5D20859804}" type="presOf" srcId="{F210BC2C-4101-415A-8227-184D34B18E51}" destId="{FBDB6D77-DDDD-4392-A88C-B4D226E5D382}" srcOrd="0" destOrd="0" presId="urn:microsoft.com/office/officeart/2005/8/layout/hierarchy4"/>
    <dgm:cxn modelId="{01B4C19E-5683-435A-950B-C116F6A04169}" srcId="{139FFCDB-52D4-4666-8C2D-CCE3BF35F93F}" destId="{6C3729FE-1CBA-4E1E-ADF2-FA216374A162}" srcOrd="0" destOrd="0" parTransId="{C287F299-DC96-4A2C-9812-FC087737F463}" sibTransId="{1B03D401-9B18-4BB8-8FDF-3CFFE8EAEE1B}"/>
    <dgm:cxn modelId="{E52335B3-800A-45FA-8412-722A0EE37F9A}" type="presOf" srcId="{B5ACEC7A-E7EF-4509-BCA2-D97F75AD5B32}" destId="{AF70EA69-5C51-413A-89E7-57DA417B52B1}" srcOrd="0" destOrd="0" presId="urn:microsoft.com/office/officeart/2005/8/layout/hierarchy4"/>
    <dgm:cxn modelId="{E2FAABC8-3D27-44F4-BBAD-4E0511489457}" type="presOf" srcId="{139FFCDB-52D4-4666-8C2D-CCE3BF35F93F}" destId="{FD9775C8-B5CA-4696-B079-09928FA3F748}" srcOrd="0" destOrd="0" presId="urn:microsoft.com/office/officeart/2005/8/layout/hierarchy4"/>
    <dgm:cxn modelId="{F4EEFACD-2BAE-4CBA-851A-D61AB8FD1535}" type="presOf" srcId="{A0C54E89-2840-42E3-92FC-4C824FC1DBA4}" destId="{0B371148-91D1-44F1-92E2-F1D2F7BC9D3C}" srcOrd="0" destOrd="0" presId="urn:microsoft.com/office/officeart/2005/8/layout/hierarchy4"/>
    <dgm:cxn modelId="{71A6E0D0-9E1A-4A3C-9A24-26710A098955}" srcId="{E6066E65-B522-485A-A770-95E82158448F}" destId="{A0C54E89-2840-42E3-92FC-4C824FC1DBA4}" srcOrd="0" destOrd="0" parTransId="{D9354ECD-823D-49E6-8E28-D7EBE078B304}" sibTransId="{6FBCE080-DD11-4AC7-AF59-95829D0EDBCC}"/>
    <dgm:cxn modelId="{586ABBD9-DD2A-49B2-85ED-BEAD70069E54}" srcId="{867E3630-B0D5-4084-8DE2-56DF3183EB79}" destId="{F210BC2C-4101-415A-8227-184D34B18E51}" srcOrd="1" destOrd="0" parTransId="{F23FCCA7-6BC6-4867-86BA-9E68E329B9ED}" sibTransId="{E2E7F722-6A7D-4D04-A315-272FD36A6F6B}"/>
    <dgm:cxn modelId="{710FD224-09F6-4124-9108-5D2B9AB8068F}" type="presParOf" srcId="{AF70EA69-5C51-413A-89E7-57DA417B52B1}" destId="{B5FB75DA-D4B0-4E4C-A5F1-55189A1E155E}" srcOrd="0" destOrd="0" presId="urn:microsoft.com/office/officeart/2005/8/layout/hierarchy4"/>
    <dgm:cxn modelId="{1C87A49E-35D8-45D5-A78D-28CD4E0D7E2E}" type="presParOf" srcId="{B5FB75DA-D4B0-4E4C-A5F1-55189A1E155E}" destId="{AD599B61-5927-4F6D-8FB8-DBB17FE3C461}" srcOrd="0" destOrd="0" presId="urn:microsoft.com/office/officeart/2005/8/layout/hierarchy4"/>
    <dgm:cxn modelId="{C2B7C95C-CE32-46E6-8707-F6EF038B4F28}" type="presParOf" srcId="{B5FB75DA-D4B0-4E4C-A5F1-55189A1E155E}" destId="{29C13EC1-8A4C-488A-954E-3A9E8C0E3BDA}" srcOrd="1" destOrd="0" presId="urn:microsoft.com/office/officeart/2005/8/layout/hierarchy4"/>
    <dgm:cxn modelId="{420AC1CA-A962-4931-AE68-1EDE2AB98A62}" type="presParOf" srcId="{B5FB75DA-D4B0-4E4C-A5F1-55189A1E155E}" destId="{2F4BAB6F-7309-44D7-BF8F-679CBC8F4729}" srcOrd="2" destOrd="0" presId="urn:microsoft.com/office/officeart/2005/8/layout/hierarchy4"/>
    <dgm:cxn modelId="{58595197-B6FD-48A6-AFB0-7689D31546C9}" type="presParOf" srcId="{2F4BAB6F-7309-44D7-BF8F-679CBC8F4729}" destId="{8C389857-AFE8-4FBD-B30D-6E3053D87187}" srcOrd="0" destOrd="0" presId="urn:microsoft.com/office/officeart/2005/8/layout/hierarchy4"/>
    <dgm:cxn modelId="{C9BF8C6E-1E23-40B6-A489-38AF25CD5650}" type="presParOf" srcId="{8C389857-AFE8-4FBD-B30D-6E3053D87187}" destId="{FD9775C8-B5CA-4696-B079-09928FA3F748}" srcOrd="0" destOrd="0" presId="urn:microsoft.com/office/officeart/2005/8/layout/hierarchy4"/>
    <dgm:cxn modelId="{9E1E93CC-1E12-42E8-A611-61954845FC1C}" type="presParOf" srcId="{8C389857-AFE8-4FBD-B30D-6E3053D87187}" destId="{7B9C0E33-AB04-4281-A75B-FFC348E73409}" srcOrd="1" destOrd="0" presId="urn:microsoft.com/office/officeart/2005/8/layout/hierarchy4"/>
    <dgm:cxn modelId="{2A5F4913-6A0D-4566-B861-E7C3DA20A065}" type="presParOf" srcId="{8C389857-AFE8-4FBD-B30D-6E3053D87187}" destId="{06A8B1B6-B7AA-4E65-BA8C-E8587F05F0B4}" srcOrd="2" destOrd="0" presId="urn:microsoft.com/office/officeart/2005/8/layout/hierarchy4"/>
    <dgm:cxn modelId="{7633015B-DADD-40A9-81BA-35262F665D5E}" type="presParOf" srcId="{06A8B1B6-B7AA-4E65-BA8C-E8587F05F0B4}" destId="{BB85A902-14BB-4790-AD93-F65D29A15EF3}" srcOrd="0" destOrd="0" presId="urn:microsoft.com/office/officeart/2005/8/layout/hierarchy4"/>
    <dgm:cxn modelId="{98569D48-5FBC-4383-A6B0-C1BFA88D6D99}" type="presParOf" srcId="{BB85A902-14BB-4790-AD93-F65D29A15EF3}" destId="{CFB3F892-B2FF-4656-BDA1-1C557955707D}" srcOrd="0" destOrd="0" presId="urn:microsoft.com/office/officeart/2005/8/layout/hierarchy4"/>
    <dgm:cxn modelId="{51693C9C-55CF-4245-BC72-3089F698AF0E}" type="presParOf" srcId="{BB85A902-14BB-4790-AD93-F65D29A15EF3}" destId="{BB4A3F84-A254-41AC-BB89-90195B8AF77F}" srcOrd="1" destOrd="0" presId="urn:microsoft.com/office/officeart/2005/8/layout/hierarchy4"/>
    <dgm:cxn modelId="{22FAD4AF-3B14-48FF-96FA-B90895218FE4}" type="presParOf" srcId="{2F4BAB6F-7309-44D7-BF8F-679CBC8F4729}" destId="{28C1F035-28ED-4FF2-8ECF-DDDB65F4CC98}" srcOrd="1" destOrd="0" presId="urn:microsoft.com/office/officeart/2005/8/layout/hierarchy4"/>
    <dgm:cxn modelId="{C5B39A83-5F1E-44C8-8C40-4AA59A190050}" type="presParOf" srcId="{2F4BAB6F-7309-44D7-BF8F-679CBC8F4729}" destId="{7AB2799B-2E95-4E25-BA90-AC2EF634AE32}" srcOrd="2" destOrd="0" presId="urn:microsoft.com/office/officeart/2005/8/layout/hierarchy4"/>
    <dgm:cxn modelId="{99F5F1D9-E868-4B3F-A98F-3E858C0FEB2E}" type="presParOf" srcId="{7AB2799B-2E95-4E25-BA90-AC2EF634AE32}" destId="{FBDB6D77-DDDD-4392-A88C-B4D226E5D382}" srcOrd="0" destOrd="0" presId="urn:microsoft.com/office/officeart/2005/8/layout/hierarchy4"/>
    <dgm:cxn modelId="{26AF9627-25F0-4B4E-A5AB-8227CB5F0DB2}" type="presParOf" srcId="{7AB2799B-2E95-4E25-BA90-AC2EF634AE32}" destId="{9EDE6B82-DE19-4909-B403-427AD25513D7}" srcOrd="1" destOrd="0" presId="urn:microsoft.com/office/officeart/2005/8/layout/hierarchy4"/>
    <dgm:cxn modelId="{F97092E7-FF12-4014-9FE7-8B395A8328ED}" type="presParOf" srcId="{7AB2799B-2E95-4E25-BA90-AC2EF634AE32}" destId="{C1738A77-6108-483B-859E-12B19A5D30E9}" srcOrd="2" destOrd="0" presId="urn:microsoft.com/office/officeart/2005/8/layout/hierarchy4"/>
    <dgm:cxn modelId="{A9A9427A-1114-4622-9765-4DCC48383011}" type="presParOf" srcId="{C1738A77-6108-483B-859E-12B19A5D30E9}" destId="{3404B271-CFE3-4941-914C-EF249D590B7E}" srcOrd="0" destOrd="0" presId="urn:microsoft.com/office/officeart/2005/8/layout/hierarchy4"/>
    <dgm:cxn modelId="{340BE14D-DA94-4CDF-B94D-5F59711B6F93}" type="presParOf" srcId="{3404B271-CFE3-4941-914C-EF249D590B7E}" destId="{81A26770-9D45-45DC-AB24-F7D78EA16798}" srcOrd="0" destOrd="0" presId="urn:microsoft.com/office/officeart/2005/8/layout/hierarchy4"/>
    <dgm:cxn modelId="{FCF4E1B4-FEF2-4983-A8B6-200A9779ED53}" type="presParOf" srcId="{3404B271-CFE3-4941-914C-EF249D590B7E}" destId="{A8475C5A-DEA1-4B24-8DB2-1DEAC2499AA1}" srcOrd="1" destOrd="0" presId="urn:microsoft.com/office/officeart/2005/8/layout/hierarchy4"/>
    <dgm:cxn modelId="{AAB625F2-06BE-489B-B820-1879EB3C77AD}" type="presParOf" srcId="{2F4BAB6F-7309-44D7-BF8F-679CBC8F4729}" destId="{12148143-166C-4C68-A5C4-1018ABBE2E7E}" srcOrd="3" destOrd="0" presId="urn:microsoft.com/office/officeart/2005/8/layout/hierarchy4"/>
    <dgm:cxn modelId="{0B9126B9-5012-4B0F-9D8D-0B747A278089}" type="presParOf" srcId="{2F4BAB6F-7309-44D7-BF8F-679CBC8F4729}" destId="{2CF3469E-55E7-4129-91A4-179DD19BA88D}" srcOrd="4" destOrd="0" presId="urn:microsoft.com/office/officeart/2005/8/layout/hierarchy4"/>
    <dgm:cxn modelId="{7204D4C1-9D5B-4EE9-A867-A87C4757DACA}" type="presParOf" srcId="{2CF3469E-55E7-4129-91A4-179DD19BA88D}" destId="{53C898E6-BFB4-4D7A-BB2F-5F3E6A1C3261}" srcOrd="0" destOrd="0" presId="urn:microsoft.com/office/officeart/2005/8/layout/hierarchy4"/>
    <dgm:cxn modelId="{0EE0B44F-A32D-4528-B397-0F587A637B61}" type="presParOf" srcId="{2CF3469E-55E7-4129-91A4-179DD19BA88D}" destId="{AD3E280F-83FE-4597-A247-A91C37EFDB3E}" srcOrd="1" destOrd="0" presId="urn:microsoft.com/office/officeart/2005/8/layout/hierarchy4"/>
    <dgm:cxn modelId="{F1DF7F41-EDCF-436F-AF98-A243399BA8EA}" type="presParOf" srcId="{2CF3469E-55E7-4129-91A4-179DD19BA88D}" destId="{9623580E-8B6B-432E-893F-CA4BD27C5A37}" srcOrd="2" destOrd="0" presId="urn:microsoft.com/office/officeart/2005/8/layout/hierarchy4"/>
    <dgm:cxn modelId="{C071AA10-305D-4BDB-A7C7-CEE4E55A6FCD}" type="presParOf" srcId="{9623580E-8B6B-432E-893F-CA4BD27C5A37}" destId="{560560B9-8652-4F63-968A-9D810B0DD6C5}" srcOrd="0" destOrd="0" presId="urn:microsoft.com/office/officeart/2005/8/layout/hierarchy4"/>
    <dgm:cxn modelId="{DF6733DD-656D-42A6-9152-6F1467BC630C}" type="presParOf" srcId="{560560B9-8652-4F63-968A-9D810B0DD6C5}" destId="{0B371148-91D1-44F1-92E2-F1D2F7BC9D3C}" srcOrd="0" destOrd="0" presId="urn:microsoft.com/office/officeart/2005/8/layout/hierarchy4"/>
    <dgm:cxn modelId="{43CBBEC0-DFF6-4A9F-B76A-5AE4D2E021E0}" type="presParOf" srcId="{560560B9-8652-4F63-968A-9D810B0DD6C5}" destId="{9F1CF8B2-B207-4175-9211-67C78834B39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ADF2E5-3C01-4E28-8ED0-A71B97D419F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DEF6685-DAB3-4241-9C47-B78271CAB85F}">
      <dgm:prSet custT="1"/>
      <dgm:spPr>
        <a:xfrm>
          <a:off x="0" y="31111"/>
          <a:ext cx="9640330" cy="909089"/>
        </a:xfrm>
      </dgm:spPr>
      <dgm:t>
        <a:bodyPr/>
        <a:lstStyle/>
        <a:p>
          <a:pPr rtl="0"/>
          <a:r>
            <a:rPr lang="en-US" sz="1800" b="1" dirty="0">
              <a:latin typeface="Arial"/>
              <a:ea typeface="+mn-ea"/>
              <a:cs typeface="+mn-cs"/>
            </a:rPr>
            <a:t>Northern Arizona Liaison: </a:t>
          </a:r>
          <a:r>
            <a:rPr lang="en-US" sz="1800" b="0" dirty="0">
              <a:latin typeface="Arial"/>
              <a:ea typeface="+mn-ea"/>
              <a:cs typeface="+mn-cs"/>
            </a:rPr>
            <a:t>Kristie Bandy, Kristin.Bandy@solari-inc.org</a:t>
          </a:r>
        </a:p>
      </dgm:t>
    </dgm:pt>
    <dgm:pt modelId="{17680710-8AF4-40AA-8EAB-59C25DDDB4AE}" type="parTrans" cxnId="{3A1231CE-D625-4748-975A-F51C9D03FFC7}">
      <dgm:prSet/>
      <dgm:spPr/>
      <dgm:t>
        <a:bodyPr/>
        <a:lstStyle/>
        <a:p>
          <a:endParaRPr lang="en-US" sz="1800"/>
        </a:p>
      </dgm:t>
    </dgm:pt>
    <dgm:pt modelId="{4ACE765F-D394-4A66-96E5-1119945438B5}" type="sibTrans" cxnId="{3A1231CE-D625-4748-975A-F51C9D03FFC7}">
      <dgm:prSet/>
      <dgm:spPr/>
      <dgm:t>
        <a:bodyPr/>
        <a:lstStyle/>
        <a:p>
          <a:endParaRPr lang="en-US" sz="1800"/>
        </a:p>
      </dgm:t>
    </dgm:pt>
    <dgm:pt modelId="{BA06F13D-E9E2-4C92-A00A-DF6E0F2A814B}">
      <dgm:prSet custT="1"/>
      <dgm:spPr>
        <a:xfrm>
          <a:off x="0" y="1000681"/>
          <a:ext cx="9640330" cy="909089"/>
        </a:xfrm>
      </dgm:spPr>
      <dgm:t>
        <a:bodyPr/>
        <a:lstStyle/>
        <a:p>
          <a:pPr rtl="0"/>
          <a:r>
            <a:rPr lang="en-US" sz="1800" b="1" dirty="0">
              <a:latin typeface="Arial"/>
              <a:ea typeface="+mn-ea"/>
              <a:cs typeface="+mn-cs"/>
            </a:rPr>
            <a:t>Central Arizona Liaison: </a:t>
          </a:r>
          <a:r>
            <a:rPr lang="en-US" sz="1800" dirty="0">
              <a:latin typeface="Arial"/>
              <a:ea typeface="+mn-ea"/>
              <a:cs typeface="+mn-cs"/>
            </a:rPr>
            <a:t>Danielle Fischer, Danielle.Fischer@solari-inc.org</a:t>
          </a:r>
        </a:p>
      </dgm:t>
    </dgm:pt>
    <dgm:pt modelId="{1CCD5C9F-62F7-417B-9BE0-4F0A232DCAA1}" type="parTrans" cxnId="{BB48EF53-AC6B-4F41-8D20-F4E4B4D289A5}">
      <dgm:prSet/>
      <dgm:spPr/>
      <dgm:t>
        <a:bodyPr/>
        <a:lstStyle/>
        <a:p>
          <a:endParaRPr lang="en-US" sz="1800"/>
        </a:p>
      </dgm:t>
    </dgm:pt>
    <dgm:pt modelId="{C8B7D6C9-A6B0-494D-85C3-ADB962D35FB4}" type="sibTrans" cxnId="{BB48EF53-AC6B-4F41-8D20-F4E4B4D289A5}">
      <dgm:prSet/>
      <dgm:spPr/>
      <dgm:t>
        <a:bodyPr/>
        <a:lstStyle/>
        <a:p>
          <a:endParaRPr lang="en-US" sz="1800"/>
        </a:p>
      </dgm:t>
    </dgm:pt>
    <dgm:pt modelId="{D56B7CF0-96BD-4A10-8AF7-6204401D8331}">
      <dgm:prSet custT="1"/>
      <dgm:spPr>
        <a:xfrm>
          <a:off x="0" y="1970250"/>
          <a:ext cx="9640330" cy="909089"/>
        </a:xfrm>
      </dgm:spPr>
      <dgm:t>
        <a:bodyPr/>
        <a:lstStyle/>
        <a:p>
          <a:pPr rtl="0"/>
          <a:r>
            <a:rPr lang="en-US" sz="1800" b="1" dirty="0">
              <a:latin typeface="Arial"/>
              <a:ea typeface="+mn-ea"/>
              <a:cs typeface="+mn-cs"/>
            </a:rPr>
            <a:t>Southern Arizona Liaison: </a:t>
          </a:r>
          <a:r>
            <a:rPr lang="en-US" sz="1800" b="0" dirty="0">
              <a:latin typeface="Arial"/>
              <a:ea typeface="+mn-ea"/>
              <a:cs typeface="+mn-cs"/>
            </a:rPr>
            <a:t>Yolanda Flores, </a:t>
          </a:r>
          <a:r>
            <a:rPr lang="en-US" sz="1800" b="0" dirty="0" err="1">
              <a:latin typeface="Arial"/>
              <a:ea typeface="+mn-ea"/>
              <a:cs typeface="+mn-cs"/>
            </a:rPr>
            <a:t>Yolanda.Flores@</a:t>
          </a:r>
          <a:r>
            <a:rPr lang="en-US" sz="1800" b="0" err="1">
              <a:latin typeface="Arial"/>
              <a:ea typeface="+mn-ea"/>
              <a:cs typeface="+mn-cs"/>
            </a:rPr>
            <a:t>solari-inc</a:t>
          </a:r>
          <a:r>
            <a:rPr lang="en-US" sz="1800" b="0">
              <a:latin typeface="Arial"/>
              <a:ea typeface="+mn-ea"/>
              <a:cs typeface="+mn-cs"/>
            </a:rPr>
            <a:t>.org</a:t>
          </a:r>
          <a:endParaRPr lang="en-US" sz="1800" dirty="0">
            <a:latin typeface="Arial"/>
            <a:ea typeface="+mn-ea"/>
            <a:cs typeface="+mn-cs"/>
          </a:endParaRPr>
        </a:p>
      </dgm:t>
    </dgm:pt>
    <dgm:pt modelId="{78D3B4D8-7812-44F5-9C94-63806A10B6DE}" type="parTrans" cxnId="{3787EB1F-0A6F-44F0-9F9A-F9F8A99283D8}">
      <dgm:prSet/>
      <dgm:spPr/>
      <dgm:t>
        <a:bodyPr/>
        <a:lstStyle/>
        <a:p>
          <a:endParaRPr lang="en-US" sz="1800"/>
        </a:p>
      </dgm:t>
    </dgm:pt>
    <dgm:pt modelId="{FF77B37E-EC52-4DF8-93C6-DDDB8F50472C}" type="sibTrans" cxnId="{3787EB1F-0A6F-44F0-9F9A-F9F8A99283D8}">
      <dgm:prSet/>
      <dgm:spPr/>
      <dgm:t>
        <a:bodyPr/>
        <a:lstStyle/>
        <a:p>
          <a:endParaRPr lang="en-US" sz="1800"/>
        </a:p>
      </dgm:t>
    </dgm:pt>
    <dgm:pt modelId="{FA2612AB-5428-4E3B-87ED-86C1B5A8BEC8}">
      <dgm:prSet custT="1"/>
      <dgm:spPr>
        <a:xfrm>
          <a:off x="0" y="2939820"/>
          <a:ext cx="9640330" cy="909089"/>
        </a:xfrm>
      </dgm:spPr>
      <dgm:t>
        <a:bodyPr/>
        <a:lstStyle/>
        <a:p>
          <a:pPr rtl="0"/>
          <a:r>
            <a:rPr lang="en-US" sz="1800" b="1" dirty="0">
              <a:latin typeface="Arial"/>
              <a:ea typeface="+mn-ea"/>
              <a:cs typeface="+mn-cs"/>
            </a:rPr>
            <a:t>Supervisor: </a:t>
          </a:r>
          <a:r>
            <a:rPr lang="en-US" sz="1800" b="0" dirty="0">
              <a:latin typeface="Arial"/>
              <a:ea typeface="+mn-ea"/>
              <a:cs typeface="+mn-cs"/>
            </a:rPr>
            <a:t>Lindsey Wilcox, Lindsey.Wilcox@solari-inc.org</a:t>
          </a:r>
        </a:p>
      </dgm:t>
    </dgm:pt>
    <dgm:pt modelId="{EFF46A88-B2FE-4684-B0C6-FFBC823853FC}" type="parTrans" cxnId="{3AA8255C-ED53-4F9A-9632-8D35DAF402A4}">
      <dgm:prSet/>
      <dgm:spPr/>
      <dgm:t>
        <a:bodyPr/>
        <a:lstStyle/>
        <a:p>
          <a:endParaRPr lang="en-US" sz="1800"/>
        </a:p>
      </dgm:t>
    </dgm:pt>
    <dgm:pt modelId="{2C4FAB94-5A2D-449B-A546-6FB6B59E1CD1}" type="sibTrans" cxnId="{3AA8255C-ED53-4F9A-9632-8D35DAF402A4}">
      <dgm:prSet/>
      <dgm:spPr/>
      <dgm:t>
        <a:bodyPr/>
        <a:lstStyle/>
        <a:p>
          <a:endParaRPr lang="en-US" sz="1800"/>
        </a:p>
      </dgm:t>
    </dgm:pt>
    <dgm:pt modelId="{D3B464FD-B19C-4DC3-81F3-533AF1CDFD57}" type="pres">
      <dgm:prSet presAssocID="{BFADF2E5-3C01-4E28-8ED0-A71B97D419FF}" presName="linear" presStyleCnt="0">
        <dgm:presLayoutVars>
          <dgm:animLvl val="lvl"/>
          <dgm:resizeHandles val="exact"/>
        </dgm:presLayoutVars>
      </dgm:prSet>
      <dgm:spPr/>
    </dgm:pt>
    <dgm:pt modelId="{A1BC814F-913E-4A59-8779-415F62EF07B7}" type="pres">
      <dgm:prSet presAssocID="{1DEF6685-DAB3-4241-9C47-B78271CAB85F}" presName="parentText" presStyleLbl="node1" presStyleIdx="0" presStyleCnt="4" custLinFactY="-14317" custLinFactNeighborY="-100000">
        <dgm:presLayoutVars>
          <dgm:chMax val="0"/>
          <dgm:bulletEnabled val="1"/>
        </dgm:presLayoutVars>
      </dgm:prSet>
      <dgm:spPr>
        <a:prstGeom prst="roundRect">
          <a:avLst/>
        </a:prstGeom>
      </dgm:spPr>
    </dgm:pt>
    <dgm:pt modelId="{70FB3306-CCBD-464F-8928-FD58D7C9073C}" type="pres">
      <dgm:prSet presAssocID="{4ACE765F-D394-4A66-96E5-1119945438B5}" presName="spacer" presStyleCnt="0"/>
      <dgm:spPr/>
    </dgm:pt>
    <dgm:pt modelId="{52A62A3A-5C29-4773-8EF9-7E7E5ACEC168}" type="pres">
      <dgm:prSet presAssocID="{BA06F13D-E9E2-4C92-A00A-DF6E0F2A814B}" presName="parentText" presStyleLbl="node1" presStyleIdx="1" presStyleCnt="4">
        <dgm:presLayoutVars>
          <dgm:chMax val="0"/>
          <dgm:bulletEnabled val="1"/>
        </dgm:presLayoutVars>
      </dgm:prSet>
      <dgm:spPr>
        <a:prstGeom prst="roundRect">
          <a:avLst/>
        </a:prstGeom>
      </dgm:spPr>
    </dgm:pt>
    <dgm:pt modelId="{22FCFCEC-DC97-4406-B7C2-4CF484CD4C12}" type="pres">
      <dgm:prSet presAssocID="{C8B7D6C9-A6B0-494D-85C3-ADB962D35FB4}" presName="spacer" presStyleCnt="0"/>
      <dgm:spPr/>
    </dgm:pt>
    <dgm:pt modelId="{9E71F5DD-B094-45FA-8D9C-DB85024E1B52}" type="pres">
      <dgm:prSet presAssocID="{D56B7CF0-96BD-4A10-8AF7-6204401D8331}" presName="parentText" presStyleLbl="node1" presStyleIdx="2" presStyleCnt="4">
        <dgm:presLayoutVars>
          <dgm:chMax val="0"/>
          <dgm:bulletEnabled val="1"/>
        </dgm:presLayoutVars>
      </dgm:prSet>
      <dgm:spPr>
        <a:prstGeom prst="roundRect">
          <a:avLst/>
        </a:prstGeom>
      </dgm:spPr>
    </dgm:pt>
    <dgm:pt modelId="{A5A9E07D-A817-49FC-9E2B-7CE63CE254C6}" type="pres">
      <dgm:prSet presAssocID="{FF77B37E-EC52-4DF8-93C6-DDDB8F50472C}" presName="spacer" presStyleCnt="0"/>
      <dgm:spPr/>
    </dgm:pt>
    <dgm:pt modelId="{C32297DF-23D7-4A82-99E6-8B152F2CB78F}" type="pres">
      <dgm:prSet presAssocID="{FA2612AB-5428-4E3B-87ED-86C1B5A8BEC8}" presName="parentText" presStyleLbl="node1" presStyleIdx="3" presStyleCnt="4">
        <dgm:presLayoutVars>
          <dgm:chMax val="0"/>
          <dgm:bulletEnabled val="1"/>
        </dgm:presLayoutVars>
      </dgm:prSet>
      <dgm:spPr>
        <a:prstGeom prst="roundRect">
          <a:avLst/>
        </a:prstGeom>
      </dgm:spPr>
    </dgm:pt>
  </dgm:ptLst>
  <dgm:cxnLst>
    <dgm:cxn modelId="{3787EB1F-0A6F-44F0-9F9A-F9F8A99283D8}" srcId="{BFADF2E5-3C01-4E28-8ED0-A71B97D419FF}" destId="{D56B7CF0-96BD-4A10-8AF7-6204401D8331}" srcOrd="2" destOrd="0" parTransId="{78D3B4D8-7812-44F5-9C94-63806A10B6DE}" sibTransId="{FF77B37E-EC52-4DF8-93C6-DDDB8F50472C}"/>
    <dgm:cxn modelId="{E6210931-00DD-46E7-8763-9BFADF4E4922}" type="presOf" srcId="{BA06F13D-E9E2-4C92-A00A-DF6E0F2A814B}" destId="{52A62A3A-5C29-4773-8EF9-7E7E5ACEC168}" srcOrd="0" destOrd="0" presId="urn:microsoft.com/office/officeart/2005/8/layout/vList2"/>
    <dgm:cxn modelId="{3AA8255C-ED53-4F9A-9632-8D35DAF402A4}" srcId="{BFADF2E5-3C01-4E28-8ED0-A71B97D419FF}" destId="{FA2612AB-5428-4E3B-87ED-86C1B5A8BEC8}" srcOrd="3" destOrd="0" parTransId="{EFF46A88-B2FE-4684-B0C6-FFBC823853FC}" sibTransId="{2C4FAB94-5A2D-449B-A546-6FB6B59E1CD1}"/>
    <dgm:cxn modelId="{BB48EF53-AC6B-4F41-8D20-F4E4B4D289A5}" srcId="{BFADF2E5-3C01-4E28-8ED0-A71B97D419FF}" destId="{BA06F13D-E9E2-4C92-A00A-DF6E0F2A814B}" srcOrd="1" destOrd="0" parTransId="{1CCD5C9F-62F7-417B-9BE0-4F0A232DCAA1}" sibTransId="{C8B7D6C9-A6B0-494D-85C3-ADB962D35FB4}"/>
    <dgm:cxn modelId="{D653098D-24C3-4CBD-BFD8-87B5B0AC339E}" type="presOf" srcId="{FA2612AB-5428-4E3B-87ED-86C1B5A8BEC8}" destId="{C32297DF-23D7-4A82-99E6-8B152F2CB78F}" srcOrd="0" destOrd="0" presId="urn:microsoft.com/office/officeart/2005/8/layout/vList2"/>
    <dgm:cxn modelId="{6906978D-F32E-45A1-8232-50D4E10E5BB0}" type="presOf" srcId="{D56B7CF0-96BD-4A10-8AF7-6204401D8331}" destId="{9E71F5DD-B094-45FA-8D9C-DB85024E1B52}" srcOrd="0" destOrd="0" presId="urn:microsoft.com/office/officeart/2005/8/layout/vList2"/>
    <dgm:cxn modelId="{4D71BDB5-5184-432C-8A9A-3F2B982AD8B5}" type="presOf" srcId="{1DEF6685-DAB3-4241-9C47-B78271CAB85F}" destId="{A1BC814F-913E-4A59-8779-415F62EF07B7}" srcOrd="0" destOrd="0" presId="urn:microsoft.com/office/officeart/2005/8/layout/vList2"/>
    <dgm:cxn modelId="{3A1231CE-D625-4748-975A-F51C9D03FFC7}" srcId="{BFADF2E5-3C01-4E28-8ED0-A71B97D419FF}" destId="{1DEF6685-DAB3-4241-9C47-B78271CAB85F}" srcOrd="0" destOrd="0" parTransId="{17680710-8AF4-40AA-8EAB-59C25DDDB4AE}" sibTransId="{4ACE765F-D394-4A66-96E5-1119945438B5}"/>
    <dgm:cxn modelId="{3F3E67D3-3C07-437A-A3ED-9A5BC9A63228}" type="presOf" srcId="{BFADF2E5-3C01-4E28-8ED0-A71B97D419FF}" destId="{D3B464FD-B19C-4DC3-81F3-533AF1CDFD57}" srcOrd="0" destOrd="0" presId="urn:microsoft.com/office/officeart/2005/8/layout/vList2"/>
    <dgm:cxn modelId="{A865B93F-1DC0-42FA-8C16-4BE13DAC5585}" type="presParOf" srcId="{D3B464FD-B19C-4DC3-81F3-533AF1CDFD57}" destId="{A1BC814F-913E-4A59-8779-415F62EF07B7}" srcOrd="0" destOrd="0" presId="urn:microsoft.com/office/officeart/2005/8/layout/vList2"/>
    <dgm:cxn modelId="{5ED82769-118F-4D19-8690-684DB103427B}" type="presParOf" srcId="{D3B464FD-B19C-4DC3-81F3-533AF1CDFD57}" destId="{70FB3306-CCBD-464F-8928-FD58D7C9073C}" srcOrd="1" destOrd="0" presId="urn:microsoft.com/office/officeart/2005/8/layout/vList2"/>
    <dgm:cxn modelId="{0AAB620C-92D2-47FC-B02A-F3C6A9CDEB69}" type="presParOf" srcId="{D3B464FD-B19C-4DC3-81F3-533AF1CDFD57}" destId="{52A62A3A-5C29-4773-8EF9-7E7E5ACEC168}" srcOrd="2" destOrd="0" presId="urn:microsoft.com/office/officeart/2005/8/layout/vList2"/>
    <dgm:cxn modelId="{A9D5138A-77DD-4AAA-B841-CC41C5285C73}" type="presParOf" srcId="{D3B464FD-B19C-4DC3-81F3-533AF1CDFD57}" destId="{22FCFCEC-DC97-4406-B7C2-4CF484CD4C12}" srcOrd="3" destOrd="0" presId="urn:microsoft.com/office/officeart/2005/8/layout/vList2"/>
    <dgm:cxn modelId="{0D900600-089D-4A1B-8E2F-216BDC2ED8D7}" type="presParOf" srcId="{D3B464FD-B19C-4DC3-81F3-533AF1CDFD57}" destId="{9E71F5DD-B094-45FA-8D9C-DB85024E1B52}" srcOrd="4" destOrd="0" presId="urn:microsoft.com/office/officeart/2005/8/layout/vList2"/>
    <dgm:cxn modelId="{D302AA6B-16D0-4F36-9A1D-99F214FBFF40}" type="presParOf" srcId="{D3B464FD-B19C-4DC3-81F3-533AF1CDFD57}" destId="{A5A9E07D-A817-49FC-9E2B-7CE63CE254C6}" srcOrd="5" destOrd="0" presId="urn:microsoft.com/office/officeart/2005/8/layout/vList2"/>
    <dgm:cxn modelId="{C1ABF601-E6C1-4DD7-A482-D67CF383C5B4}" type="presParOf" srcId="{D3B464FD-B19C-4DC3-81F3-533AF1CDFD57}" destId="{C32297DF-23D7-4A82-99E6-8B152F2CB78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F17B5-68DC-4933-8127-E2D7F6B486A6}">
      <dsp:nvSpPr>
        <dsp:cNvPr id="0" name=""/>
        <dsp:cNvSpPr/>
      </dsp:nvSpPr>
      <dsp:spPr>
        <a:xfrm>
          <a:off x="130770" y="2722"/>
          <a:ext cx="2995229" cy="1797137"/>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24/7 Crisis Hotline</a:t>
          </a:r>
          <a:endParaRPr lang="en-US" sz="2900" i="1" kern="1200" dirty="0"/>
        </a:p>
      </dsp:txBody>
      <dsp:txXfrm>
        <a:off x="130770" y="2722"/>
        <a:ext cx="2995229" cy="1797137"/>
      </dsp:txXfrm>
    </dsp:sp>
    <dsp:sp modelId="{E093F88C-32EF-402F-B17D-288AD671E9A7}">
      <dsp:nvSpPr>
        <dsp:cNvPr id="0" name=""/>
        <dsp:cNvSpPr/>
      </dsp:nvSpPr>
      <dsp:spPr>
        <a:xfrm>
          <a:off x="3425523" y="2722"/>
          <a:ext cx="2995229" cy="1797137"/>
        </a:xfrm>
        <a:prstGeom prst="rect">
          <a:avLst/>
        </a:prstGeom>
        <a:gradFill rotWithShape="0">
          <a:gsLst>
            <a:gs pos="0">
              <a:schemeClr val="accent1">
                <a:shade val="80000"/>
                <a:hueOff val="166885"/>
                <a:satOff val="-15591"/>
                <a:lumOff val="8047"/>
                <a:alphaOff val="0"/>
                <a:satMod val="103000"/>
                <a:lumMod val="102000"/>
                <a:tint val="94000"/>
              </a:schemeClr>
            </a:gs>
            <a:gs pos="50000">
              <a:schemeClr val="accent1">
                <a:shade val="80000"/>
                <a:hueOff val="166885"/>
                <a:satOff val="-15591"/>
                <a:lumOff val="8047"/>
                <a:alphaOff val="0"/>
                <a:satMod val="110000"/>
                <a:lumMod val="100000"/>
                <a:shade val="100000"/>
              </a:schemeClr>
            </a:gs>
            <a:gs pos="100000">
              <a:schemeClr val="accent1">
                <a:shade val="80000"/>
                <a:hueOff val="166885"/>
                <a:satOff val="-15591"/>
                <a:lumOff val="80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24/7 Peer Support Warm Line </a:t>
          </a:r>
          <a:endParaRPr lang="en-US" sz="2900" i="1" kern="1200" dirty="0"/>
        </a:p>
      </dsp:txBody>
      <dsp:txXfrm>
        <a:off x="3425523" y="2722"/>
        <a:ext cx="2995229" cy="1797137"/>
      </dsp:txXfrm>
    </dsp:sp>
    <dsp:sp modelId="{B842B8EB-C0D0-4967-96D6-10E3F627D489}">
      <dsp:nvSpPr>
        <dsp:cNvPr id="0" name=""/>
        <dsp:cNvSpPr/>
      </dsp:nvSpPr>
      <dsp:spPr>
        <a:xfrm>
          <a:off x="6720275" y="2722"/>
          <a:ext cx="2995229" cy="1797137"/>
        </a:xfrm>
        <a:prstGeom prst="rect">
          <a:avLst/>
        </a:prstGeom>
        <a:gradFill rotWithShape="0">
          <a:gsLst>
            <a:gs pos="0">
              <a:schemeClr val="accent1">
                <a:shade val="80000"/>
                <a:hueOff val="333769"/>
                <a:satOff val="-31182"/>
                <a:lumOff val="16095"/>
                <a:alphaOff val="0"/>
                <a:satMod val="103000"/>
                <a:lumMod val="102000"/>
                <a:tint val="94000"/>
              </a:schemeClr>
            </a:gs>
            <a:gs pos="50000">
              <a:schemeClr val="accent1">
                <a:shade val="80000"/>
                <a:hueOff val="333769"/>
                <a:satOff val="-31182"/>
                <a:lumOff val="16095"/>
                <a:alphaOff val="0"/>
                <a:satMod val="110000"/>
                <a:lumMod val="100000"/>
                <a:shade val="100000"/>
              </a:schemeClr>
            </a:gs>
            <a:gs pos="100000">
              <a:schemeClr val="accent1">
                <a:shade val="80000"/>
                <a:hueOff val="333769"/>
                <a:satOff val="-31182"/>
                <a:lumOff val="1609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24/7 211 Information and Referral</a:t>
          </a:r>
        </a:p>
      </dsp:txBody>
      <dsp:txXfrm>
        <a:off x="6720275" y="2722"/>
        <a:ext cx="2995229" cy="1797137"/>
      </dsp:txXfrm>
    </dsp:sp>
    <dsp:sp modelId="{B17062B1-5AFB-4863-9F64-B1C07C89D009}">
      <dsp:nvSpPr>
        <dsp:cNvPr id="0" name=""/>
        <dsp:cNvSpPr/>
      </dsp:nvSpPr>
      <dsp:spPr>
        <a:xfrm>
          <a:off x="130770" y="2099382"/>
          <a:ext cx="2995229" cy="1797137"/>
        </a:xfrm>
        <a:prstGeom prst="rect">
          <a:avLst/>
        </a:prstGeom>
        <a:gradFill rotWithShape="0">
          <a:gsLst>
            <a:gs pos="0">
              <a:schemeClr val="accent1">
                <a:shade val="80000"/>
                <a:hueOff val="500654"/>
                <a:satOff val="-46773"/>
                <a:lumOff val="24142"/>
                <a:alphaOff val="0"/>
                <a:satMod val="103000"/>
                <a:lumMod val="102000"/>
                <a:tint val="94000"/>
              </a:schemeClr>
            </a:gs>
            <a:gs pos="50000">
              <a:schemeClr val="accent1">
                <a:shade val="80000"/>
                <a:hueOff val="500654"/>
                <a:satOff val="-46773"/>
                <a:lumOff val="24142"/>
                <a:alphaOff val="0"/>
                <a:satMod val="110000"/>
                <a:lumMod val="100000"/>
                <a:shade val="100000"/>
              </a:schemeClr>
            </a:gs>
            <a:gs pos="100000">
              <a:schemeClr val="accent1">
                <a:shade val="80000"/>
                <a:hueOff val="500654"/>
                <a:satOff val="-46773"/>
                <a:lumOff val="241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SMI</a:t>
          </a:r>
          <a:r>
            <a:rPr lang="en-US" sz="2900" kern="1200" dirty="0">
              <a:latin typeface="Century Gothic"/>
            </a:rPr>
            <a:t> Determinations</a:t>
          </a:r>
          <a:endParaRPr lang="en-US" sz="2900" kern="1200" dirty="0"/>
        </a:p>
      </dsp:txBody>
      <dsp:txXfrm>
        <a:off x="130770" y="2099382"/>
        <a:ext cx="2995229" cy="1797137"/>
      </dsp:txXfrm>
    </dsp:sp>
    <dsp:sp modelId="{5812D59E-4DD5-4809-BB41-F44BA7607151}">
      <dsp:nvSpPr>
        <dsp:cNvPr id="0" name=""/>
        <dsp:cNvSpPr/>
      </dsp:nvSpPr>
      <dsp:spPr>
        <a:xfrm>
          <a:off x="3425523" y="2099382"/>
          <a:ext cx="2995229" cy="1797137"/>
        </a:xfrm>
        <a:prstGeom prst="rect">
          <a:avLst/>
        </a:prstGeom>
        <a:gradFill rotWithShape="0">
          <a:gsLst>
            <a:gs pos="0">
              <a:schemeClr val="accent1">
                <a:shade val="80000"/>
                <a:hueOff val="667539"/>
                <a:satOff val="-62364"/>
                <a:lumOff val="32190"/>
                <a:alphaOff val="0"/>
                <a:satMod val="103000"/>
                <a:lumMod val="102000"/>
                <a:tint val="94000"/>
              </a:schemeClr>
            </a:gs>
            <a:gs pos="50000">
              <a:schemeClr val="accent1">
                <a:shade val="80000"/>
                <a:hueOff val="667539"/>
                <a:satOff val="-62364"/>
                <a:lumOff val="32190"/>
                <a:alphaOff val="0"/>
                <a:satMod val="110000"/>
                <a:lumMod val="100000"/>
                <a:shade val="100000"/>
              </a:schemeClr>
            </a:gs>
            <a:gs pos="100000">
              <a:schemeClr val="accent1">
                <a:shade val="80000"/>
                <a:hueOff val="667539"/>
                <a:satOff val="-62364"/>
                <a:lumOff val="321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t>Dispatch and Reporting Services</a:t>
          </a:r>
        </a:p>
      </dsp:txBody>
      <dsp:txXfrm>
        <a:off x="3425523" y="2099382"/>
        <a:ext cx="2995229" cy="1797137"/>
      </dsp:txXfrm>
    </dsp:sp>
    <dsp:sp modelId="{6E8851F6-9FD2-40A5-9878-05FEB186B2CA}">
      <dsp:nvSpPr>
        <dsp:cNvPr id="0" name=""/>
        <dsp:cNvSpPr/>
      </dsp:nvSpPr>
      <dsp:spPr>
        <a:xfrm>
          <a:off x="6720275" y="2099382"/>
          <a:ext cx="2995229" cy="1797137"/>
        </a:xfrm>
        <a:prstGeom prst="rect">
          <a:avLst/>
        </a:prstGeom>
        <a:gradFill rotWithShape="0">
          <a:gsLst>
            <a:gs pos="0">
              <a:schemeClr val="accent1">
                <a:shade val="80000"/>
                <a:hueOff val="834424"/>
                <a:satOff val="-77955"/>
                <a:lumOff val="40237"/>
                <a:alphaOff val="0"/>
                <a:satMod val="103000"/>
                <a:lumMod val="102000"/>
                <a:tint val="94000"/>
              </a:schemeClr>
            </a:gs>
            <a:gs pos="50000">
              <a:schemeClr val="accent1">
                <a:shade val="80000"/>
                <a:hueOff val="834424"/>
                <a:satOff val="-77955"/>
                <a:lumOff val="40237"/>
                <a:alphaOff val="0"/>
                <a:satMod val="110000"/>
                <a:lumMod val="100000"/>
                <a:shade val="100000"/>
              </a:schemeClr>
            </a:gs>
            <a:gs pos="100000">
              <a:schemeClr val="accent1">
                <a:shade val="80000"/>
                <a:hueOff val="834424"/>
                <a:satOff val="-77955"/>
                <a:lumOff val="402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Century Gothic"/>
            </a:rPr>
            <a:t>Police Fire and Tragedy Support Line</a:t>
          </a:r>
        </a:p>
      </dsp:txBody>
      <dsp:txXfrm>
        <a:off x="6720275" y="2099382"/>
        <a:ext cx="2995229" cy="1797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3F88C-32EF-402F-B17D-288AD671E9A7}">
      <dsp:nvSpPr>
        <dsp:cNvPr id="0" name=""/>
        <dsp:cNvSpPr/>
      </dsp:nvSpPr>
      <dsp:spPr>
        <a:xfrm>
          <a:off x="130770" y="2722"/>
          <a:ext cx="2995229" cy="1797137"/>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Be Connected</a:t>
          </a:r>
          <a:endParaRPr lang="en-US" sz="2800" i="0" kern="1200" dirty="0"/>
        </a:p>
      </dsp:txBody>
      <dsp:txXfrm>
        <a:off x="130770" y="2722"/>
        <a:ext cx="2995229" cy="1797137"/>
      </dsp:txXfrm>
    </dsp:sp>
    <dsp:sp modelId="{5812D59E-4DD5-4809-BB41-F44BA7607151}">
      <dsp:nvSpPr>
        <dsp:cNvPr id="0" name=""/>
        <dsp:cNvSpPr/>
      </dsp:nvSpPr>
      <dsp:spPr>
        <a:xfrm>
          <a:off x="3425523" y="2722"/>
          <a:ext cx="2995229" cy="1797137"/>
        </a:xfrm>
        <a:prstGeom prst="rect">
          <a:avLst/>
        </a:prstGeom>
        <a:gradFill rotWithShape="0">
          <a:gsLst>
            <a:gs pos="0">
              <a:schemeClr val="accent1">
                <a:shade val="80000"/>
                <a:hueOff val="278141"/>
                <a:satOff val="-25985"/>
                <a:lumOff val="13412"/>
                <a:alphaOff val="0"/>
                <a:satMod val="103000"/>
                <a:lumMod val="102000"/>
                <a:tint val="94000"/>
              </a:schemeClr>
            </a:gs>
            <a:gs pos="50000">
              <a:schemeClr val="accent1">
                <a:shade val="80000"/>
                <a:hueOff val="278141"/>
                <a:satOff val="-25985"/>
                <a:lumOff val="13412"/>
                <a:alphaOff val="0"/>
                <a:satMod val="110000"/>
                <a:lumMod val="100000"/>
                <a:shade val="100000"/>
              </a:schemeClr>
            </a:gs>
            <a:gs pos="100000">
              <a:schemeClr val="accent1">
                <a:shade val="80000"/>
                <a:hueOff val="278141"/>
                <a:satOff val="-25985"/>
                <a:lumOff val="13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211 Housing Crisis Hotline</a:t>
          </a:r>
        </a:p>
      </dsp:txBody>
      <dsp:txXfrm>
        <a:off x="3425523" y="2722"/>
        <a:ext cx="2995229" cy="1797137"/>
      </dsp:txXfrm>
    </dsp:sp>
    <dsp:sp modelId="{56080E2F-22C2-491B-9F32-40B027950C61}">
      <dsp:nvSpPr>
        <dsp:cNvPr id="0" name=""/>
        <dsp:cNvSpPr/>
      </dsp:nvSpPr>
      <dsp:spPr>
        <a:xfrm>
          <a:off x="6720275" y="2722"/>
          <a:ext cx="2995229" cy="1797137"/>
        </a:xfrm>
        <a:prstGeom prst="rect">
          <a:avLst/>
        </a:prstGeom>
        <a:gradFill rotWithShape="0">
          <a:gsLst>
            <a:gs pos="0">
              <a:schemeClr val="accent1">
                <a:shade val="80000"/>
                <a:hueOff val="556282"/>
                <a:satOff val="-51970"/>
                <a:lumOff val="26825"/>
                <a:alphaOff val="0"/>
                <a:satMod val="103000"/>
                <a:lumMod val="102000"/>
                <a:tint val="94000"/>
              </a:schemeClr>
            </a:gs>
            <a:gs pos="50000">
              <a:schemeClr val="accent1">
                <a:shade val="80000"/>
                <a:hueOff val="556282"/>
                <a:satOff val="-51970"/>
                <a:lumOff val="26825"/>
                <a:alphaOff val="0"/>
                <a:satMod val="110000"/>
                <a:lumMod val="100000"/>
                <a:shade val="100000"/>
              </a:schemeClr>
            </a:gs>
            <a:gs pos="100000">
              <a:schemeClr val="accent1">
                <a:shade val="80000"/>
                <a:hueOff val="556282"/>
                <a:satOff val="-51970"/>
                <a:lumOff val="268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211 Caregiver Program</a:t>
          </a:r>
        </a:p>
      </dsp:txBody>
      <dsp:txXfrm>
        <a:off x="6720275" y="2722"/>
        <a:ext cx="2995229" cy="1797137"/>
      </dsp:txXfrm>
    </dsp:sp>
    <dsp:sp modelId="{9A407177-C172-4876-8972-3A12FEA99016}">
      <dsp:nvSpPr>
        <dsp:cNvPr id="0" name=""/>
        <dsp:cNvSpPr/>
      </dsp:nvSpPr>
      <dsp:spPr>
        <a:xfrm>
          <a:off x="3425523" y="2099382"/>
          <a:ext cx="2995229" cy="1797137"/>
        </a:xfrm>
        <a:prstGeom prst="rect">
          <a:avLst/>
        </a:prstGeom>
        <a:gradFill rotWithShape="0">
          <a:gsLst>
            <a:gs pos="0">
              <a:schemeClr val="accent1">
                <a:shade val="80000"/>
                <a:hueOff val="834424"/>
                <a:satOff val="-77955"/>
                <a:lumOff val="40237"/>
                <a:alphaOff val="0"/>
                <a:satMod val="103000"/>
                <a:lumMod val="102000"/>
                <a:tint val="94000"/>
              </a:schemeClr>
            </a:gs>
            <a:gs pos="50000">
              <a:schemeClr val="accent1">
                <a:shade val="80000"/>
                <a:hueOff val="834424"/>
                <a:satOff val="-77955"/>
                <a:lumOff val="40237"/>
                <a:alphaOff val="0"/>
                <a:satMod val="110000"/>
                <a:lumMod val="100000"/>
                <a:shade val="100000"/>
              </a:schemeClr>
            </a:gs>
            <a:gs pos="100000">
              <a:schemeClr val="accent1">
                <a:shade val="80000"/>
                <a:hueOff val="834424"/>
                <a:satOff val="-77955"/>
                <a:lumOff val="402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Century Gothic"/>
            </a:rPr>
            <a:t>Homeless Management Information System (HMIS)</a:t>
          </a:r>
        </a:p>
      </dsp:txBody>
      <dsp:txXfrm>
        <a:off x="3425523" y="2099382"/>
        <a:ext cx="2995229" cy="1797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99B61-5927-4F6D-8FB8-DBB17FE3C461}">
      <dsp:nvSpPr>
        <dsp:cNvPr id="0" name=""/>
        <dsp:cNvSpPr/>
      </dsp:nvSpPr>
      <dsp:spPr>
        <a:xfrm>
          <a:off x="3508" y="2959"/>
          <a:ext cx="9754821" cy="957569"/>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211 Teams</a:t>
          </a:r>
        </a:p>
      </dsp:txBody>
      <dsp:txXfrm>
        <a:off x="31554" y="31005"/>
        <a:ext cx="9698729" cy="901477"/>
      </dsp:txXfrm>
    </dsp:sp>
    <dsp:sp modelId="{FD9775C8-B5CA-4696-B079-09928FA3F748}">
      <dsp:nvSpPr>
        <dsp:cNvPr id="0" name=""/>
        <dsp:cNvSpPr/>
      </dsp:nvSpPr>
      <dsp:spPr>
        <a:xfrm>
          <a:off x="13029" y="1136700"/>
          <a:ext cx="3073162" cy="97237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Program Specialist Team</a:t>
          </a:r>
        </a:p>
      </dsp:txBody>
      <dsp:txXfrm>
        <a:off x="41509" y="1165180"/>
        <a:ext cx="3016202" cy="915417"/>
      </dsp:txXfrm>
    </dsp:sp>
    <dsp:sp modelId="{CFB3F892-B2FF-4656-BDA1-1C557955707D}">
      <dsp:nvSpPr>
        <dsp:cNvPr id="0" name=""/>
        <dsp:cNvSpPr/>
      </dsp:nvSpPr>
      <dsp:spPr>
        <a:xfrm>
          <a:off x="19023" y="2285248"/>
          <a:ext cx="3061175" cy="2121527"/>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Connects callers to the appropriate resources in a closed-loop, whole-person model of care for 211 callers.</a:t>
          </a:r>
        </a:p>
      </dsp:txBody>
      <dsp:txXfrm>
        <a:off x="81160" y="2347385"/>
        <a:ext cx="2936901" cy="1997253"/>
      </dsp:txXfrm>
    </dsp:sp>
    <dsp:sp modelId="{FBDB6D77-DDDD-4392-A88C-B4D226E5D382}">
      <dsp:nvSpPr>
        <dsp:cNvPr id="0" name=""/>
        <dsp:cNvSpPr/>
      </dsp:nvSpPr>
      <dsp:spPr>
        <a:xfrm>
          <a:off x="3344337" y="1136700"/>
          <a:ext cx="3073162" cy="97237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Community Engagement Team</a:t>
          </a:r>
        </a:p>
      </dsp:txBody>
      <dsp:txXfrm>
        <a:off x="3372817" y="1165180"/>
        <a:ext cx="3016202" cy="915417"/>
      </dsp:txXfrm>
    </dsp:sp>
    <dsp:sp modelId="{81A26770-9D45-45DC-AB24-F7D78EA16798}">
      <dsp:nvSpPr>
        <dsp:cNvPr id="0" name=""/>
        <dsp:cNvSpPr/>
      </dsp:nvSpPr>
      <dsp:spPr>
        <a:xfrm>
          <a:off x="3350331" y="2285248"/>
          <a:ext cx="3061175" cy="2121527"/>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Aims to improve access to care and service delivery through improved integration and coordination between 211 and community entities focused on housing, healthcare, economic resources, and food security.</a:t>
          </a:r>
        </a:p>
      </dsp:txBody>
      <dsp:txXfrm>
        <a:off x="3412468" y="2347385"/>
        <a:ext cx="2936901" cy="1997253"/>
      </dsp:txXfrm>
    </dsp:sp>
    <dsp:sp modelId="{53C898E6-BFB4-4D7A-BB2F-5F3E6A1C3261}">
      <dsp:nvSpPr>
        <dsp:cNvPr id="0" name=""/>
        <dsp:cNvSpPr/>
      </dsp:nvSpPr>
      <dsp:spPr>
        <a:xfrm>
          <a:off x="6675645" y="1136700"/>
          <a:ext cx="3073162" cy="972377"/>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Resource Database Curator Team</a:t>
          </a:r>
        </a:p>
      </dsp:txBody>
      <dsp:txXfrm>
        <a:off x="6704125" y="1165180"/>
        <a:ext cx="3016202" cy="915417"/>
      </dsp:txXfrm>
    </dsp:sp>
    <dsp:sp modelId="{0B371148-91D1-44F1-92E2-F1D2F7BC9D3C}">
      <dsp:nvSpPr>
        <dsp:cNvPr id="0" name=""/>
        <dsp:cNvSpPr/>
      </dsp:nvSpPr>
      <dsp:spPr>
        <a:xfrm>
          <a:off x="6681639" y="2285248"/>
          <a:ext cx="3061175" cy="2121527"/>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rPr>
            <a:t>Locates and identifies resources with the purpose of strengthening how we connect callers to referrals.</a:t>
          </a:r>
          <a:endParaRPr lang="en-US" sz="1400" b="0" kern="1200" dirty="0">
            <a:solidFill>
              <a:schemeClr val="bg1"/>
            </a:solidFill>
          </a:endParaRPr>
        </a:p>
      </dsp:txBody>
      <dsp:txXfrm>
        <a:off x="6743776" y="2347385"/>
        <a:ext cx="2936901" cy="19972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C814F-913E-4A59-8779-415F62EF07B7}">
      <dsp:nvSpPr>
        <dsp:cNvPr id="0" name=""/>
        <dsp:cNvSpPr/>
      </dsp:nvSpPr>
      <dsp:spPr>
        <a:xfrm>
          <a:off x="0" y="0"/>
          <a:ext cx="9050518" cy="804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Arial"/>
              <a:ea typeface="+mn-ea"/>
              <a:cs typeface="+mn-cs"/>
            </a:rPr>
            <a:t>Northern Arizona Liaison: </a:t>
          </a:r>
          <a:r>
            <a:rPr lang="en-US" sz="1800" b="0" kern="1200" dirty="0">
              <a:latin typeface="Arial"/>
              <a:ea typeface="+mn-ea"/>
              <a:cs typeface="+mn-cs"/>
            </a:rPr>
            <a:t>Kristie Bandy, Kristin.Bandy@solari-inc.org</a:t>
          </a:r>
        </a:p>
      </dsp:txBody>
      <dsp:txXfrm>
        <a:off x="39295" y="39295"/>
        <a:ext cx="8971928" cy="726370"/>
      </dsp:txXfrm>
    </dsp:sp>
    <dsp:sp modelId="{52A62A3A-5C29-4773-8EF9-7E7E5ACEC168}">
      <dsp:nvSpPr>
        <dsp:cNvPr id="0" name=""/>
        <dsp:cNvSpPr/>
      </dsp:nvSpPr>
      <dsp:spPr>
        <a:xfrm>
          <a:off x="0" y="961920"/>
          <a:ext cx="9050518" cy="804960"/>
        </a:xfrm>
        <a:prstGeom prst="roundRect">
          <a:avLst/>
        </a:prstGeom>
        <a:solidFill>
          <a:schemeClr val="accent2">
            <a:hueOff val="-620772"/>
            <a:satOff val="0"/>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Arial"/>
              <a:ea typeface="+mn-ea"/>
              <a:cs typeface="+mn-cs"/>
            </a:rPr>
            <a:t>Central Arizona Liaison: </a:t>
          </a:r>
          <a:r>
            <a:rPr lang="en-US" sz="1800" kern="1200" dirty="0">
              <a:latin typeface="Arial"/>
              <a:ea typeface="+mn-ea"/>
              <a:cs typeface="+mn-cs"/>
            </a:rPr>
            <a:t>Danielle Fischer, Danielle.Fischer@solari-inc.org</a:t>
          </a:r>
        </a:p>
      </dsp:txBody>
      <dsp:txXfrm>
        <a:off x="39295" y="1001215"/>
        <a:ext cx="8971928" cy="726370"/>
      </dsp:txXfrm>
    </dsp:sp>
    <dsp:sp modelId="{9E71F5DD-B094-45FA-8D9C-DB85024E1B52}">
      <dsp:nvSpPr>
        <dsp:cNvPr id="0" name=""/>
        <dsp:cNvSpPr/>
      </dsp:nvSpPr>
      <dsp:spPr>
        <a:xfrm>
          <a:off x="0" y="1890720"/>
          <a:ext cx="9050518" cy="804960"/>
        </a:xfrm>
        <a:prstGeom prst="roundRect">
          <a:avLst/>
        </a:prstGeom>
        <a:solidFill>
          <a:schemeClr val="accent2">
            <a:hueOff val="-1241545"/>
            <a:satOff val="0"/>
            <a:lumOff val="-2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Arial"/>
              <a:ea typeface="+mn-ea"/>
              <a:cs typeface="+mn-cs"/>
            </a:rPr>
            <a:t>Southern Arizona Liaison: </a:t>
          </a:r>
          <a:r>
            <a:rPr lang="en-US" sz="1800" b="0" kern="1200" dirty="0">
              <a:latin typeface="Arial"/>
              <a:ea typeface="+mn-ea"/>
              <a:cs typeface="+mn-cs"/>
            </a:rPr>
            <a:t>Yolanda Flores, </a:t>
          </a:r>
          <a:r>
            <a:rPr lang="en-US" sz="1800" b="0" kern="1200" dirty="0" err="1">
              <a:latin typeface="Arial"/>
              <a:ea typeface="+mn-ea"/>
              <a:cs typeface="+mn-cs"/>
            </a:rPr>
            <a:t>Yolanda.Flores@</a:t>
          </a:r>
          <a:r>
            <a:rPr lang="en-US" sz="1800" b="0" kern="1200" err="1">
              <a:latin typeface="Arial"/>
              <a:ea typeface="+mn-ea"/>
              <a:cs typeface="+mn-cs"/>
            </a:rPr>
            <a:t>solari-inc</a:t>
          </a:r>
          <a:r>
            <a:rPr lang="en-US" sz="1800" b="0" kern="1200">
              <a:latin typeface="Arial"/>
              <a:ea typeface="+mn-ea"/>
              <a:cs typeface="+mn-cs"/>
            </a:rPr>
            <a:t>.org</a:t>
          </a:r>
          <a:endParaRPr lang="en-US" sz="1800" kern="1200" dirty="0">
            <a:latin typeface="Arial"/>
            <a:ea typeface="+mn-ea"/>
            <a:cs typeface="+mn-cs"/>
          </a:endParaRPr>
        </a:p>
      </dsp:txBody>
      <dsp:txXfrm>
        <a:off x="39295" y="1930015"/>
        <a:ext cx="8971928" cy="726370"/>
      </dsp:txXfrm>
    </dsp:sp>
    <dsp:sp modelId="{C32297DF-23D7-4A82-99E6-8B152F2CB78F}">
      <dsp:nvSpPr>
        <dsp:cNvPr id="0" name=""/>
        <dsp:cNvSpPr/>
      </dsp:nvSpPr>
      <dsp:spPr>
        <a:xfrm>
          <a:off x="0" y="2819519"/>
          <a:ext cx="9050518" cy="804960"/>
        </a:xfrm>
        <a:prstGeom prst="roundRect">
          <a:avLst/>
        </a:prstGeom>
        <a:solidFill>
          <a:schemeClr val="accent2">
            <a:hueOff val="-1862317"/>
            <a:satOff val="0"/>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Arial"/>
              <a:ea typeface="+mn-ea"/>
              <a:cs typeface="+mn-cs"/>
            </a:rPr>
            <a:t>Supervisor: </a:t>
          </a:r>
          <a:r>
            <a:rPr lang="en-US" sz="1800" b="0" kern="1200" dirty="0">
              <a:latin typeface="Arial"/>
              <a:ea typeface="+mn-ea"/>
              <a:cs typeface="+mn-cs"/>
            </a:rPr>
            <a:t>Lindsey Wilcox, Lindsey.Wilcox@solari-inc.org</a:t>
          </a:r>
        </a:p>
      </dsp:txBody>
      <dsp:txXfrm>
        <a:off x="39295" y="2858814"/>
        <a:ext cx="8971928" cy="7263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2/27/2024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2/27/2024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444444"/>
                </a:solidFill>
              </a:rPr>
              <a:t>Here's a summary of all of our programs and the numbers to reach them..." and we'll stay on that slide for a moment so folks can write them down if they need. </a:t>
            </a:r>
            <a:endParaRPr lang="en-US"/>
          </a:p>
          <a:p>
            <a:pPr algn="l"/>
            <a:endParaRPr lang="en-US" b="0" i="0" dirty="0">
              <a:solidFill>
                <a:srgbClr val="444444"/>
              </a:solidFill>
              <a:effectLst/>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89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582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it—you hold a lot of responsibility as a case manager! Sometimes you need to plant seeds and other times the “ fruit” is quick and easy to pick. We’re going to be talking about various areas of case management that cover both of these ends. And remember you are setting the example all the time by completing tasks, being on time, demonstrating professionalism, doing what you say you’re going to do, etc. </a:t>
            </a:r>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730433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50116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634596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234168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2963191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out your phone and set a reminder for 2 weeks to check in with yourself. What action did you take? Do you need to do more research or a follow-up? Did the task turn into something you weren’t expecting? </a:t>
            </a:r>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299475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During this presentation you will be hearing from panelists who cover a wide array of resources—some will be more relevant than others depending on your work. Then we will talk about 5 domains of case management. Everything we talk about today will have a statewide lens. Since this year’s conference theme is ‘action’ we want you to think about 1 action you can take while listening to our presenters. We have time set aside later to write down action items and Q&amp;A. Before getting started, we want to do a quick pulse check to see who is here.  Please raise your hand if you work urban/rural? Homeless? Housing? </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Yolanda Flores, and I am the Southern Arizona Resource Liaison on the 2-1-1 Arizona Community Engagement Team at Solari Crisis &amp; Human Services.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99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been in the community for any length of time you may have known us as Crisis Response Network. </a:t>
            </a:r>
            <a:endParaRPr lang="en-US"/>
          </a:p>
          <a:p>
            <a:endParaRPr lang="en-US" sz="1200" dirty="0">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65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a:solidFill>
                  <a:schemeClr val="tx1"/>
                </a:solidFill>
                <a:effectLst/>
                <a:latin typeface="+mn-lt"/>
                <a:ea typeface="+mn-ea"/>
                <a:cs typeface="+mn-cs"/>
              </a:rPr>
              <a:t>Solari offers a wide variety of services.</a:t>
            </a:r>
            <a:r>
              <a:rPr lang="en-US" dirty="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b="1" dirty="0"/>
              <a:t>24/7 Crisis Hotline</a:t>
            </a:r>
            <a:r>
              <a:rPr lang="en-US" dirty="0"/>
              <a:t> – Statewide</a:t>
            </a:r>
            <a:endParaRPr lang="en-US" dirty="0">
              <a:cs typeface="Calibri"/>
            </a:endParaRPr>
          </a:p>
          <a:p>
            <a:r>
              <a:rPr lang="en-US" dirty="0"/>
              <a:t>Trained crisis intervention specialists are available around the clock, every day of the year, to help over the phone. The Crisis Hotline is free, confidential, and open to anyone who needs help. Non-English-speaking callers will receive assistance in their own language. If the crisis cannot be solved over the phone, Solari can coordinate with local agencies to provide further assistance. </a:t>
            </a:r>
            <a:endParaRPr lang="en-US" dirty="0">
              <a:cs typeface="Calibri"/>
            </a:endParaRPr>
          </a:p>
          <a:p>
            <a:r>
              <a:rPr lang="en-US" dirty="0"/>
              <a:t>Arizona statewide: 844-534-HOPE (4673) or dial 988</a:t>
            </a:r>
            <a:endParaRPr lang="en-US" dirty="0">
              <a:cs typeface="Calibri"/>
            </a:endParaRPr>
          </a:p>
          <a:p>
            <a:r>
              <a:rPr lang="en-US" dirty="0"/>
              <a:t>Arizona statewide SMS: Text “HOPE” to 4HOPE (44673)</a:t>
            </a:r>
            <a:endParaRPr lang="en-US" dirty="0">
              <a:cs typeface="Calibri"/>
            </a:endParaRPr>
          </a:p>
          <a:p>
            <a:r>
              <a:rPr lang="en-US" dirty="0"/>
              <a:t>Oklahoma statewide: Dial 988</a:t>
            </a:r>
            <a:endParaRPr lang="en-US" dirty="0">
              <a:cs typeface="Calibri"/>
            </a:endParaRPr>
          </a:p>
          <a:p>
            <a:endParaRPr lang="en-US" sz="1200" kern="1200" baseline="0" dirty="0">
              <a:solidFill>
                <a:schemeClr val="tx1"/>
              </a:solidFill>
              <a:effectLst/>
              <a:latin typeface="+mn-lt"/>
              <a:cs typeface="Calibri"/>
            </a:endParaRPr>
          </a:p>
          <a:p>
            <a:r>
              <a:rPr lang="en-US" b="1" dirty="0"/>
              <a:t>24/7 Peer Support Warm Line</a:t>
            </a:r>
            <a:r>
              <a:rPr lang="en-US" dirty="0"/>
              <a:t> – Maricopa County</a:t>
            </a:r>
            <a:endParaRPr lang="en-US" dirty="0">
              <a:cs typeface="Calibri"/>
            </a:endParaRPr>
          </a:p>
          <a:p>
            <a:r>
              <a:rPr lang="en-US" dirty="0"/>
              <a:t>The Warm Line is a free and confidential telephone service staffed by peers who have, themselves, dealt with behavioral health challenges. Peer support specialists offer peer support and compassion for callers. </a:t>
            </a:r>
            <a:endParaRPr lang="en-US" dirty="0">
              <a:cs typeface="Calibri"/>
            </a:endParaRPr>
          </a:p>
          <a:p>
            <a:r>
              <a:rPr lang="en-US" dirty="0"/>
              <a:t>Maricopa County: 602-347-1100</a:t>
            </a:r>
            <a:endParaRPr lang="en-US" dirty="0">
              <a:cs typeface="Calibri"/>
            </a:endParaRPr>
          </a:p>
          <a:p>
            <a:endParaRPr lang="en-US" dirty="0">
              <a:cs typeface="Calibri"/>
            </a:endParaRPr>
          </a:p>
          <a:p>
            <a:r>
              <a:rPr lang="en-US" b="1" dirty="0"/>
              <a:t>24/7 211 Information and Referral</a:t>
            </a:r>
            <a:r>
              <a:rPr lang="en-US" dirty="0"/>
              <a:t> – Statewide </a:t>
            </a:r>
            <a:endParaRPr lang="en-US" dirty="0">
              <a:cs typeface="Calibri"/>
            </a:endParaRPr>
          </a:p>
          <a:p>
            <a:r>
              <a:rPr lang="en-US" dirty="0"/>
              <a:t>211 Arizona is the state’s 24/7/365 information and referral hotline. Specialists provide assistance to anyone in the community with a resource need, such as housing, rental assistance, help accessing food, unemployment services, healthcare, and more. </a:t>
            </a:r>
            <a:endParaRPr lang="en-US" dirty="0">
              <a:cs typeface="Calibri"/>
            </a:endParaRPr>
          </a:p>
          <a:p>
            <a:endParaRPr lang="en-US" dirty="0">
              <a:cs typeface="Calibri"/>
            </a:endParaRPr>
          </a:p>
          <a:p>
            <a:r>
              <a:rPr lang="en-US" b="1" dirty="0"/>
              <a:t>SMI Determinations</a:t>
            </a:r>
            <a:r>
              <a:rPr lang="en-US" dirty="0"/>
              <a:t> – Statewide </a:t>
            </a:r>
            <a:endParaRPr lang="en-US" dirty="0">
              <a:cs typeface="Calibri"/>
            </a:endParaRPr>
          </a:p>
          <a:p>
            <a:r>
              <a:rPr lang="en-US" dirty="0"/>
              <a:t>Solari evaluates whether applicants meet diagnostic and functional criteria to receive comprehensive community-based mental health care. Behavioral health service providers complete an evaluation for an individual, then submit the SMI Assessment Packet to Solari to make an SMI eligibility determination. Anyone living in Arizona can ask to be assessed to learn if they qualify for SMI determination benefits. The person must make a request through their healthcare provider or their AHCCCS provider.</a:t>
            </a:r>
            <a:endParaRPr lang="en-US" dirty="0">
              <a:cs typeface="Calibri"/>
            </a:endParaRPr>
          </a:p>
          <a:p>
            <a:r>
              <a:rPr lang="en-US" dirty="0"/>
              <a:t>Statewide number for questions </a:t>
            </a:r>
            <a:r>
              <a:rPr lang="en-US" i="1" dirty="0"/>
              <a:t>(for providers)</a:t>
            </a:r>
            <a:r>
              <a:rPr lang="en-US" dirty="0"/>
              <a:t>: 855-832-2866</a:t>
            </a:r>
            <a:endParaRPr lang="en-US" dirty="0">
              <a:cs typeface="Calibri"/>
            </a:endParaRPr>
          </a:p>
          <a:p>
            <a:endParaRPr lang="en-US" dirty="0">
              <a:cs typeface="Calibri"/>
            </a:endParaRPr>
          </a:p>
          <a:p>
            <a:r>
              <a:rPr lang="en-US" b="1" dirty="0"/>
              <a:t>Dispatch and Reporting Services</a:t>
            </a:r>
            <a:r>
              <a:rPr lang="en-US" dirty="0"/>
              <a:t> – Statewide</a:t>
            </a:r>
            <a:endParaRPr lang="en-US" dirty="0">
              <a:cs typeface="Calibri"/>
            </a:endParaRPr>
          </a:p>
          <a:p>
            <a:r>
              <a:rPr lang="en-US" dirty="0"/>
              <a:t>Solari partners with local community providers to dispatch mobile teams of trained crisis specialists to help people where they are or arrange transportation to take them to a safe place. The mobile team will meet with the individual, complete an assessment, and help them find a solution to the immediate situation. A mobile team can also take the person to a safe place. Emergency transportation may be provided to shelters, hospitals, or substance use treatment centers.</a:t>
            </a:r>
            <a:endParaRPr lang="en-US" dirty="0">
              <a:cs typeface="Calibri"/>
            </a:endParaRPr>
          </a:p>
          <a:p>
            <a:endParaRPr lang="en-US" dirty="0">
              <a:cs typeface="Calibri"/>
            </a:endParaRPr>
          </a:p>
          <a:p>
            <a:r>
              <a:rPr lang="en-US" b="1" dirty="0"/>
              <a:t>Police/Fire and Tragedy Support Lines</a:t>
            </a:r>
            <a:r>
              <a:rPr lang="en-US" dirty="0"/>
              <a:t> – Statewide </a:t>
            </a:r>
            <a:endParaRPr lang="en-US" dirty="0">
              <a:cs typeface="Calibri"/>
            </a:endParaRPr>
          </a:p>
          <a:p>
            <a:r>
              <a:rPr lang="en-US" dirty="0"/>
              <a:t>Solari provides telephonic assistance in partnership with Fire Strong and Bullet Proof. Anytime there is a local or national tragedy, Solari activates a tragedy support line to provide telephonic assistance to anyone in the country.</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26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 Connected</a:t>
            </a:r>
            <a:r>
              <a:rPr lang="en-US" dirty="0"/>
              <a:t> – Statewide </a:t>
            </a:r>
            <a:endParaRPr lang="en-US"/>
          </a:p>
          <a:p>
            <a:r>
              <a:rPr lang="en-US" dirty="0"/>
              <a:t>Be Connected is a statewide program focused on reducing deaths by suicide in Arizona’s military and veteran population by connecting service members, veterans, and their families to support and resources. Providers and helpers can also call the hotline to receive assistance with finding and connecting to resources. </a:t>
            </a:r>
            <a:endParaRPr lang="en-US" dirty="0">
              <a:cs typeface="Calibri"/>
            </a:endParaRPr>
          </a:p>
          <a:p>
            <a:r>
              <a:rPr lang="en-US" dirty="0"/>
              <a:t>Statewide: 1-866-429-8387</a:t>
            </a:r>
            <a:endParaRPr lang="en-US" dirty="0">
              <a:cs typeface="Calibri"/>
            </a:endParaRPr>
          </a:p>
          <a:p>
            <a:endParaRPr lang="en-US" b="1" dirty="0"/>
          </a:p>
          <a:p>
            <a:r>
              <a:rPr lang="en-US" b="1" dirty="0"/>
              <a:t>211 Housing Crisis Hotline</a:t>
            </a:r>
            <a:r>
              <a:rPr lang="en-US" dirty="0"/>
              <a:t> – Statewide</a:t>
            </a:r>
            <a:endParaRPr lang="en-US" dirty="0">
              <a:cs typeface="Calibri"/>
            </a:endParaRPr>
          </a:p>
          <a:p>
            <a:r>
              <a:rPr lang="en-US" dirty="0"/>
              <a:t>The Housing Crisis Hotline is a statewide, centralized help line that connects callers with resources and services to help them address their shelter and housing needs. The Housing Crisis Hotline offers:  </a:t>
            </a:r>
            <a:endParaRPr lang="en-US" dirty="0">
              <a:cs typeface="Calibri"/>
            </a:endParaRPr>
          </a:p>
          <a:p>
            <a:r>
              <a:rPr lang="en-US" dirty="0"/>
              <a:t>•Live screening and triage  </a:t>
            </a:r>
            <a:endParaRPr lang="en-US" dirty="0">
              <a:cs typeface="Calibri"/>
            </a:endParaRPr>
          </a:p>
          <a:p>
            <a:r>
              <a:rPr lang="en-US" dirty="0"/>
              <a:t>•Diversion from the homeless system </a:t>
            </a:r>
            <a:endParaRPr lang="en-US" dirty="0">
              <a:cs typeface="Calibri"/>
            </a:endParaRPr>
          </a:p>
          <a:p>
            <a:r>
              <a:rPr lang="en-US" dirty="0"/>
              <a:t>•Referrals and warm handoffs to coordinated entry and street outreach teams </a:t>
            </a:r>
            <a:endParaRPr lang="en-US" dirty="0">
              <a:cs typeface="Calibri"/>
            </a:endParaRPr>
          </a:p>
          <a:p>
            <a:r>
              <a:rPr lang="en-US" dirty="0"/>
              <a:t>•Assistance with locating emergency shelter beds, domestic violence services, and heat relief stations </a:t>
            </a:r>
            <a:endParaRPr lang="en-US" dirty="0">
              <a:cs typeface="Calibri"/>
            </a:endParaRPr>
          </a:p>
          <a:p>
            <a:r>
              <a:rPr lang="en-US" dirty="0"/>
              <a:t>•Referrals to rental assistance programs, utility assistance programs, and legal aid agencies</a:t>
            </a:r>
            <a:endParaRPr lang="en-US" dirty="0">
              <a:cs typeface="Calibri"/>
            </a:endParaRPr>
          </a:p>
          <a:p>
            <a:r>
              <a:rPr lang="en-US" dirty="0"/>
              <a:t>  </a:t>
            </a:r>
            <a:endParaRPr lang="en-US" dirty="0">
              <a:cs typeface="Calibri"/>
            </a:endParaRPr>
          </a:p>
          <a:p>
            <a:r>
              <a:rPr lang="en-US" dirty="0"/>
              <a:t>To get connected to the Housing Crisis team, call 211.</a:t>
            </a:r>
            <a:endParaRPr lang="en-US" dirty="0">
              <a:cs typeface="Calibri"/>
            </a:endParaRPr>
          </a:p>
          <a:p>
            <a:endParaRPr lang="en-US" dirty="0">
              <a:cs typeface="Calibri"/>
            </a:endParaRPr>
          </a:p>
          <a:p>
            <a:r>
              <a:rPr lang="en-US" b="1" dirty="0"/>
              <a:t>211 Caregiver Program</a:t>
            </a:r>
            <a:r>
              <a:rPr lang="en-US" dirty="0"/>
              <a:t> – Statewide </a:t>
            </a:r>
            <a:endParaRPr lang="en-US" dirty="0">
              <a:cs typeface="Calibri"/>
            </a:endParaRPr>
          </a:p>
          <a:p>
            <a:r>
              <a:rPr lang="en-US" dirty="0"/>
              <a:t>In partnership with AARP and United Way Worldwide, a Virtual Case Manager can provide connections to specific caregiver-based resources, support groups, transportation assistance for loved ones, and connect caregivers with additional care services. The program is for anyone who identifies as a caregiver, including a parent of a disabled child. Standard parenting does not qualify.</a:t>
            </a:r>
            <a:br>
              <a:rPr lang="en-US" dirty="0">
                <a:cs typeface="+mn-lt"/>
              </a:rPr>
            </a:br>
            <a:r>
              <a:rPr lang="en-US" dirty="0"/>
              <a:t> Statewide: 602-599-0110</a:t>
            </a:r>
            <a:endParaRPr lang="en-US" dirty="0">
              <a:cs typeface="Calibri"/>
            </a:endParaRPr>
          </a:p>
          <a:p>
            <a:endParaRPr lang="en-US" dirty="0">
              <a:cs typeface="Calibri"/>
            </a:endParaRPr>
          </a:p>
          <a:p>
            <a:r>
              <a:rPr lang="en-US" b="1" dirty="0"/>
              <a:t>Homeless Management Information System (HMIS)</a:t>
            </a:r>
            <a:r>
              <a:rPr lang="en-US" dirty="0"/>
              <a:t> </a:t>
            </a:r>
            <a:r>
              <a:rPr lang="en-US" kern="1200" dirty="0">
                <a:effectLst/>
              </a:rPr>
              <a:t>– Statewide, </a:t>
            </a:r>
            <a:r>
              <a:rPr lang="en-US" dirty="0"/>
              <a:t>excluding Pima County</a:t>
            </a:r>
          </a:p>
          <a:p>
            <a:r>
              <a:rPr lang="en-US" dirty="0"/>
              <a:t>HMIS </a:t>
            </a:r>
            <a:r>
              <a:rPr lang="en-US" kern="1200" dirty="0">
                <a:effectLst/>
              </a:rPr>
              <a:t>is a local </a:t>
            </a:r>
            <a:r>
              <a:rPr lang="en-US" b="0" i="0" u="none" strike="noStrike" dirty="0">
                <a:effectLst/>
              </a:rPr>
              <a:t>information </a:t>
            </a:r>
            <a:r>
              <a:rPr lang="en-US" dirty="0"/>
              <a:t>technology system used </a:t>
            </a:r>
            <a:r>
              <a:rPr lang="en-US" dirty="0">
                <a:effectLst/>
              </a:rPr>
              <a:t>to </a:t>
            </a:r>
            <a:r>
              <a:rPr lang="en-US" dirty="0"/>
              <a:t>collect client-level data </a:t>
            </a:r>
            <a:r>
              <a:rPr lang="en-US" dirty="0">
                <a:effectLst/>
              </a:rPr>
              <a:t>and </a:t>
            </a:r>
            <a:r>
              <a:rPr lang="en-US" dirty="0"/>
              <a:t>data on </a:t>
            </a:r>
            <a:r>
              <a:rPr lang="en-US" b="0" i="0" u="none" strike="noStrike" dirty="0">
                <a:effectLst/>
              </a:rPr>
              <a:t>the </a:t>
            </a:r>
            <a:r>
              <a:rPr lang="en-US" dirty="0"/>
              <a:t>provision </a:t>
            </a:r>
            <a:r>
              <a:rPr lang="en-US" b="0" i="0" u="none" strike="noStrike" dirty="0">
                <a:effectLst/>
              </a:rPr>
              <a:t>of </a:t>
            </a:r>
            <a:r>
              <a:rPr lang="en-US" dirty="0"/>
              <a:t>housing </a:t>
            </a:r>
            <a:r>
              <a:rPr lang="en-US" dirty="0">
                <a:effectLst/>
              </a:rPr>
              <a:t>and services to homeless </a:t>
            </a:r>
            <a:r>
              <a:rPr lang="en-US" dirty="0"/>
              <a:t>individuals </a:t>
            </a:r>
            <a:r>
              <a:rPr lang="en-US" dirty="0">
                <a:effectLst/>
              </a:rPr>
              <a:t>and </a:t>
            </a:r>
            <a:r>
              <a:rPr lang="en-US" dirty="0"/>
              <a:t>families </a:t>
            </a:r>
            <a:r>
              <a:rPr lang="en-US" dirty="0">
                <a:effectLst/>
              </a:rPr>
              <a:t>and </a:t>
            </a:r>
            <a:r>
              <a:rPr lang="en-US" dirty="0"/>
              <a:t>persons at risk of homelessness. Solari works </a:t>
            </a:r>
            <a:r>
              <a:rPr lang="en-US" dirty="0">
                <a:effectLst/>
              </a:rPr>
              <a:t>with the </a:t>
            </a:r>
            <a:r>
              <a:rPr lang="en-US" dirty="0"/>
              <a:t>Maricopa County and Arizona Balance </a:t>
            </a:r>
            <a:r>
              <a:rPr lang="en-US" dirty="0">
                <a:effectLst/>
              </a:rPr>
              <a:t>of </a:t>
            </a:r>
            <a:r>
              <a:rPr lang="en-US" dirty="0"/>
              <a:t>State Continuums </a:t>
            </a:r>
            <a:r>
              <a:rPr lang="en-US" dirty="0">
                <a:effectLst/>
              </a:rPr>
              <a:t>of </a:t>
            </a:r>
            <a:r>
              <a:rPr lang="en-US" dirty="0"/>
              <a:t>Care </a:t>
            </a:r>
            <a:r>
              <a:rPr lang="en-US" dirty="0">
                <a:effectLst/>
              </a:rPr>
              <a:t>to </a:t>
            </a:r>
            <a:r>
              <a:rPr lang="en-US" dirty="0"/>
              <a:t>manage this data</a:t>
            </a:r>
            <a:r>
              <a:rPr lang="en-US" dirty="0">
                <a:effectLst/>
              </a:rPr>
              <a:t>.</a:t>
            </a:r>
            <a:r>
              <a:rPr lang="en-US" dirty="0"/>
              <a:t> </a:t>
            </a:r>
            <a:endParaRPr lang="en-US" dirty="0">
              <a:cs typeface="Calibri" panose="020F0502020204030204"/>
            </a:endParaRPr>
          </a:p>
          <a:p>
            <a:endParaRPr lang="en-US" sz="1200" kern="1200" baseline="0" dirty="0">
              <a:solidFill>
                <a:schemeClr val="tx1"/>
              </a:solidFill>
              <a:effectLst/>
              <a:latin typeface="+mn-lt"/>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58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153303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Specialist team asks callers a series of questions to ensure that all their needs are addressed. For example, callers requesting rental assistance are not only given information on any rental assistance programs they are eligible for and how to apply, but they can also be connected with free or low-cost legal aid if needed. The caller may also receive information and referrals related to food, utilities, and other basic need supports. Program Specialists do not just provide a name and number for a referral—they walk callers through the process of getting connected to services.</a:t>
            </a:r>
          </a:p>
          <a:p>
            <a:endParaRPr lang="en-US" sz="1200" dirty="0">
              <a:latin typeface="+mn-lt"/>
              <a:ea typeface="Calibri"/>
              <a:cs typeface="Calibri"/>
            </a:endParaRPr>
          </a:p>
          <a:p>
            <a:r>
              <a:rPr lang="en-US" sz="1200" dirty="0">
                <a:latin typeface="+mn-lt"/>
              </a:rPr>
              <a:t>The Community Engagement team focuses on these four categories because these are the requests that 211 receives the most calls about. We act as the bridge between 211 and the community to ensure that 211 is providing the best possible resources and information to the people it serves. We have three regionally located Resource Liaisons—one in Southern Arizona, one in Central Arizona, and one in Northern Arizona—</a:t>
            </a:r>
            <a:r>
              <a:rPr lang="en-US" dirty="0"/>
              <a:t>as well as a statewide Crisis Liaison, that</a:t>
            </a:r>
            <a:r>
              <a:rPr lang="en-US" sz="1200" dirty="0">
                <a:latin typeface="+mn-lt"/>
              </a:rPr>
              <a:t> make up the Community Engagement team. We adopted this strategy to ensure that we’re familiar with the regions we’re serving and can make local connections with agencies in the area. This ultimately helps us to better identify the needs in those communities and develop solutions to meet those needs. Our team strategically engages with community providers across the state to share information, understand the services they provide, and figure out how they fit into the broader care delivery system. We then bring this information back to our 211 team to improve how we connect individuals to services.</a:t>
            </a:r>
            <a:endParaRPr lang="en-US" sz="1200" dirty="0">
              <a:latin typeface="+mn-lt"/>
              <a:cs typeface="Calibri"/>
            </a:endParaRPr>
          </a:p>
          <a:p>
            <a:endParaRPr lang="en-US" sz="1200" dirty="0">
              <a:latin typeface="+mn-lt"/>
            </a:endParaRPr>
          </a:p>
          <a:p>
            <a:r>
              <a:rPr lang="en-US" sz="1200" dirty="0">
                <a:latin typeface="+mn-lt"/>
              </a:rPr>
              <a:t>The Resource Database team verifies each resource in the 211 database, generally on a quarterly or annual basis, but sometimes more often, to ensure that all the information in the database and on the 211 website is as up-to-date as possible. When certain resources are in high demand, this prompts the Resource Database team to verify those resources more frequently.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69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58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2548558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763758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80091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50849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634481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7416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765872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56739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1980834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3954035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1140892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186140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7183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800584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4762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5710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9522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514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155135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22376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4"/>
            <a:ext cx="10515600" cy="435631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8205680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CommunityEngagement@crisisnetwork.org" TargetMode="External"/><Relationship Id="rId2" Type="http://schemas.openxmlformats.org/officeDocument/2006/relationships/image" Target="../media/image9.jfi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309904" y="411479"/>
            <a:ext cx="5486400" cy="3291840"/>
          </a:xfrm>
        </p:spPr>
        <p:txBody>
          <a:bodyPr/>
          <a:lstStyle/>
          <a:p>
            <a:r>
              <a:rPr lang="en-US" dirty="0"/>
              <a:t>The Art of Case Management</a:t>
            </a:r>
          </a:p>
        </p:txBody>
      </p:sp>
      <p:sp>
        <p:nvSpPr>
          <p:cNvPr id="3" name="TextBox 2">
            <a:extLst>
              <a:ext uri="{FF2B5EF4-FFF2-40B4-BE49-F238E27FC236}">
                <a16:creationId xmlns:a16="http://schemas.microsoft.com/office/drawing/2014/main" id="{44185061-F3BE-5943-3642-C0710D7781D4}"/>
              </a:ext>
            </a:extLst>
          </p:cNvPr>
          <p:cNvSpPr txBox="1"/>
          <p:nvPr/>
        </p:nvSpPr>
        <p:spPr>
          <a:xfrm>
            <a:off x="6461760" y="4545874"/>
            <a:ext cx="5164183" cy="369332"/>
          </a:xfrm>
          <a:prstGeom prst="rect">
            <a:avLst/>
          </a:prstGeom>
          <a:noFill/>
        </p:spPr>
        <p:txBody>
          <a:bodyPr wrap="square" rtlCol="0">
            <a:spAutoFit/>
          </a:bodyPr>
          <a:lstStyle/>
          <a:p>
            <a:r>
              <a:rPr lang="en-US" dirty="0">
                <a:solidFill>
                  <a:schemeClr val="bg1"/>
                </a:solidFill>
              </a:rPr>
              <a:t>Facilitators: Christina Benetiz &amp; Stefanie Greenlief</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495E168-DA5E-4888-8D8A-92B118324C14}" type="slidenum">
              <a:rPr kumimoji="0" lang="ru-RU"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10</a:t>
            </a:fld>
            <a:endParaRPr kumimoji="0" lang="ru-RU" sz="1000" b="0" i="0" u="none" strike="noStrike" kern="1200" cap="none" spc="0" normalizeH="0" baseline="0" noProof="0">
              <a:ln>
                <a:noFill/>
              </a:ln>
              <a:solidFill>
                <a:prstClr val="white"/>
              </a:solidFill>
              <a:effectLst/>
              <a:uLnTx/>
              <a:uFillTx/>
              <a:latin typeface="Arial"/>
              <a:ea typeface="+mn-ea"/>
              <a:cs typeface="+mn-cs"/>
            </a:endParaRPr>
          </a:p>
        </p:txBody>
      </p:sp>
      <p:pic>
        <p:nvPicPr>
          <p:cNvPr id="10" name="Content Placeholder 9">
            <a:extLst>
              <a:ext uri="{FF2B5EF4-FFF2-40B4-BE49-F238E27FC236}">
                <a16:creationId xmlns:a16="http://schemas.microsoft.com/office/drawing/2014/main" id="{DFFAA711-4F7A-F43B-E64B-F75981090D27}"/>
              </a:ext>
            </a:extLst>
          </p:cNvPr>
          <p:cNvPicPr>
            <a:picLocks noGrp="1" noChangeAspect="1"/>
          </p:cNvPicPr>
          <p:nvPr>
            <p:ph idx="1"/>
          </p:nvPr>
        </p:nvPicPr>
        <p:blipFill>
          <a:blip r:embed="rId3"/>
          <a:stretch>
            <a:fillRect/>
          </a:stretch>
        </p:blipFill>
        <p:spPr>
          <a:xfrm>
            <a:off x="1248659" y="1686712"/>
            <a:ext cx="8229600" cy="5134712"/>
          </a:xfrm>
        </p:spPr>
      </p:pic>
      <p:sp>
        <p:nvSpPr>
          <p:cNvPr id="3" name="Title 2"/>
          <p:cNvSpPr>
            <a:spLocks noGrp="1"/>
          </p:cNvSpPr>
          <p:nvPr>
            <p:ph type="title"/>
          </p:nvPr>
        </p:nvSpPr>
        <p:spPr/>
        <p:txBody>
          <a:bodyPr anchor="ctr">
            <a:normAutofit/>
          </a:bodyPr>
          <a:lstStyle/>
          <a:p>
            <a:r>
              <a:rPr lang="en-US" dirty="0"/>
              <a:t>Help is 3 Numbers Away</a:t>
            </a:r>
          </a:p>
        </p:txBody>
      </p:sp>
    </p:spTree>
    <p:extLst>
      <p:ext uri="{BB962C8B-B14F-4D97-AF65-F5344CB8AC3E}">
        <p14:creationId xmlns:p14="http://schemas.microsoft.com/office/powerpoint/2010/main" val="413166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804358" y="5816819"/>
            <a:ext cx="549442"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D495E168-DA5E-4888-8D8A-92B118324C14}" type="slidenum">
              <a:rPr kumimoji="0" lang="ru-RU"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11</a:t>
            </a:fld>
            <a:endParaRPr kumimoji="0" lang="ru-RU"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a:xfrm>
            <a:off x="838200" y="365126"/>
            <a:ext cx="9050518" cy="945498"/>
          </a:xfrm>
        </p:spPr>
        <p:txBody>
          <a:bodyPr anchor="ctr">
            <a:normAutofit/>
          </a:bodyPr>
          <a:lstStyle/>
          <a:p>
            <a:r>
              <a:rPr lang="en-US" dirty="0" err="1"/>
              <a:t>Solari</a:t>
            </a:r>
            <a:r>
              <a:rPr lang="en-US" dirty="0"/>
              <a:t> and 211 Arizona Hotlines </a:t>
            </a:r>
          </a:p>
        </p:txBody>
      </p:sp>
      <p:pic>
        <p:nvPicPr>
          <p:cNvPr id="15" name="Content Placeholder 14" descr="Hands holding heart">
            <a:extLst>
              <a:ext uri="{FF2B5EF4-FFF2-40B4-BE49-F238E27FC236}">
                <a16:creationId xmlns:a16="http://schemas.microsoft.com/office/drawing/2014/main" id="{DA58E6A7-E09C-4F0B-8F90-31EF988DE782}"/>
              </a:ext>
            </a:extLst>
          </p:cNvPr>
          <p:cNvPicPr>
            <a:picLocks noGrp="1" noChangeAspect="1"/>
          </p:cNvPicPr>
          <p:nvPr>
            <p:ph sz="half" idx="1"/>
          </p:nvPr>
        </p:nvPicPr>
        <p:blipFill rotWithShape="1">
          <a:blip r:embed="rId3"/>
          <a:srcRect r="10981"/>
          <a:stretch/>
        </p:blipFill>
        <p:spPr>
          <a:xfrm>
            <a:off x="838200" y="1923160"/>
            <a:ext cx="5181600" cy="3885380"/>
          </a:xfrm>
          <a:noFill/>
        </p:spPr>
      </p:pic>
      <p:sp>
        <p:nvSpPr>
          <p:cNvPr id="9" name="Content Placeholder 8"/>
          <p:cNvSpPr>
            <a:spLocks noGrp="1"/>
          </p:cNvSpPr>
          <p:nvPr>
            <p:ph sz="half" idx="2"/>
          </p:nvPr>
        </p:nvSpPr>
        <p:spPr>
          <a:xfrm>
            <a:off x="6198110" y="1923160"/>
            <a:ext cx="5274562" cy="4258784"/>
          </a:xfrm>
        </p:spPr>
        <p:txBody>
          <a:bodyPr>
            <a:normAutofit/>
          </a:bodyPr>
          <a:lstStyle/>
          <a:p>
            <a:pPr>
              <a:buClr>
                <a:schemeClr val="accent3"/>
              </a:buClr>
            </a:pPr>
            <a:r>
              <a:rPr lang="en-US" sz="1700" b="1" dirty="0"/>
              <a:t>Crisis Line:</a:t>
            </a:r>
            <a:r>
              <a:rPr lang="en-US" sz="1700" dirty="0"/>
              <a:t> 844-534-HOPE (4673), dial 988, or text “HOPE” to 4HOPE (44673)</a:t>
            </a:r>
          </a:p>
          <a:p>
            <a:pPr>
              <a:buClr>
                <a:schemeClr val="accent3"/>
              </a:buClr>
            </a:pPr>
            <a:r>
              <a:rPr lang="en-US" sz="1700" b="1" dirty="0"/>
              <a:t>Warm Line (Maricopa County):</a:t>
            </a:r>
            <a:r>
              <a:rPr lang="en-US" sz="1700" dirty="0"/>
              <a:t> 602-347-1100</a:t>
            </a:r>
            <a:endParaRPr lang="en-US" sz="1700" b="1" dirty="0"/>
          </a:p>
          <a:p>
            <a:pPr>
              <a:buClr>
                <a:schemeClr val="accent3"/>
              </a:buClr>
            </a:pPr>
            <a:r>
              <a:rPr lang="en-US" sz="1700" b="1" dirty="0"/>
              <a:t>211 Information and Referral: </a:t>
            </a:r>
            <a:r>
              <a:rPr lang="en-US" sz="1700" dirty="0"/>
              <a:t>Dial 211</a:t>
            </a:r>
          </a:p>
          <a:p>
            <a:pPr>
              <a:buClr>
                <a:schemeClr val="accent3"/>
              </a:buClr>
            </a:pPr>
            <a:r>
              <a:rPr lang="en-US" sz="1700" b="1" dirty="0"/>
              <a:t>Tragedy Support Line: </a:t>
            </a:r>
            <a:r>
              <a:rPr lang="en-US" sz="1700" dirty="0"/>
              <a:t>1-800-203-CARE (2273)</a:t>
            </a:r>
          </a:p>
          <a:p>
            <a:pPr>
              <a:buClr>
                <a:schemeClr val="accent3"/>
              </a:buClr>
            </a:pPr>
            <a:r>
              <a:rPr lang="en-US" sz="1700" b="1" dirty="0"/>
              <a:t>Be Connected: </a:t>
            </a:r>
            <a:r>
              <a:rPr lang="en-US" sz="1700" dirty="0"/>
              <a:t>1-866-429-8387</a:t>
            </a:r>
          </a:p>
          <a:p>
            <a:pPr>
              <a:buClr>
                <a:schemeClr val="accent3"/>
              </a:buClr>
            </a:pPr>
            <a:r>
              <a:rPr lang="en-US" sz="1700" b="1" dirty="0" err="1"/>
              <a:t>Promotores</a:t>
            </a:r>
            <a:r>
              <a:rPr lang="en-US" sz="1700" b="1" dirty="0"/>
              <a:t>: </a:t>
            </a:r>
            <a:r>
              <a:rPr lang="en-US" sz="1700" dirty="0"/>
              <a:t>Dial 211</a:t>
            </a:r>
          </a:p>
          <a:p>
            <a:pPr>
              <a:buClr>
                <a:schemeClr val="accent3"/>
              </a:buClr>
            </a:pPr>
            <a:r>
              <a:rPr lang="en-US" sz="1700" b="1" dirty="0"/>
              <a:t>211 Transportation Hotline: </a:t>
            </a:r>
            <a:r>
              <a:rPr lang="en-US" sz="1700" dirty="0"/>
              <a:t>1-855-345-6432 or dial 211</a:t>
            </a:r>
          </a:p>
          <a:p>
            <a:pPr>
              <a:buClr>
                <a:schemeClr val="accent3"/>
              </a:buClr>
            </a:pPr>
            <a:r>
              <a:rPr lang="en-US" sz="1700" b="1" dirty="0"/>
              <a:t>211 Housing Crisis Hotline: </a:t>
            </a:r>
            <a:r>
              <a:rPr lang="en-US" sz="1700" dirty="0"/>
              <a:t>Dial 211</a:t>
            </a:r>
          </a:p>
          <a:p>
            <a:pPr>
              <a:buClr>
                <a:schemeClr val="accent3"/>
              </a:buClr>
            </a:pPr>
            <a:r>
              <a:rPr lang="en-US" sz="1700" b="1" dirty="0"/>
              <a:t>211 Caregiver Program: </a:t>
            </a:r>
            <a:r>
              <a:rPr lang="en-US" sz="1700" dirty="0"/>
              <a:t>602-599-0110 or dial 211</a:t>
            </a:r>
          </a:p>
        </p:txBody>
      </p:sp>
    </p:spTree>
    <p:extLst>
      <p:ext uri="{BB962C8B-B14F-4D97-AF65-F5344CB8AC3E}">
        <p14:creationId xmlns:p14="http://schemas.microsoft.com/office/powerpoint/2010/main" val="336137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US" dirty="0"/>
              <a:t>Contact Information</a:t>
            </a:r>
          </a:p>
        </p:txBody>
      </p:sp>
      <p:graphicFrame>
        <p:nvGraphicFramePr>
          <p:cNvPr id="5" name="Content Placeholder 4"/>
          <p:cNvGraphicFramePr>
            <a:graphicFrameLocks noGrp="1"/>
          </p:cNvGraphicFramePr>
          <p:nvPr>
            <p:ph idx="1"/>
          </p:nvPr>
        </p:nvGraphicFramePr>
        <p:xfrm>
          <a:off x="1570741" y="2159219"/>
          <a:ext cx="9050518"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968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035" b="33035"/>
          <a:stretch>
            <a:fillRect/>
          </a:stretch>
        </p:blipFill>
        <p:spPr/>
      </p:pic>
      <p:sp>
        <p:nvSpPr>
          <p:cNvPr id="3" name="Title 2"/>
          <p:cNvSpPr>
            <a:spLocks noGrp="1"/>
          </p:cNvSpPr>
          <p:nvPr>
            <p:ph type="ctrTitle"/>
          </p:nvPr>
        </p:nvSpPr>
        <p:spPr/>
        <p:txBody>
          <a:bodyPr/>
          <a:lstStyle/>
          <a:p>
            <a:r>
              <a:rPr lang="en-US" dirty="0"/>
              <a:t>Inspiring Hope</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ru-RU"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xtBox 6"/>
          <p:cNvSpPr txBox="1"/>
          <p:nvPr/>
        </p:nvSpPr>
        <p:spPr>
          <a:xfrm>
            <a:off x="781987" y="5493390"/>
            <a:ext cx="532458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Community Engagement 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5191"/>
                </a:solidFill>
                <a:effectLst/>
                <a:uLnTx/>
                <a:uFillTx/>
                <a:latin typeface="Arial"/>
                <a:ea typeface="+mn-ea"/>
                <a:cs typeface="+mn-cs"/>
                <a:hlinkClick r:id="rId3"/>
              </a:rPr>
              <a:t>CommunityEngagement@solari-inc.org</a:t>
            </a:r>
            <a:r>
              <a:rPr kumimoji="0" lang="en-US" sz="2000" b="0" i="0" u="none" strike="noStrike" kern="1200" cap="none" spc="0" normalizeH="0" baseline="0" noProof="0" dirty="0">
                <a:ln>
                  <a:noFill/>
                </a:ln>
                <a:solidFill>
                  <a:srgbClr val="005191"/>
                </a:solidFill>
                <a:effectLst/>
                <a:uLnTx/>
                <a:uFillTx/>
                <a:latin typeface="Arial"/>
                <a:ea typeface="+mn-ea"/>
                <a:cs typeface="+mn-cs"/>
              </a:rPr>
              <a:t> </a:t>
            </a:r>
          </a:p>
        </p:txBody>
      </p:sp>
    </p:spTree>
    <p:extLst>
      <p:ext uri="{BB962C8B-B14F-4D97-AF65-F5344CB8AC3E}">
        <p14:creationId xmlns:p14="http://schemas.microsoft.com/office/powerpoint/2010/main" val="366432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up of a plant">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 r="23"/>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t>Power of being an awesome case manager</a:t>
            </a:r>
          </a:p>
        </p:txBody>
      </p:sp>
    </p:spTree>
    <p:extLst>
      <p:ext uri="{BB962C8B-B14F-4D97-AF65-F5344CB8AC3E}">
        <p14:creationId xmlns:p14="http://schemas.microsoft.com/office/powerpoint/2010/main" val="224937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a:lstStyle/>
          <a:p>
            <a:r>
              <a:rPr lang="en-US" dirty="0"/>
              <a:t>5 Domains of Case Management</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5" name="Rectangle 4">
            <a:extLst>
              <a:ext uri="{FF2B5EF4-FFF2-40B4-BE49-F238E27FC236}">
                <a16:creationId xmlns:a16="http://schemas.microsoft.com/office/drawing/2014/main" id="{6B6171C1-6913-86A6-F250-A68A3CD4F706}"/>
              </a:ext>
            </a:extLst>
          </p:cNvPr>
          <p:cNvSpPr/>
          <p:nvPr/>
        </p:nvSpPr>
        <p:spPr>
          <a:xfrm>
            <a:off x="0" y="2705725"/>
            <a:ext cx="6250744" cy="144655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accent3"/>
                </a:solidFill>
                <a:effectLst/>
              </a:rPr>
              <a:t>Government/Mainstream benefits</a:t>
            </a:r>
          </a:p>
        </p:txBody>
      </p:sp>
      <p:sp>
        <p:nvSpPr>
          <p:cNvPr id="6" name="Rectangle 5">
            <a:extLst>
              <a:ext uri="{FF2B5EF4-FFF2-40B4-BE49-F238E27FC236}">
                <a16:creationId xmlns:a16="http://schemas.microsoft.com/office/drawing/2014/main" id="{A81D87A2-0623-5786-052E-CB01A1D33A80}"/>
              </a:ext>
            </a:extLst>
          </p:cNvPr>
          <p:cNvSpPr/>
          <p:nvPr/>
        </p:nvSpPr>
        <p:spPr>
          <a:xfrm rot="21272717">
            <a:off x="4847060" y="3943398"/>
            <a:ext cx="707975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Faith-based Community</a:t>
            </a:r>
          </a:p>
        </p:txBody>
      </p:sp>
      <p:sp>
        <p:nvSpPr>
          <p:cNvPr id="8" name="Rectangle 7">
            <a:extLst>
              <a:ext uri="{FF2B5EF4-FFF2-40B4-BE49-F238E27FC236}">
                <a16:creationId xmlns:a16="http://schemas.microsoft.com/office/drawing/2014/main" id="{9FF6AAB1-BAA7-FEF7-D434-5385FE80B61B}"/>
              </a:ext>
            </a:extLst>
          </p:cNvPr>
          <p:cNvSpPr/>
          <p:nvPr/>
        </p:nvSpPr>
        <p:spPr>
          <a:xfrm rot="21016915">
            <a:off x="7319104" y="1947465"/>
            <a:ext cx="471513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Funding &amp; Data</a:t>
            </a:r>
          </a:p>
        </p:txBody>
      </p:sp>
      <p:sp>
        <p:nvSpPr>
          <p:cNvPr id="9" name="Rectangle 8">
            <a:extLst>
              <a:ext uri="{FF2B5EF4-FFF2-40B4-BE49-F238E27FC236}">
                <a16:creationId xmlns:a16="http://schemas.microsoft.com/office/drawing/2014/main" id="{0F0F4E57-3F45-F3B9-3F34-836BE1A97C94}"/>
              </a:ext>
            </a:extLst>
          </p:cNvPr>
          <p:cNvSpPr/>
          <p:nvPr/>
        </p:nvSpPr>
        <p:spPr>
          <a:xfrm rot="1779009">
            <a:off x="1346687" y="4805883"/>
            <a:ext cx="2886816"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Advocacy</a:t>
            </a:r>
          </a:p>
        </p:txBody>
      </p:sp>
      <p:sp>
        <p:nvSpPr>
          <p:cNvPr id="10" name="Rectangle 9">
            <a:extLst>
              <a:ext uri="{FF2B5EF4-FFF2-40B4-BE49-F238E27FC236}">
                <a16:creationId xmlns:a16="http://schemas.microsoft.com/office/drawing/2014/main" id="{832BB68B-F4B5-A93F-FBB9-4312E3DEC37D}"/>
              </a:ext>
            </a:extLst>
          </p:cNvPr>
          <p:cNvSpPr/>
          <p:nvPr/>
        </p:nvSpPr>
        <p:spPr>
          <a:xfrm rot="539101">
            <a:off x="4832886" y="5593466"/>
            <a:ext cx="7155741" cy="769441"/>
          </a:xfrm>
          <a:prstGeom prst="rect">
            <a:avLst/>
          </a:prstGeom>
          <a:noFill/>
        </p:spPr>
        <p:txBody>
          <a:bodyPr wrap="none" lIns="91440" tIns="45720" rIns="91440" bIns="45720">
            <a:spAutoFit/>
          </a:bodyPr>
          <a:lstStyle/>
          <a:p>
            <a:pPr algn="ctr"/>
            <a:r>
              <a:rPr lang="en-U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Population-specific resources</a:t>
            </a:r>
            <a:endPar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2003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a:lstStyle/>
          <a:p>
            <a:r>
              <a:rPr lang="en-US" dirty="0"/>
              <a:t>Government &amp; Mainstream Benefits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594360" y="2676525"/>
            <a:ext cx="4490827" cy="3597470"/>
          </a:xfrm>
        </p:spPr>
        <p:txBody>
          <a:bodyPr/>
          <a:lstStyle/>
          <a:p>
            <a:pPr lvl="1"/>
            <a:r>
              <a:rPr lang="en-US" dirty="0"/>
              <a:t>AHCCCS</a:t>
            </a:r>
          </a:p>
          <a:p>
            <a:pPr lvl="1"/>
            <a:r>
              <a:rPr lang="en-US" dirty="0"/>
              <a:t>DES</a:t>
            </a:r>
          </a:p>
          <a:p>
            <a:pPr lvl="1"/>
            <a:r>
              <a:rPr lang="en-US" dirty="0"/>
              <a:t>WIC</a:t>
            </a:r>
          </a:p>
          <a:p>
            <a:pPr lvl="1"/>
            <a:r>
              <a:rPr lang="en-US" dirty="0"/>
              <a:t>Veteran’s Administration</a:t>
            </a:r>
          </a:p>
          <a:p>
            <a:pPr lvl="1"/>
            <a:r>
              <a:rPr lang="en-US" dirty="0"/>
              <a:t>Tribal offices</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5881898" y="2676525"/>
            <a:ext cx="4490827" cy="3597470"/>
          </a:xfrm>
        </p:spPr>
        <p:txBody>
          <a:bodyPr/>
          <a:lstStyle/>
          <a:p>
            <a:pPr lvl="1"/>
            <a:r>
              <a:rPr lang="en-US" dirty="0"/>
              <a:t>Mental health clinics</a:t>
            </a:r>
          </a:p>
          <a:p>
            <a:pPr lvl="1"/>
            <a:r>
              <a:rPr lang="en-US" dirty="0"/>
              <a:t>Vocational Rehab</a:t>
            </a:r>
          </a:p>
          <a:p>
            <a:pPr lvl="1"/>
            <a:r>
              <a:rPr lang="en-US" dirty="0"/>
              <a:t>Local </a:t>
            </a:r>
          </a:p>
          <a:p>
            <a:pPr lvl="1"/>
            <a:r>
              <a:rPr lang="en-US" dirty="0"/>
              <a:t>Control your expressions</a:t>
            </a:r>
          </a:p>
        </p:txBody>
      </p:sp>
    </p:spTree>
    <p:extLst>
      <p:ext uri="{BB962C8B-B14F-4D97-AF65-F5344CB8AC3E}">
        <p14:creationId xmlns:p14="http://schemas.microsoft.com/office/powerpoint/2010/main" val="88848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6318885" y="3499667"/>
            <a:ext cx="4939666" cy="2542810"/>
          </a:xfrm>
        </p:spPr>
        <p:txBody>
          <a:bodyPr/>
          <a:lstStyle/>
          <a:p>
            <a:r>
              <a:rPr lang="en-US" dirty="0"/>
              <a:t>Faith-based Community</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544118" y="620054"/>
            <a:ext cx="5198269" cy="3319513"/>
          </a:xfrm>
        </p:spPr>
        <p:txBody>
          <a:bodyPr>
            <a:normAutofit/>
          </a:bodyPr>
          <a:lstStyle/>
          <a:p>
            <a:pPr lvl="1"/>
            <a:r>
              <a:rPr lang="en-US" dirty="0"/>
              <a:t>Help support each others’ missions</a:t>
            </a:r>
          </a:p>
          <a:p>
            <a:pPr lvl="1"/>
            <a:r>
              <a:rPr lang="en-US" dirty="0"/>
              <a:t>Shelter</a:t>
            </a:r>
          </a:p>
          <a:p>
            <a:pPr lvl="1"/>
            <a:r>
              <a:rPr lang="en-US" dirty="0"/>
              <a:t>Food boxes/clothing donations</a:t>
            </a:r>
          </a:p>
          <a:p>
            <a:pPr lvl="1"/>
            <a:r>
              <a:rPr lang="en-US" dirty="0"/>
              <a:t>Thrift stores</a:t>
            </a:r>
          </a:p>
          <a:p>
            <a:pPr lvl="1"/>
            <a:r>
              <a:rPr lang="en-US" dirty="0"/>
              <a:t>Emergency financial assistance</a:t>
            </a:r>
          </a:p>
        </p:txBody>
      </p:sp>
    </p:spTree>
    <p:extLst>
      <p:ext uri="{BB962C8B-B14F-4D97-AF65-F5344CB8AC3E}">
        <p14:creationId xmlns:p14="http://schemas.microsoft.com/office/powerpoint/2010/main" val="308822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a:lstStyle/>
          <a:p>
            <a:r>
              <a:rPr lang="en-US" dirty="0"/>
              <a:t>Importance of Funding &amp; Data</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595523" y="2676525"/>
            <a:ext cx="5746750" cy="3597470"/>
          </a:xfrm>
        </p:spPr>
        <p:txBody>
          <a:bodyPr/>
          <a:lstStyle/>
          <a:p>
            <a:r>
              <a:rPr lang="en-US" dirty="0"/>
              <a:t>Understand your funding source(s) and how YOUR work (i.e. data) impacts reporting, grant applications/renewals</a:t>
            </a:r>
          </a:p>
          <a:p>
            <a:r>
              <a:rPr lang="en-US" dirty="0"/>
              <a:t>Donors</a:t>
            </a:r>
          </a:p>
          <a:p>
            <a:pPr lvl="1"/>
            <a:endParaRPr lang="en-US" dirty="0"/>
          </a:p>
        </p:txBody>
      </p:sp>
    </p:spTree>
    <p:extLst>
      <p:ext uri="{BB962C8B-B14F-4D97-AF65-F5344CB8AC3E}">
        <p14:creationId xmlns:p14="http://schemas.microsoft.com/office/powerpoint/2010/main" val="185076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594360" y="198408"/>
            <a:ext cx="10972800" cy="1574317"/>
          </a:xfrm>
        </p:spPr>
        <p:txBody>
          <a:bodyPr/>
          <a:lstStyle/>
          <a:p>
            <a:r>
              <a:rPr lang="en-US" dirty="0"/>
              <a:t>Population-specific Resources</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595523" y="2676525"/>
            <a:ext cx="3805655" cy="3597470"/>
          </a:xfrm>
        </p:spPr>
        <p:txBody>
          <a:bodyPr>
            <a:normAutofit fontScale="92500" lnSpcReduction="10000"/>
          </a:bodyPr>
          <a:lstStyle/>
          <a:p>
            <a:r>
              <a:rPr lang="en-US" dirty="0"/>
              <a:t>School liaisons</a:t>
            </a:r>
          </a:p>
          <a:p>
            <a:r>
              <a:rPr lang="en-US" dirty="0"/>
              <a:t>Domestic/sexual violence</a:t>
            </a:r>
          </a:p>
          <a:p>
            <a:r>
              <a:rPr lang="en-US" dirty="0"/>
              <a:t>Trafficking</a:t>
            </a:r>
          </a:p>
          <a:p>
            <a:r>
              <a:rPr lang="en-US" dirty="0"/>
              <a:t>Veterans</a:t>
            </a:r>
          </a:p>
          <a:p>
            <a:r>
              <a:rPr lang="en-US" dirty="0"/>
              <a:t>Youth</a:t>
            </a:r>
          </a:p>
          <a:p>
            <a:r>
              <a:rPr lang="en-US" dirty="0"/>
              <a:t>Tribal members</a:t>
            </a:r>
          </a:p>
          <a:p>
            <a:r>
              <a:rPr lang="en-US" dirty="0"/>
              <a:t>Single adults vs. families</a:t>
            </a:r>
          </a:p>
          <a:p>
            <a:r>
              <a:rPr lang="en-US" dirty="0"/>
              <a:t>Serious Mental Illness </a:t>
            </a:r>
          </a:p>
          <a:p>
            <a:pPr lvl="1"/>
            <a:endParaRPr lang="en-US" dirty="0"/>
          </a:p>
        </p:txBody>
      </p:sp>
      <p:sp>
        <p:nvSpPr>
          <p:cNvPr id="4" name="TextBox 3">
            <a:extLst>
              <a:ext uri="{FF2B5EF4-FFF2-40B4-BE49-F238E27FC236}">
                <a16:creationId xmlns:a16="http://schemas.microsoft.com/office/drawing/2014/main" id="{E9734C1B-FE1C-04A7-0D7A-C2296A652132}"/>
              </a:ext>
            </a:extLst>
          </p:cNvPr>
          <p:cNvSpPr txBox="1"/>
          <p:nvPr/>
        </p:nvSpPr>
        <p:spPr>
          <a:xfrm>
            <a:off x="5828044" y="2602523"/>
            <a:ext cx="4029389" cy="1477328"/>
          </a:xfrm>
          <a:prstGeom prst="rect">
            <a:avLst/>
          </a:prstGeom>
          <a:noFill/>
        </p:spPr>
        <p:txBody>
          <a:bodyPr wrap="square" rtlCol="0">
            <a:spAutoFit/>
          </a:bodyPr>
          <a:lstStyle/>
          <a:p>
            <a:r>
              <a:rPr lang="en-US" dirty="0">
                <a:solidFill>
                  <a:schemeClr val="bg1"/>
                </a:solidFill>
              </a:rPr>
              <a:t>Older adults</a:t>
            </a:r>
          </a:p>
          <a:p>
            <a:endParaRPr lang="en-US" dirty="0">
              <a:solidFill>
                <a:schemeClr val="bg1"/>
              </a:solidFill>
            </a:endParaRPr>
          </a:p>
          <a:p>
            <a:r>
              <a:rPr lang="en-US" dirty="0">
                <a:solidFill>
                  <a:schemeClr val="bg1"/>
                </a:solidFill>
              </a:rPr>
              <a:t>Sheltered/unsheltered homeless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4291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Objectives</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a:lstStyle/>
          <a:p>
            <a:r>
              <a:rPr lang="en-US" dirty="0"/>
              <a:t>Learn about statewide resources</a:t>
            </a:r>
          </a:p>
          <a:p>
            <a:r>
              <a:rPr lang="en-US" dirty="0"/>
              <a:t>Identify 5 domains of effective case management</a:t>
            </a:r>
          </a:p>
          <a:p>
            <a:r>
              <a:rPr lang="en-US" dirty="0"/>
              <a:t>Take action!</a:t>
            </a: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6318885" y="3499667"/>
            <a:ext cx="4939666" cy="2542810"/>
          </a:xfrm>
        </p:spPr>
        <p:txBody>
          <a:bodyPr/>
          <a:lstStyle/>
          <a:p>
            <a:r>
              <a:rPr lang="en-US" dirty="0"/>
              <a:t>Advocacy</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544118" y="620054"/>
            <a:ext cx="5198269" cy="3319513"/>
          </a:xfrm>
        </p:spPr>
        <p:txBody>
          <a:bodyPr>
            <a:normAutofit/>
          </a:bodyPr>
          <a:lstStyle/>
          <a:p>
            <a:pPr lvl="1"/>
            <a:r>
              <a:rPr lang="en-US" dirty="0"/>
              <a:t>Elected officials</a:t>
            </a:r>
          </a:p>
          <a:p>
            <a:pPr lvl="1"/>
            <a:r>
              <a:rPr lang="en-US" dirty="0"/>
              <a:t>Landlords</a:t>
            </a:r>
          </a:p>
          <a:p>
            <a:pPr lvl="1"/>
            <a:r>
              <a:rPr lang="en-US" dirty="0"/>
              <a:t>Healthcare </a:t>
            </a:r>
          </a:p>
          <a:p>
            <a:pPr lvl="1"/>
            <a:r>
              <a:rPr lang="en-US" dirty="0"/>
              <a:t>In the workplace</a:t>
            </a:r>
          </a:p>
        </p:txBody>
      </p:sp>
    </p:spTree>
    <p:extLst>
      <p:ext uri="{BB962C8B-B14F-4D97-AF65-F5344CB8AC3E}">
        <p14:creationId xmlns:p14="http://schemas.microsoft.com/office/powerpoint/2010/main" val="4146696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871D-B15E-C971-7C85-0AF173E38781}"/>
              </a:ext>
            </a:extLst>
          </p:cNvPr>
          <p:cNvSpPr>
            <a:spLocks noGrp="1"/>
          </p:cNvSpPr>
          <p:nvPr>
            <p:ph type="title"/>
          </p:nvPr>
        </p:nvSpPr>
        <p:spPr>
          <a:xfrm>
            <a:off x="575310" y="278129"/>
            <a:ext cx="5063490" cy="2354026"/>
          </a:xfrm>
        </p:spPr>
        <p:txBody>
          <a:bodyPr/>
          <a:lstStyle/>
          <a:p>
            <a:r>
              <a:rPr lang="en-US" sz="5400" dirty="0"/>
              <a:t>Time to take action!</a:t>
            </a:r>
          </a:p>
        </p:txBody>
      </p:sp>
      <p:pic>
        <p:nvPicPr>
          <p:cNvPr id="5" name="Picture Placeholder 52" descr="Hanging lightbulbs">
            <a:extLst>
              <a:ext uri="{FF2B5EF4-FFF2-40B4-BE49-F238E27FC236}">
                <a16:creationId xmlns:a16="http://schemas.microsoft.com/office/drawing/2014/main" id="{F2B2501C-600C-11B3-1ECD-912D988906A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 r="16"/>
          <a:stretch/>
        </p:blipFill>
        <p:spPr>
          <a:xfrm>
            <a:off x="6096000" y="0"/>
            <a:ext cx="6118225" cy="6858000"/>
          </a:xfrm>
        </p:spPr>
      </p:pic>
    </p:spTree>
    <p:extLst>
      <p:ext uri="{BB962C8B-B14F-4D97-AF65-F5344CB8AC3E}">
        <p14:creationId xmlns:p14="http://schemas.microsoft.com/office/powerpoint/2010/main" val="29836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3291840"/>
          </a:xfrm>
        </p:spPr>
        <p:txBody>
          <a:bodyPr/>
          <a:lstStyle/>
          <a:p>
            <a:r>
              <a:rPr lang="en-US"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594360" y="4549552"/>
            <a:ext cx="5486400" cy="1645920"/>
          </a:xfrm>
        </p:spPr>
        <p:txBody>
          <a:bodyPr/>
          <a:lstStyle/>
          <a:p>
            <a:r>
              <a:rPr lang="en-US" dirty="0"/>
              <a:t>Brita Tamm</a:t>
            </a:r>
          </a:p>
          <a:p>
            <a:r>
              <a:rPr lang="en-US" dirty="0"/>
              <a:t>502-555-0152</a:t>
            </a:r>
          </a:p>
          <a:p>
            <a:r>
              <a:rPr lang="en-US" dirty="0"/>
              <a:t>brita@firstupconsultants.com</a:t>
            </a:r>
          </a:p>
          <a:p>
            <a:r>
              <a:rPr lang="en-US" dirty="0"/>
              <a:t>www.firstupconsultants.com</a:t>
            </a:r>
          </a:p>
        </p:txBody>
      </p:sp>
    </p:spTree>
    <p:extLst>
      <p:ext uri="{BB962C8B-B14F-4D97-AF65-F5344CB8AC3E}">
        <p14:creationId xmlns:p14="http://schemas.microsoft.com/office/powerpoint/2010/main" val="42611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5267-BC30-3DBA-2471-3F46D8382EF2}"/>
              </a:ext>
            </a:extLst>
          </p:cNvPr>
          <p:cNvSpPr>
            <a:spLocks noGrp="1"/>
          </p:cNvSpPr>
          <p:nvPr>
            <p:ph type="title"/>
          </p:nvPr>
        </p:nvSpPr>
        <p:spPr/>
        <p:txBody>
          <a:bodyPr/>
          <a:lstStyle/>
          <a:p>
            <a:r>
              <a:rPr lang="en-US" sz="4800" b="0" dirty="0"/>
              <a:t>Panelists</a:t>
            </a:r>
          </a:p>
        </p:txBody>
      </p:sp>
      <p:sp>
        <p:nvSpPr>
          <p:cNvPr id="3" name="Content Placeholder 2">
            <a:extLst>
              <a:ext uri="{FF2B5EF4-FFF2-40B4-BE49-F238E27FC236}">
                <a16:creationId xmlns:a16="http://schemas.microsoft.com/office/drawing/2014/main" id="{E0B4CDEA-42D6-8E34-8179-3AEFCB0E64B3}"/>
              </a:ext>
            </a:extLst>
          </p:cNvPr>
          <p:cNvSpPr>
            <a:spLocks noGrp="1"/>
          </p:cNvSpPr>
          <p:nvPr>
            <p:ph sz="quarter" idx="13"/>
          </p:nvPr>
        </p:nvSpPr>
        <p:spPr/>
        <p:txBody>
          <a:bodyPr>
            <a:normAutofit/>
          </a:bodyPr>
          <a:lstStyle/>
          <a:p>
            <a:pPr marL="0" indent="0">
              <a:buNone/>
            </a:pPr>
            <a:r>
              <a:rPr lang="en-US" sz="3200" b="0" dirty="0"/>
              <a:t>Eddie Limon, Contexture</a:t>
            </a:r>
            <a:br>
              <a:rPr lang="en-US" sz="3200" b="0" dirty="0"/>
            </a:br>
            <a:br>
              <a:rPr lang="en-US" sz="3200" b="0" dirty="0"/>
            </a:br>
            <a:r>
              <a:rPr lang="en-US" sz="3200" b="0" dirty="0"/>
              <a:t>Mayra Ramirez, Wildfire AZ</a:t>
            </a:r>
            <a:br>
              <a:rPr lang="en-US" sz="3200" b="0" dirty="0"/>
            </a:br>
            <a:br>
              <a:rPr lang="en-US" sz="3200" b="0" dirty="0"/>
            </a:br>
            <a:r>
              <a:rPr lang="en-US" sz="3200" b="0" dirty="0"/>
              <a:t>Chiquita Taylor, Wildfire AZ</a:t>
            </a:r>
            <a:br>
              <a:rPr lang="en-US" sz="3200" b="0" dirty="0"/>
            </a:br>
            <a:br>
              <a:rPr lang="en-US" sz="3200" b="0" dirty="0"/>
            </a:br>
            <a:r>
              <a:rPr lang="en-US" sz="3200" b="0" dirty="0"/>
              <a:t>Yolanda Flores, </a:t>
            </a:r>
            <a:r>
              <a:rPr lang="en-US" sz="3200" b="0" dirty="0" err="1"/>
              <a:t>Solari</a:t>
            </a:r>
            <a:r>
              <a:rPr lang="en-US" sz="3200" b="0" dirty="0"/>
              <a:t> </a:t>
            </a:r>
            <a:endParaRPr lang="en-US" sz="3200" dirty="0"/>
          </a:p>
        </p:txBody>
      </p:sp>
    </p:spTree>
    <p:extLst>
      <p:ext uri="{BB962C8B-B14F-4D97-AF65-F5344CB8AC3E}">
        <p14:creationId xmlns:p14="http://schemas.microsoft.com/office/powerpoint/2010/main" val="387935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751076"/>
            <a:ext cx="4259456" cy="3488359"/>
          </a:xfrm>
          <a:prstGeom prst="rect">
            <a:avLst/>
          </a:prstGeom>
          <a:solidFill>
            <a:schemeClr val="bg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555812" y="2641599"/>
            <a:ext cx="3789082" cy="2752162"/>
          </a:xfrm>
          <a:solidFill>
            <a:schemeClr val="bg1"/>
          </a:solidFill>
        </p:spPr>
        <p:txBody>
          <a:bodyPr/>
          <a:lstStyle/>
          <a:p>
            <a:br>
              <a:rPr lang="en-US" sz="5000" dirty="0"/>
            </a:br>
            <a:br>
              <a:rPr lang="en-US" sz="5000" dirty="0"/>
            </a:br>
            <a:r>
              <a:rPr lang="en-US" sz="5000" dirty="0" err="1"/>
              <a:t>Solari</a:t>
            </a:r>
            <a:endParaRPr lang="ru-RU" sz="5000"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555812" y="5178608"/>
            <a:ext cx="3832076" cy="513976"/>
          </a:xfrm>
        </p:spPr>
        <p:txBody>
          <a:bodyPr vert="horz" lIns="91440" tIns="45720" rIns="91440" bIns="45720" rtlCol="0" anchor="t">
            <a:normAutofit/>
          </a:bodyPr>
          <a:lstStyle/>
          <a:p>
            <a:r>
              <a:rPr lang="en-US" sz="2600" b="0" dirty="0"/>
              <a:t>Yolanda Flores</a:t>
            </a:r>
            <a:endParaRPr lang="ru-RU" sz="2600" b="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12" y="570482"/>
            <a:ext cx="2673420" cy="1524266"/>
          </a:xfrm>
          <a:prstGeom prst="rect">
            <a:avLst/>
          </a:prstGeom>
        </p:spPr>
      </p:pic>
      <p:pic>
        <p:nvPicPr>
          <p:cNvPr id="7" name="Picture Placeholder 6"/>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t="16494" b="16494"/>
          <a:stretch>
            <a:fillRect/>
          </a:stretch>
        </p:blipFill>
        <p:spPr/>
      </p:pic>
    </p:spTree>
    <p:extLst>
      <p:ext uri="{BB962C8B-B14F-4D97-AF65-F5344CB8AC3E}">
        <p14:creationId xmlns:p14="http://schemas.microsoft.com/office/powerpoint/2010/main" val="165001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We Are</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ru-RU"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a:xfrm>
            <a:off x="6951214" y="2050475"/>
            <a:ext cx="3519079" cy="3089936"/>
          </a:xfrm>
        </p:spPr>
        <p:txBody>
          <a:bodyPr/>
          <a:lstStyle/>
          <a:p>
            <a:pPr>
              <a:lnSpc>
                <a:spcPct val="100000"/>
              </a:lnSpc>
            </a:pPr>
            <a:r>
              <a:rPr lang="en-US" sz="2200" b="0" dirty="0">
                <a:solidFill>
                  <a:schemeClr val="tx1"/>
                </a:solidFill>
                <a:latin typeface="Rubik" panose="020B0604020202020204" charset="-79"/>
                <a:cs typeface="Rubik" panose="020B0604020202020204" charset="-79"/>
              </a:rPr>
              <a:t>SOLARI is an award winning, non-profit organization that partners with communities to provide solutions that improve public access to local services and resources.</a:t>
            </a:r>
            <a:endParaRPr lang="en-US" sz="2200" b="0" dirty="0">
              <a:solidFill>
                <a:schemeClr val="tx1"/>
              </a:solidFill>
            </a:endParaRP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52600" y="1690688"/>
            <a:ext cx="3338384" cy="3338384"/>
          </a:xfrm>
          <a:prstGeom prst="rect">
            <a:avLst/>
          </a:prstGeom>
        </p:spPr>
      </p:pic>
    </p:spTree>
    <p:extLst>
      <p:ext uri="{BB962C8B-B14F-4D97-AF65-F5344CB8AC3E}">
        <p14:creationId xmlns:p14="http://schemas.microsoft.com/office/powerpoint/2010/main" val="377041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ru-RU"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4"/>
          <p:cNvSpPr>
            <a:spLocks noGrp="1"/>
          </p:cNvSpPr>
          <p:nvPr>
            <p:ph type="title"/>
          </p:nvPr>
        </p:nvSpPr>
        <p:spPr/>
        <p:txBody>
          <a:bodyPr/>
          <a:lstStyle/>
          <a:p>
            <a:r>
              <a:rPr lang="en-US" dirty="0"/>
              <a:t>Services</a:t>
            </a:r>
          </a:p>
        </p:txBody>
      </p:sp>
      <p:graphicFrame>
        <p:nvGraphicFramePr>
          <p:cNvPr id="6" name="Content Placeholder 8"/>
          <p:cNvGraphicFramePr>
            <a:graphicFrameLocks noGrp="1"/>
          </p:cNvGraphicFramePr>
          <p:nvPr>
            <p:ph idx="1"/>
          </p:nvPr>
        </p:nvGraphicFramePr>
        <p:xfrm>
          <a:off x="1172862" y="2092411"/>
          <a:ext cx="9846276" cy="3899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570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ru-RU"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4"/>
          <p:cNvSpPr>
            <a:spLocks noGrp="1"/>
          </p:cNvSpPr>
          <p:nvPr>
            <p:ph type="title"/>
          </p:nvPr>
        </p:nvSpPr>
        <p:spPr/>
        <p:txBody>
          <a:bodyPr/>
          <a:lstStyle/>
          <a:p>
            <a:r>
              <a:rPr lang="en-US" dirty="0"/>
              <a:t>Services</a:t>
            </a:r>
          </a:p>
        </p:txBody>
      </p:sp>
      <p:graphicFrame>
        <p:nvGraphicFramePr>
          <p:cNvPr id="6" name="Content Placeholder 8"/>
          <p:cNvGraphicFramePr>
            <a:graphicFrameLocks noGrp="1"/>
          </p:cNvGraphicFramePr>
          <p:nvPr>
            <p:ph idx="1"/>
          </p:nvPr>
        </p:nvGraphicFramePr>
        <p:xfrm>
          <a:off x="1172862" y="2092411"/>
          <a:ext cx="9846276" cy="3899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290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211 Services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ru-RU"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 Placeholder 4"/>
          <p:cNvSpPr>
            <a:spLocks noGrp="1"/>
          </p:cNvSpPr>
          <p:nvPr>
            <p:ph type="body" sz="quarter" idx="13"/>
          </p:nvPr>
        </p:nvSpPr>
        <p:spPr>
          <a:xfrm>
            <a:off x="6910023" y="2050475"/>
            <a:ext cx="4548187" cy="3766344"/>
          </a:xfrm>
        </p:spPr>
        <p:txBody>
          <a:bodyPr/>
          <a:lstStyle/>
          <a:p>
            <a:pPr marL="285750" indent="-285750">
              <a:buClr>
                <a:schemeClr val="accent3"/>
              </a:buClr>
              <a:buFont typeface="Arial" panose="020B0604020202020204" pitchFamily="34" charset="0"/>
              <a:buChar char="•"/>
            </a:pPr>
            <a:r>
              <a:rPr lang="en-US" sz="2000" b="0" dirty="0">
                <a:solidFill>
                  <a:schemeClr val="tx1"/>
                </a:solidFill>
              </a:rPr>
              <a:t>24/7 live answer</a:t>
            </a:r>
          </a:p>
          <a:p>
            <a:pPr marL="285750" indent="-285750">
              <a:buClr>
                <a:schemeClr val="accent3"/>
              </a:buClr>
              <a:buFont typeface="Arial" panose="020B0604020202020204" pitchFamily="34" charset="0"/>
              <a:buChar char="•"/>
            </a:pPr>
            <a:r>
              <a:rPr lang="en-US" sz="2000" b="0" dirty="0">
                <a:solidFill>
                  <a:schemeClr val="tx1"/>
                </a:solidFill>
              </a:rPr>
              <a:t>Web-based Resource Database</a:t>
            </a:r>
          </a:p>
          <a:p>
            <a:pPr marL="285750" indent="-285750">
              <a:buClr>
                <a:schemeClr val="accent3"/>
              </a:buClr>
              <a:buFont typeface="Arial" panose="020B0604020202020204" pitchFamily="34" charset="0"/>
              <a:buChar char="•"/>
            </a:pPr>
            <a:r>
              <a:rPr lang="en-US" sz="2000" b="0" dirty="0">
                <a:solidFill>
                  <a:schemeClr val="tx1"/>
                </a:solidFill>
              </a:rPr>
              <a:t>Provides free assistance to anyone in the community with a resource need</a:t>
            </a:r>
          </a:p>
          <a:p>
            <a:pPr marL="285750" indent="-285750">
              <a:buClr>
                <a:schemeClr val="accent3"/>
              </a:buClr>
              <a:buFont typeface="Arial" panose="020B0604020202020204" pitchFamily="34" charset="0"/>
              <a:buChar char="•"/>
            </a:pPr>
            <a:r>
              <a:rPr lang="en-US" sz="2000" b="0" dirty="0">
                <a:solidFill>
                  <a:schemeClr val="tx1"/>
                </a:solidFill>
              </a:rPr>
              <a:t>211 serves entire state of Arizona (part of Nationwide network)</a:t>
            </a:r>
          </a:p>
          <a:p>
            <a:pPr marL="285750" indent="-285750">
              <a:buClr>
                <a:schemeClr val="accent3"/>
              </a:buClr>
              <a:buFont typeface="Arial" panose="020B0604020202020204" pitchFamily="34" charset="0"/>
              <a:buChar char="•"/>
            </a:pPr>
            <a:r>
              <a:rPr lang="en-US" sz="2000" b="0" dirty="0">
                <a:solidFill>
                  <a:schemeClr val="tx1"/>
                </a:solidFill>
              </a:rPr>
              <a:t>Non-crisis</a:t>
            </a:r>
          </a:p>
          <a:p>
            <a:pPr marL="285750" indent="-285750">
              <a:buClr>
                <a:schemeClr val="accent3"/>
              </a:buClr>
              <a:buFont typeface="Arial" panose="020B0604020202020204" pitchFamily="34" charset="0"/>
              <a:buChar char="•"/>
            </a:pPr>
            <a:r>
              <a:rPr lang="en-US" sz="2000" b="0" dirty="0">
                <a:solidFill>
                  <a:schemeClr val="tx1"/>
                </a:solidFill>
              </a:rPr>
              <a:t>Non-clinical</a:t>
            </a:r>
          </a:p>
          <a:p>
            <a:endParaRPr lang="en-US" dirty="0">
              <a:solidFill>
                <a:schemeClr val="tx1"/>
              </a:solidFill>
            </a:endParaRPr>
          </a:p>
        </p:txBody>
      </p:sp>
      <p:pic>
        <p:nvPicPr>
          <p:cNvPr id="11" name="Picture Placeholder 10"/>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566" b="1566"/>
          <a:stretch>
            <a:fillRect/>
          </a:stretch>
        </p:blipFill>
        <p:spPr/>
      </p:pic>
    </p:spTree>
    <p:extLst>
      <p:ext uri="{BB962C8B-B14F-4D97-AF65-F5344CB8AC3E}">
        <p14:creationId xmlns:p14="http://schemas.microsoft.com/office/powerpoint/2010/main" val="421582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ru-RU" sz="10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3" name="Diagram 2"/>
          <p:cNvGraphicFramePr/>
          <p:nvPr/>
        </p:nvGraphicFramePr>
        <p:xfrm>
          <a:off x="1042520" y="1152164"/>
          <a:ext cx="9761838" cy="4409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55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005191"/>
      </a:accent1>
      <a:accent2>
        <a:srgbClr val="FFB351"/>
      </a:accent2>
      <a:accent3>
        <a:srgbClr val="FF443B"/>
      </a:accent3>
      <a:accent4>
        <a:srgbClr val="FFC000"/>
      </a:accent4>
      <a:accent5>
        <a:srgbClr val="539ED0"/>
      </a:accent5>
      <a:accent6>
        <a:srgbClr val="70AD47"/>
      </a:accent6>
      <a:hlink>
        <a:srgbClr val="0563C1"/>
      </a:hlink>
      <a:folHlink>
        <a:srgbClr val="954F72"/>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57C9C3CE48AB43807A2B2BBC021B68" ma:contentTypeVersion="16" ma:contentTypeDescription="Create a new document." ma:contentTypeScope="" ma:versionID="c4f0741dd95a30e90c3cf977d95b5a14">
  <xsd:schema xmlns:xsd="http://www.w3.org/2001/XMLSchema" xmlns:xs="http://www.w3.org/2001/XMLSchema" xmlns:p="http://schemas.microsoft.com/office/2006/metadata/properties" xmlns:ns2="7275c497-f9ee-4928-92bc-548289b37429" xmlns:ns3="0bfe741e-9eca-4f01-90f2-939183f19d24" targetNamespace="http://schemas.microsoft.com/office/2006/metadata/properties" ma:root="true" ma:fieldsID="12ae29ed94e370c4482e339f14f554af" ns2:_="" ns3:_="">
    <xsd:import namespace="7275c497-f9ee-4928-92bc-548289b37429"/>
    <xsd:import namespace="0bfe741e-9eca-4f01-90f2-939183f19d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75c497-f9ee-4928-92bc-548289b37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b8afe34-2bfd-4bac-9813-93dbf9691d0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Flow_SignoffStatus" ma:index="22" nillable="true" ma:displayName="Sign-off status" ma:internalName="Sign_x002d_off_x0020_status">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fe741e-9eca-4f01-90f2-939183f19d2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37b32d1-9ec4-4c82-9f5d-60c5422df62a}" ma:internalName="TaxCatchAll" ma:showField="CatchAllData" ma:web="0bfe741e-9eca-4f01-90f2-939183f19d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fe741e-9eca-4f01-90f2-939183f19d24" xsi:nil="true"/>
    <_Flow_SignoffStatus xmlns="7275c497-f9ee-4928-92bc-548289b37429" xsi:nil="true"/>
    <lcf76f155ced4ddcb4097134ff3c332f xmlns="7275c497-f9ee-4928-92bc-548289b374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41EEC8-EE20-4DEB-B4D0-6E0BCA6A44D1}"/>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{8A858155-2EF0-4F94-9519-4728E69A7A9C}tf78853419_win32</Template>
  <TotalTime>174</TotalTime>
  <Words>2009</Words>
  <Application>Microsoft Office PowerPoint</Application>
  <PresentationFormat>Widescreen</PresentationFormat>
  <Paragraphs>189</Paragraphs>
  <Slides>22</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Century Gothic</vt:lpstr>
      <vt:lpstr>Franklin Gothic Book</vt:lpstr>
      <vt:lpstr>Franklin Gothic Demi</vt:lpstr>
      <vt:lpstr>Rubik</vt:lpstr>
      <vt:lpstr>Custom</vt:lpstr>
      <vt:lpstr>Office Theme</vt:lpstr>
      <vt:lpstr>The Art of Case Management</vt:lpstr>
      <vt:lpstr>Objectives</vt:lpstr>
      <vt:lpstr>Panelists</vt:lpstr>
      <vt:lpstr>  Solari</vt:lpstr>
      <vt:lpstr>Who We Are</vt:lpstr>
      <vt:lpstr>Services</vt:lpstr>
      <vt:lpstr>Services</vt:lpstr>
      <vt:lpstr>211 Services</vt:lpstr>
      <vt:lpstr>PowerPoint Presentation</vt:lpstr>
      <vt:lpstr>Help is 3 Numbers Away</vt:lpstr>
      <vt:lpstr>Solari and 211 Arizona Hotlines </vt:lpstr>
      <vt:lpstr>Contact Information</vt:lpstr>
      <vt:lpstr>Inspiring Hope</vt:lpstr>
      <vt:lpstr>Power of being an awesome case manager</vt:lpstr>
      <vt:lpstr>5 Domains of Case Management</vt:lpstr>
      <vt:lpstr>Government &amp; Mainstream Benefits</vt:lpstr>
      <vt:lpstr>Faith-based Community</vt:lpstr>
      <vt:lpstr>Importance of Funding &amp; Data</vt:lpstr>
      <vt:lpstr>Population-specific Resources</vt:lpstr>
      <vt:lpstr>Advocacy</vt:lpstr>
      <vt:lpstr>Time to take action!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Case Management</dc:title>
  <dc:creator>Stefanie R Greenlief</dc:creator>
  <cp:lastModifiedBy>Admin Admin</cp:lastModifiedBy>
  <cp:revision>5</cp:revision>
  <dcterms:created xsi:type="dcterms:W3CDTF">2024-02-26T16:08:33Z</dcterms:created>
  <dcterms:modified xsi:type="dcterms:W3CDTF">2024-02-27T16:55:17Z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0x010100AE57C9C3CE48AB43807A2B2BBC021B68</vt:lpwstr>
  </property>
</Properties>
</file>