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43F3E-D494-445E-856D-C34C22FCC929}" v="32" dt="2023-02-27T05:09:06.089"/>
    <p1510:client id="{D37F5B77-11B3-41E3-B98A-6A82323AE67A}" v="463" dt="2023-02-27T06:14:07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4A22A-591B-496A-9A6E-CD86888E45AA}" type="datetimeFigureOut"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35A2E-B3C3-499D-B738-4FABB82ED98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7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●Phoenix alone is 163,000 – put together with HUD numbers and extrapolated statewide to estimate 270,000</a:t>
            </a:r>
          </a:p>
          <a:p>
            <a:endParaRPr lang="en-US" dirty="0"/>
          </a:p>
          <a:p>
            <a:r>
              <a:rPr lang="en-US" dirty="0"/>
              <a:t>●National Low Income Housing Coalition 2021 identified a gap of 160,488 housing units needed for HH at or below 50% of AMI.  Report also identified a 7% shortage for HH at or below 80%.  Using census data we extrapolated 7% of this population to be approximately 110,000 HHs – totaling 270,000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/>
              <a:t>●Annual MF units from AZ Multi-Housing Association website</a:t>
            </a: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/>
              <a:t>●Annual SF units , </a:t>
            </a:r>
            <a:r>
              <a:rPr lang="en-US" dirty="0" err="1"/>
              <a:t>ave</a:t>
            </a:r>
            <a:r>
              <a:rPr lang="en-US" dirty="0"/>
              <a:t> 3,586/month for last 6 months 43,000 annually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1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Encourage zoning reform w/lens of affordability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Streamline QAP 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Reduce size &amp; complexity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Separate 4%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Build upon an already highly efficient Housing Department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3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Bolster State LIHTC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Make permanent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Increase funding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Invest in the State Housing Trust Fund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Leverage public-private partnership to bring shovel-ready projects to occupancy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Bolster rent &amp; utility assistance programs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Keep people stably housed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1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Reinstate Governor’s Interagency &amp; Community Council on Homelessness &amp; Housing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Original Commission formed under Gov. Napolitano; Blueprint in use across the US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Continues the leadership of former Dir. Simplot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Co-chairs ADOH and DES Directors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Continue Roundtables &amp; Listening Sessions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Housing Developer Stakeholder sessions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Homelessness to Housing Bi-weekly Roundtables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2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Manufactured Housing Innovations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Explore advancements in housing manufacturing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Shipping containers, </a:t>
            </a:r>
            <a:r>
              <a:rPr lang="en-US" dirty="0" err="1"/>
              <a:t>Sparkbox</a:t>
            </a:r>
            <a:r>
              <a:rPr lang="en-US" dirty="0"/>
              <a:t>, 3D printed Homes, Sprung shelters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Quick occupancy solutions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Dust off what is tried &amp; true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Accessory Dwelling Units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Single Room Occupancy</a:t>
            </a: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Missing Middle = Duplexes, Triplexes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Transitional Housing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ARPA Funding for LIHTC Projects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Homeowner Assistance Fund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Underutilized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Strengthen what works (AHCIA, NHIA, NHTF, HOME, etc.)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Optimize any remaining COVID-19 funds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Regulate &amp; de-regulate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35A2E-B3C3-499D-B738-4FABB82ED98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2C350D5B-8CE6-4F64-A337-224B051E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3779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3462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8000" b="1" dirty="0" smtClean="0">
                <a:solidFill>
                  <a:srgbClr val="FFFFFF"/>
                </a:solidFill>
                <a:ea typeface="+mj-lt"/>
                <a:cs typeface="+mj-lt"/>
              </a:rPr>
              <a:t>2023 Strategic Direction</a:t>
            </a:r>
            <a:endParaRPr lang="en-US" sz="8000" dirty="0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35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36ECBC-F401-0220-FDDA-C1FE7F28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6" y="248108"/>
            <a:ext cx="3014706" cy="10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mountain, outdoor, grass, valley&#10;&#10;Description automatically generated">
            <a:extLst>
              <a:ext uri="{FF2B5EF4-FFF2-40B4-BE49-F238E27FC236}">
                <a16:creationId xmlns:a16="http://schemas.microsoft.com/office/drawing/2014/main" id="{8397CE61-45DC-9983-D267-40C415A1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r="15432" b="-1"/>
          <a:stretch/>
        </p:blipFill>
        <p:spPr>
          <a:xfrm>
            <a:off x="603671" y="-42931"/>
            <a:ext cx="11588329" cy="6857999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19E88-4018-B318-9484-E498919F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15" y="313974"/>
            <a:ext cx="3874686" cy="21475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Arizona Housing Shortage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8831F-9A8F-81C5-278F-60F99471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88" y="2253077"/>
            <a:ext cx="5108911" cy="31863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Estimated Need – 270,000 units</a:t>
            </a:r>
            <a:endParaRPr lang="en-US" sz="2400">
              <a:solidFill>
                <a:schemeClr val="bg1"/>
              </a:solidFill>
              <a:cs typeface="Calibri" panose="020F0502020204030204"/>
            </a:endParaRPr>
          </a:p>
          <a:p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Annual Production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17,000 MF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45,000 SF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Annual In-migration 100,000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8752B7-9DDF-C1A2-DDDD-AE4C0A0C4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86" b="-1021"/>
          <a:stretch/>
        </p:blipFill>
        <p:spPr>
          <a:xfrm>
            <a:off x="11094678" y="5786024"/>
            <a:ext cx="1212322" cy="10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9BCDD6D-7BAA-79FF-1C99-BB38AA320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49A49-F80E-C64F-A85D-EE9FE48E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a typeface="+mj-lt"/>
                <a:cs typeface="+mj-lt"/>
              </a:rPr>
              <a:t>Building an Arizona for Everyone</a:t>
            </a:r>
            <a:endParaRPr lang="en-US" sz="4000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8D4BB-26D6-5660-F68A-DC4FFA55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45" y="3567827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Maximize Efficiencies</a:t>
            </a:r>
            <a:endParaRPr lang="en-US" sz="24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Marshall Resources</a:t>
            </a:r>
            <a:endParaRPr lang="en-US" sz="240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Collaborate</a:t>
            </a:r>
            <a:endParaRPr lang="en-US" sz="240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Explore Flexibilities</a:t>
            </a:r>
            <a:endParaRPr lang="en-US" sz="240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2400" dirty="0">
                <a:ea typeface="+mn-lt"/>
                <a:cs typeface="+mn-lt"/>
              </a:rPr>
              <a:t>Couple Innovation w/tried &amp; true</a:t>
            </a:r>
            <a:endParaRPr lang="en-US" sz="2400" dirty="0">
              <a:cs typeface="Calibri" panose="020F0502020204030204"/>
            </a:endParaRPr>
          </a:p>
          <a:p>
            <a:endParaRPr lang="en-US" sz="1800"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7493A4-B475-3E3E-AB23-D6DB82FDE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992" b="-9091"/>
          <a:stretch/>
        </p:blipFill>
        <p:spPr>
          <a:xfrm>
            <a:off x="11352254" y="6022136"/>
            <a:ext cx="836721" cy="87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84DABB-5FFE-C4F5-479C-870CFA042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48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17A70-8A71-1F79-B150-7CFDDCB2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1" y="96815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Maximize Efficiencies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6ED75-6932-0A61-7332-E0239062F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51" y="1929779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Encourage zoning reform w/lens of affordability</a:t>
            </a:r>
            <a:endParaRPr lang="en-US" sz="240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Streamline QAP </a:t>
            </a:r>
            <a:endParaRPr lang="en-US" sz="2400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Reduce size &amp; complexity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Separate 4%</a:t>
            </a:r>
            <a:endParaRPr lang="en-US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Build upon an already highly efficient Housing Department </a:t>
            </a:r>
            <a:endParaRPr lang="en-US" sz="2400" dirty="0"/>
          </a:p>
          <a:p>
            <a:endParaRPr lang="en-US" sz="2000"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A5A847-3ACC-8390-ACAE-147D6ADE2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03" y="6247516"/>
            <a:ext cx="1437045" cy="5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0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1EF8B-F2FF-BE1F-BE55-D2F44F5F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295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800" dirty="0">
                <a:ea typeface="+mj-lt"/>
                <a:cs typeface="+mj-lt"/>
              </a:rPr>
              <a:t>Marshall Resources</a:t>
            </a:r>
            <a:endParaRPr lang="en-US" sz="4800" dirty="0"/>
          </a:p>
        </p:txBody>
      </p:sp>
      <p:sp>
        <p:nvSpPr>
          <p:cNvPr id="39" name="Rectangle 4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00B55D-1FEC-F2E6-96CB-EE9A31C90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" r="4994" b="-2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5FF0-532F-1301-E380-D6E0B7A9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062767"/>
            <a:ext cx="3903518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Bolster State LIHTC</a:t>
            </a:r>
            <a:endParaRPr lang="en-US" sz="2000" dirty="0">
              <a:cs typeface="Calibri" panose="020F0502020204030204"/>
            </a:endParaRPr>
          </a:p>
          <a:p>
            <a:pPr lvl="1"/>
            <a:r>
              <a:rPr lang="en-US" sz="1600" dirty="0">
                <a:ea typeface="+mn-lt"/>
                <a:cs typeface="+mn-lt"/>
              </a:rPr>
              <a:t>Make permanent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>
                <a:ea typeface="+mn-lt"/>
                <a:cs typeface="+mn-lt"/>
              </a:rPr>
              <a:t>Increase funding</a:t>
            </a:r>
            <a:endParaRPr lang="en-US" sz="1600" dirty="0">
              <a:cs typeface="Calibri"/>
            </a:endParaRPr>
          </a:p>
          <a:p>
            <a:endParaRPr lang="en-US" sz="2000" dirty="0" smtClean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 smtClean="0">
                <a:ea typeface="+mn-lt"/>
                <a:cs typeface="+mn-lt"/>
              </a:rPr>
              <a:t>Invest </a:t>
            </a:r>
            <a:r>
              <a:rPr lang="en-US" sz="2000" dirty="0">
                <a:ea typeface="+mn-lt"/>
                <a:cs typeface="+mn-lt"/>
              </a:rPr>
              <a:t>in State Housing Trust Fund</a:t>
            </a:r>
            <a:endParaRPr lang="en-US" sz="2000" dirty="0">
              <a:cs typeface="Calibri"/>
            </a:endParaRPr>
          </a:p>
          <a:p>
            <a:pPr lvl="1"/>
            <a:r>
              <a:rPr lang="en-US" sz="1600" dirty="0">
                <a:ea typeface="+mn-lt"/>
                <a:cs typeface="+mn-lt"/>
              </a:rPr>
              <a:t>Leverage public-private partnership 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>
                <a:ea typeface="+mn-lt"/>
                <a:cs typeface="+mn-lt"/>
              </a:rPr>
              <a:t>Bolster rent &amp; utility assistance programs</a:t>
            </a:r>
            <a:endParaRPr lang="en-US" sz="1600" dirty="0">
              <a:cs typeface="Calibri"/>
            </a:endParaRPr>
          </a:p>
          <a:p>
            <a:pPr lvl="1"/>
            <a:r>
              <a:rPr lang="en-US" sz="1600" dirty="0">
                <a:ea typeface="+mn-lt"/>
                <a:cs typeface="+mn-lt"/>
              </a:rPr>
              <a:t>Keep people stably housed</a:t>
            </a:r>
            <a:endParaRPr lang="en-US" sz="16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A7FCC2-A3CD-45C9-AF59-60E379841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198" y="6215319"/>
            <a:ext cx="1555102" cy="5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705B1-3683-29CE-8F08-4265E0CD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2" y="451389"/>
            <a:ext cx="3739341" cy="1330839"/>
          </a:xfrm>
        </p:spPr>
        <p:txBody>
          <a:bodyPr>
            <a:normAutofit/>
          </a:bodyPr>
          <a:lstStyle/>
          <a:p>
            <a:r>
              <a:rPr lang="en-US" sz="5400" dirty="0">
                <a:ea typeface="+mj-lt"/>
                <a:cs typeface="+mj-lt"/>
              </a:rPr>
              <a:t>Collaborate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E4FF-E17B-AF0C-8FEC-8D9937CE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42" y="2391172"/>
            <a:ext cx="4504311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Governor’s Interagency &amp; Community Council on Homelessness &amp; Housing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Roundtables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Listening Sessions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4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CC05033-AD9A-7E1E-DFD1-DFC8CCE3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98" y="355860"/>
            <a:ext cx="6339409" cy="62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72529B3-683F-79EC-EF08-EE02C012D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3" b="1818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084B0-D714-5229-44E3-26FB486A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a typeface="+mj-lt"/>
                <a:cs typeface="+mj-lt"/>
              </a:rPr>
              <a:t>Couple Innovation with Tried &amp; True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D3BD2-2558-2ACD-C7E3-554507A8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98" y="3577819"/>
            <a:ext cx="5355021" cy="29482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Innovations &amp; Advances</a:t>
            </a:r>
            <a:endParaRPr lang="en-US" sz="2000" dirty="0">
              <a:cs typeface="Calibri" panose="020F0502020204030204"/>
            </a:endParaRPr>
          </a:p>
          <a:p>
            <a:r>
              <a:rPr lang="en-US" sz="2000" dirty="0">
                <a:ea typeface="+mn-lt"/>
                <a:cs typeface="+mn-lt"/>
              </a:rPr>
              <a:t>Quick Occupancy Solutions</a:t>
            </a:r>
            <a:endParaRPr lang="en-US" sz="2000" dirty="0">
              <a:cs typeface="Calibri"/>
            </a:endParaRPr>
          </a:p>
          <a:p>
            <a:r>
              <a:rPr lang="en-US" sz="2000" dirty="0" smtClean="0">
                <a:ea typeface="+mn-lt"/>
                <a:cs typeface="+mn-lt"/>
              </a:rPr>
              <a:t>What’s Old is New again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Accessory Dwelling Units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Single Room Occupancy</a:t>
            </a:r>
          </a:p>
          <a:p>
            <a:r>
              <a:rPr lang="en-US" sz="2000" dirty="0">
                <a:ea typeface="+mn-lt"/>
                <a:cs typeface="+mn-lt"/>
              </a:rPr>
              <a:t>Missing Middle 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Transitional Housing</a:t>
            </a:r>
            <a:endParaRPr lang="en-US" sz="2000" dirty="0">
              <a:cs typeface="Calibri" panose="020F0502020204030204"/>
            </a:endParaRPr>
          </a:p>
          <a:p>
            <a:endParaRPr lang="en-US" sz="1300" dirty="0"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D609B9-2107-930A-1151-3CC814D3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326" y="6097263"/>
            <a:ext cx="1887805" cy="6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149812-571B-0B50-CCDD-33870BDE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2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F3FD9-AF3D-50E1-4FD9-A27FC3F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46" y="109559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3600" dirty="0">
                <a:ea typeface="+mj-lt"/>
                <a:cs typeface="+mj-lt"/>
              </a:rPr>
              <a:t>Explore Flexibilities</a:t>
            </a:r>
            <a:endParaRPr lang="en-US" sz="3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14EEE-7B27-48B8-1B5F-1F2A382A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46" y="2783744"/>
            <a:ext cx="4266595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ea typeface="+mn-lt"/>
                <a:cs typeface="+mn-lt"/>
              </a:rPr>
              <a:t>ARPA &amp; LIHTC </a:t>
            </a:r>
            <a:endParaRPr lang="en-US" sz="2400" dirty="0">
              <a:cs typeface="Calibri" panose="020F0502020204030204"/>
            </a:endParaRPr>
          </a:p>
          <a:p>
            <a:r>
              <a:rPr lang="en-US" sz="2400" dirty="0">
                <a:ea typeface="+mn-lt"/>
                <a:cs typeface="+mn-lt"/>
              </a:rPr>
              <a:t>Homeowner Assistance Fund </a:t>
            </a:r>
            <a:endParaRPr lang="en-US" sz="2400" dirty="0">
              <a:cs typeface="Calibri"/>
            </a:endParaRPr>
          </a:p>
          <a:p>
            <a:pPr lvl="1"/>
            <a:r>
              <a:rPr lang="en-US" sz="2000" dirty="0">
                <a:ea typeface="+mn-lt"/>
                <a:cs typeface="+mn-lt"/>
              </a:rPr>
              <a:t>Underutilized</a:t>
            </a:r>
            <a:endParaRPr lang="en-US" sz="20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Strengthen What Works 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Remaining COVID-19 Funds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Regulate &amp; De-Regulate</a:t>
            </a:r>
            <a:endParaRPr lang="en-US" sz="2400" dirty="0"/>
          </a:p>
          <a:p>
            <a:endParaRPr lang="en-US" sz="1700" dirty="0"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C1134-7883-FA56-9436-A8E8E3CAA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3" y="6193854"/>
            <a:ext cx="1587298" cy="5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44B42A97-2187-442B-BB48-39526296D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8392E8-943E-77F0-7D63-25E9707C2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69" b="11211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11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EBCBB-2507-53D8-7A99-A739DE26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Building an Arizona for Everyone</a:t>
            </a: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1B1D834C-2707-49B0-A3CE-334D83DFF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5048" y="5266944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800489-2BE2-CFC3-E58B-E4E29EC5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848" y="5267907"/>
            <a:ext cx="2778224" cy="9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30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179</Words>
  <Application>Microsoft Office PowerPoint</Application>
  <PresentationFormat>Widescreen</PresentationFormat>
  <Paragraphs>98</Paragraphs>
  <Slides>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Tw Cen MT</vt:lpstr>
      <vt:lpstr>Wingdings</vt:lpstr>
      <vt:lpstr>office theme</vt:lpstr>
      <vt:lpstr>2023 Strategic Direction</vt:lpstr>
      <vt:lpstr>Arizona Housing Shortage</vt:lpstr>
      <vt:lpstr>Building an Arizona for Everyone</vt:lpstr>
      <vt:lpstr>Maximize Efficiencies</vt:lpstr>
      <vt:lpstr>Marshall Resources</vt:lpstr>
      <vt:lpstr>Collaborate</vt:lpstr>
      <vt:lpstr>Couple Innovation with Tried &amp; True</vt:lpstr>
      <vt:lpstr>Explore Flexibilities</vt:lpstr>
      <vt:lpstr>Building an Arizona for Everyone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Serviss</dc:creator>
  <cp:lastModifiedBy>HP</cp:lastModifiedBy>
  <cp:revision>334</cp:revision>
  <dcterms:created xsi:type="dcterms:W3CDTF">2023-02-27T05:03:47Z</dcterms:created>
  <dcterms:modified xsi:type="dcterms:W3CDTF">2023-02-28T21:30:01Z</dcterms:modified>
</cp:coreProperties>
</file>