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58f643c41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58f643c41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58f643c41_0_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058f643c41_0_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058f643c41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058f643c41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058f643c41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058f643c41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058f643c41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058f643c41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Story about wine bottle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058f643c41_0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058f643c41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058f643c41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058f643c41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058f643c41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058f643c41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1299fba5b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1299fba5b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058f643c41_0_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058f643c41_0_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1299fba5b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1299fba5b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058f643c41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058f643c41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058f643c41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058f643c41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1299fba5b5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1299fba5b5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1299fba5b5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1299fba5b5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1299fba5b5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1299fba5b5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058f643c41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058f643c41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if we’re trying to help people in poverty, and we have money dedicated to that purpose, we must treat the money like it is their money, not ours. Giving it directly should be the default, and doing anything else should  be subject to benchmarking research</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058f643c41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058f643c41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058f643c41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058f643c41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058f643c41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058f643c41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1115a3bad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1115a3bad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58f643c41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058f643c41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058f643c41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058f643c41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058f643c41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058f643c41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058f643c41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058f643c41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58f643c41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58f643c41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058f643c41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058f643c41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4" name="Shape 134"/>
        <p:cNvGrpSpPr/>
        <p:nvPr/>
      </p:nvGrpSpPr>
      <p:grpSpPr>
        <a:xfrm>
          <a:off x="0" y="0"/>
          <a:ext cx="0" cy="0"/>
          <a:chOff x="0" y="0"/>
          <a:chExt cx="0" cy="0"/>
        </a:xfrm>
      </p:grpSpPr>
      <p:sp>
        <p:nvSpPr>
          <p:cNvPr id="135" name="Google Shape;135;p14"/>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36" name="Google Shape;136;p14"/>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37" name="Google Shape;137;p14"/>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8" name="Google Shape;138;p14"/>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39" name="Google Shape;139;p14"/>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40" name="Google Shape;140;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cxnSp>
        <p:nvCxnSpPr>
          <p:cNvPr id="142" name="Google Shape;142;p15"/>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43" name="Google Shape;143;p15"/>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4" name="Google Shape;14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 name="Shape 145"/>
        <p:cNvGrpSpPr/>
        <p:nvPr/>
      </p:nvGrpSpPr>
      <p:grpSpPr>
        <a:xfrm>
          <a:off x="0" y="0"/>
          <a:ext cx="0" cy="0"/>
          <a:chOff x="0" y="0"/>
          <a:chExt cx="0" cy="0"/>
        </a:xfrm>
      </p:grpSpPr>
      <p:cxnSp>
        <p:nvCxnSpPr>
          <p:cNvPr id="146" name="Google Shape;146;p16"/>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147" name="Google Shape;147;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8" name="Google Shape;148;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9" name="Google Shape;14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0" name="Shape 150"/>
        <p:cNvGrpSpPr/>
        <p:nvPr/>
      </p:nvGrpSpPr>
      <p:grpSpPr>
        <a:xfrm>
          <a:off x="0" y="0"/>
          <a:ext cx="0" cy="0"/>
          <a:chOff x="0" y="0"/>
          <a:chExt cx="0" cy="0"/>
        </a:xfrm>
      </p:grpSpPr>
      <p:cxnSp>
        <p:nvCxnSpPr>
          <p:cNvPr id="151" name="Google Shape;151;p17"/>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152" name="Google Shape;152;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3" name="Google Shape;153;p17"/>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4" name="Google Shape;154;p17"/>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5" name="Google Shape;15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6" name="Shape 156"/>
        <p:cNvGrpSpPr/>
        <p:nvPr/>
      </p:nvGrpSpPr>
      <p:grpSpPr>
        <a:xfrm>
          <a:off x="0" y="0"/>
          <a:ext cx="0" cy="0"/>
          <a:chOff x="0" y="0"/>
          <a:chExt cx="0" cy="0"/>
        </a:xfrm>
      </p:grpSpPr>
      <p:sp>
        <p:nvSpPr>
          <p:cNvPr id="157" name="Google Shape;157;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8" name="Google Shape;15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9" name="Shape 159"/>
        <p:cNvGrpSpPr/>
        <p:nvPr/>
      </p:nvGrpSpPr>
      <p:grpSpPr>
        <a:xfrm>
          <a:off x="0" y="0"/>
          <a:ext cx="0" cy="0"/>
          <a:chOff x="0" y="0"/>
          <a:chExt cx="0" cy="0"/>
        </a:xfrm>
      </p:grpSpPr>
      <p:cxnSp>
        <p:nvCxnSpPr>
          <p:cNvPr id="160" name="Google Shape;160;p19"/>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161" name="Google Shape;161;p19"/>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19"/>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3" name="Google Shape;16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4" name="Shape 164"/>
        <p:cNvGrpSpPr/>
        <p:nvPr/>
      </p:nvGrpSpPr>
      <p:grpSpPr>
        <a:xfrm>
          <a:off x="0" y="0"/>
          <a:ext cx="0" cy="0"/>
          <a:chOff x="0" y="0"/>
          <a:chExt cx="0" cy="0"/>
        </a:xfrm>
      </p:grpSpPr>
      <p:sp>
        <p:nvSpPr>
          <p:cNvPr id="165" name="Google Shape;165;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6" name="Google Shape;16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21"/>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21"/>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170" name="Google Shape;170;p21"/>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71" name="Google Shape;171;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172" name="Google Shape;172;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3" name="Google Shape;17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4" name="Shape 174"/>
        <p:cNvGrpSpPr/>
        <p:nvPr/>
      </p:nvGrpSpPr>
      <p:grpSpPr>
        <a:xfrm>
          <a:off x="0" y="0"/>
          <a:ext cx="0" cy="0"/>
          <a:chOff x="0" y="0"/>
          <a:chExt cx="0" cy="0"/>
        </a:xfrm>
      </p:grpSpPr>
      <p:sp>
        <p:nvSpPr>
          <p:cNvPr id="175" name="Google Shape;175;p22"/>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176" name="Google Shape;17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7" name="Shape 177"/>
        <p:cNvGrpSpPr/>
        <p:nvPr/>
      </p:nvGrpSpPr>
      <p:grpSpPr>
        <a:xfrm>
          <a:off x="0" y="0"/>
          <a:ext cx="0" cy="0"/>
          <a:chOff x="0" y="0"/>
          <a:chExt cx="0" cy="0"/>
        </a:xfrm>
      </p:grpSpPr>
      <p:sp>
        <p:nvSpPr>
          <p:cNvPr id="178" name="Google Shape;178;p23"/>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180" name="Google Shape;180;p23"/>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81" name="Google Shape;18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sp>
        <p:nvSpPr>
          <p:cNvPr id="183" name="Google Shape;18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130" name="Shape 130"/>
        <p:cNvGrpSpPr/>
        <p:nvPr/>
      </p:nvGrpSpPr>
      <p:grpSpPr>
        <a:xfrm>
          <a:off x="0" y="0"/>
          <a:ext cx="0" cy="0"/>
          <a:chOff x="0" y="0"/>
          <a:chExt cx="0" cy="0"/>
        </a:xfrm>
      </p:grpSpPr>
      <p:sp>
        <p:nvSpPr>
          <p:cNvPr id="131" name="Google Shape;131;p1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132" name="Google Shape;132;p13"/>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133" name="Google Shape;13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6.gif"/><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ctrTitle"/>
          </p:nvPr>
        </p:nvSpPr>
        <p:spPr>
          <a:xfrm>
            <a:off x="3485075" y="758050"/>
            <a:ext cx="5386800" cy="181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Montserrat Medium"/>
                <a:ea typeface="Montserrat Medium"/>
                <a:cs typeface="Montserrat Medium"/>
                <a:sym typeface="Montserrat Medium"/>
              </a:rPr>
              <a:t>Direct Cash - A Radically Effective Housing Intervention</a:t>
            </a:r>
            <a:endParaRPr>
              <a:latin typeface="Montserrat Medium"/>
              <a:ea typeface="Montserrat Medium"/>
              <a:cs typeface="Montserrat Medium"/>
              <a:sym typeface="Montserrat Medium"/>
            </a:endParaRPr>
          </a:p>
        </p:txBody>
      </p:sp>
      <p:sp>
        <p:nvSpPr>
          <p:cNvPr id="189" name="Google Shape;189;p25"/>
          <p:cNvSpPr txBox="1"/>
          <p:nvPr>
            <p:ph idx="1" type="subTitle"/>
          </p:nvPr>
        </p:nvSpPr>
        <p:spPr>
          <a:xfrm>
            <a:off x="4415750" y="3003050"/>
            <a:ext cx="4312800" cy="656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500"/>
              <a:t>Presented b</a:t>
            </a:r>
            <a:r>
              <a:rPr lang="en" sz="2500"/>
              <a:t>y </a:t>
            </a:r>
            <a:r>
              <a:rPr b="1" lang="en" sz="2500"/>
              <a:t>Michael Simm</a:t>
            </a:r>
            <a:endParaRPr sz="2500"/>
          </a:p>
          <a:p>
            <a:pPr indent="0" lvl="0" marL="0" rtl="0" algn="ctr">
              <a:lnSpc>
                <a:spcPct val="150000"/>
              </a:lnSpc>
              <a:spcBef>
                <a:spcPts val="0"/>
              </a:spcBef>
              <a:spcAft>
                <a:spcPts val="0"/>
              </a:spcAft>
              <a:buNone/>
            </a:pPr>
            <a:r>
              <a:rPr lang="en" sz="2500"/>
              <a:t>Executive Director,</a:t>
            </a:r>
            <a:endParaRPr sz="2500"/>
          </a:p>
        </p:txBody>
      </p:sp>
      <p:sp>
        <p:nvSpPr>
          <p:cNvPr id="190" name="Google Shape;190;p25"/>
          <p:cNvSpPr txBox="1"/>
          <p:nvPr/>
        </p:nvSpPr>
        <p:spPr>
          <a:xfrm>
            <a:off x="4311575" y="4169425"/>
            <a:ext cx="4677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FFFFFF"/>
                </a:solidFill>
              </a:rPr>
              <a:t>The Logical      oundation</a:t>
            </a:r>
            <a:endParaRPr sz="2500">
              <a:solidFill>
                <a:srgbClr val="FFFFFF"/>
              </a:solidFill>
            </a:endParaRPr>
          </a:p>
        </p:txBody>
      </p:sp>
      <p:pic>
        <p:nvPicPr>
          <p:cNvPr id="191" name="Google Shape;191;p25"/>
          <p:cNvPicPr preferRelativeResize="0"/>
          <p:nvPr/>
        </p:nvPicPr>
        <p:blipFill>
          <a:blip r:embed="rId3">
            <a:alphaModFix/>
          </a:blip>
          <a:stretch>
            <a:fillRect/>
          </a:stretch>
        </p:blipFill>
        <p:spPr>
          <a:xfrm>
            <a:off x="6541095" y="4169431"/>
            <a:ext cx="489300" cy="48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txBox="1"/>
          <p:nvPr>
            <p:ph type="title"/>
          </p:nvPr>
        </p:nvSpPr>
        <p:spPr>
          <a:xfrm>
            <a:off x="1345950" y="1122450"/>
            <a:ext cx="6452100" cy="2898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3000">
                <a:latin typeface="Lato"/>
                <a:ea typeface="Lato"/>
                <a:cs typeface="Lato"/>
                <a:sym typeface="Lato"/>
              </a:rPr>
              <a:t>“We did not expect much in terms of outcomes beyond a temporary relief of material hardship”        </a:t>
            </a:r>
            <a:endParaRPr sz="3000">
              <a:latin typeface="Lato"/>
              <a:ea typeface="Lato"/>
              <a:cs typeface="Lato"/>
              <a:sym typeface="Lato"/>
            </a:endParaRPr>
          </a:p>
          <a:p>
            <a:pPr indent="0" lvl="0" marL="0" rtl="0" algn="l">
              <a:lnSpc>
                <a:spcPct val="115000"/>
              </a:lnSpc>
              <a:spcBef>
                <a:spcPts val="1200"/>
              </a:spcBef>
              <a:spcAft>
                <a:spcPts val="1200"/>
              </a:spcAft>
              <a:buNone/>
            </a:pPr>
            <a:r>
              <a:rPr lang="en" sz="2000">
                <a:latin typeface="Lato"/>
                <a:ea typeface="Lato"/>
                <a:cs typeface="Lato"/>
                <a:sym typeface="Lato"/>
              </a:rPr>
              <a:t>-Kevin Adler, Executive Director of Miracle Messages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823850" y="1284675"/>
            <a:ext cx="4776000" cy="130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66%</a:t>
            </a:r>
            <a:endParaRPr/>
          </a:p>
        </p:txBody>
      </p:sp>
      <p:sp>
        <p:nvSpPr>
          <p:cNvPr id="260" name="Google Shape;260;p35"/>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600"/>
              <a:t>Regained Stable Housing Within 6 Months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823850" y="1284675"/>
            <a:ext cx="4776000" cy="130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100%</a:t>
            </a:r>
            <a:endParaRPr/>
          </a:p>
        </p:txBody>
      </p:sp>
      <p:sp>
        <p:nvSpPr>
          <p:cNvPr id="266" name="Google Shape;266;p36"/>
          <p:cNvSpPr txBox="1"/>
          <p:nvPr>
            <p:ph idx="1" type="body"/>
          </p:nvPr>
        </p:nvSpPr>
        <p:spPr>
          <a:xfrm>
            <a:off x="823850" y="2643125"/>
            <a:ext cx="5183400" cy="2148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600"/>
              <a:t>“Two years later, to the best of my knowledge, 100% of these newly housed participants are still in stable housing.” - Kevin Feb. 2023</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37"/>
          <p:cNvPicPr preferRelativeResize="0"/>
          <p:nvPr/>
        </p:nvPicPr>
        <p:blipFill>
          <a:blip r:embed="rId3">
            <a:alphaModFix/>
          </a:blip>
          <a:stretch>
            <a:fillRect/>
          </a:stretch>
        </p:blipFill>
        <p:spPr>
          <a:xfrm>
            <a:off x="1297886" y="688213"/>
            <a:ext cx="6548226" cy="3767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Who can’t guaranteed income help?</a:t>
            </a:r>
            <a:endParaRPr/>
          </a:p>
        </p:txBody>
      </p:sp>
      <p:sp>
        <p:nvSpPr>
          <p:cNvPr id="277" name="Google Shape;277;p38"/>
          <p:cNvSpPr txBox="1"/>
          <p:nvPr>
            <p:ph idx="1" type="body"/>
          </p:nvPr>
        </p:nvSpPr>
        <p:spPr>
          <a:xfrm>
            <a:off x="1297500" y="1567550"/>
            <a:ext cx="3635700" cy="22218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Families, Youth, Seniors</a:t>
            </a:r>
            <a:endParaRPr sz="2200"/>
          </a:p>
          <a:p>
            <a:pPr indent="-368300" lvl="0" marL="457200" rtl="0" algn="l">
              <a:spcBef>
                <a:spcPts val="0"/>
              </a:spcBef>
              <a:spcAft>
                <a:spcPts val="0"/>
              </a:spcAft>
              <a:buSzPts val="2200"/>
              <a:buChar char="-"/>
            </a:pPr>
            <a:r>
              <a:rPr lang="en" sz="2200"/>
              <a:t>Recently Homeless</a:t>
            </a:r>
            <a:endParaRPr sz="2200"/>
          </a:p>
          <a:p>
            <a:pPr indent="-368300" lvl="0" marL="457200" rtl="0" algn="l">
              <a:spcBef>
                <a:spcPts val="0"/>
              </a:spcBef>
              <a:spcAft>
                <a:spcPts val="0"/>
              </a:spcAft>
              <a:buSzPts val="2200"/>
              <a:buChar char="-"/>
            </a:pPr>
            <a:r>
              <a:rPr lang="en" sz="2200"/>
              <a:t>About to be Homeless</a:t>
            </a:r>
            <a:endParaRPr sz="2200"/>
          </a:p>
          <a:p>
            <a:pPr indent="-368300" lvl="0" marL="457200" rtl="0" algn="l">
              <a:spcBef>
                <a:spcPts val="0"/>
              </a:spcBef>
              <a:spcAft>
                <a:spcPts val="0"/>
              </a:spcAft>
              <a:buSzPts val="2200"/>
              <a:buChar char="-"/>
            </a:pPr>
            <a:r>
              <a:rPr lang="en" sz="2200"/>
              <a:t>Chronically        Homeless Individuals</a:t>
            </a:r>
            <a:endParaRPr/>
          </a:p>
        </p:txBody>
      </p:sp>
      <p:sp>
        <p:nvSpPr>
          <p:cNvPr id="278" name="Google Shape;278;p38"/>
          <p:cNvSpPr txBox="1"/>
          <p:nvPr>
            <p:ph idx="2" type="body"/>
          </p:nvPr>
        </p:nvSpPr>
        <p:spPr>
          <a:xfrm>
            <a:off x="4933225" y="1567550"/>
            <a:ext cx="3760800" cy="25506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Children </a:t>
            </a:r>
            <a:r>
              <a:rPr lang="en" sz="2200"/>
              <a:t>w/o Parents</a:t>
            </a:r>
            <a:endParaRPr sz="2200"/>
          </a:p>
          <a:p>
            <a:pPr indent="-368300" lvl="0" marL="457200" rtl="0" algn="l">
              <a:spcBef>
                <a:spcPts val="0"/>
              </a:spcBef>
              <a:spcAft>
                <a:spcPts val="0"/>
              </a:spcAft>
              <a:buSzPts val="2200"/>
              <a:buChar char="-"/>
            </a:pPr>
            <a:r>
              <a:rPr lang="en" sz="2200"/>
              <a:t>Severely Disabled</a:t>
            </a:r>
            <a:endParaRPr sz="2200"/>
          </a:p>
          <a:p>
            <a:pPr indent="-368300" lvl="0" marL="457200" rtl="0" algn="l">
              <a:spcBef>
                <a:spcPts val="0"/>
              </a:spcBef>
              <a:spcAft>
                <a:spcPts val="0"/>
              </a:spcAft>
              <a:buSzPts val="2200"/>
              <a:buChar char="-"/>
            </a:pPr>
            <a:r>
              <a:rPr lang="en" sz="2200"/>
              <a:t>People suffering from </a:t>
            </a:r>
            <a:endParaRPr sz="2400" u="sng"/>
          </a:p>
          <a:p>
            <a:pPr indent="-368300" lvl="1" marL="914400" rtl="0" algn="l">
              <a:spcBef>
                <a:spcPts val="0"/>
              </a:spcBef>
              <a:spcAft>
                <a:spcPts val="0"/>
              </a:spcAft>
              <a:buSzPts val="2200"/>
              <a:buChar char="○"/>
            </a:pPr>
            <a:r>
              <a:rPr lang="en" sz="2200"/>
              <a:t>Addiction &amp;/or</a:t>
            </a:r>
            <a:endParaRPr sz="2200"/>
          </a:p>
          <a:p>
            <a:pPr indent="-368300" lvl="1" marL="914400" rtl="0" algn="l">
              <a:spcBef>
                <a:spcPts val="0"/>
              </a:spcBef>
              <a:spcAft>
                <a:spcPts val="0"/>
              </a:spcAft>
              <a:buSzPts val="2200"/>
              <a:buChar char="○"/>
            </a:pPr>
            <a:r>
              <a:rPr lang="en" sz="2200"/>
              <a:t>Mental Illness</a:t>
            </a:r>
            <a:endParaRPr/>
          </a:p>
        </p:txBody>
      </p:sp>
      <p:pic>
        <p:nvPicPr>
          <p:cNvPr id="279" name="Google Shape;279;p38"/>
          <p:cNvPicPr preferRelativeResize="0"/>
          <p:nvPr/>
        </p:nvPicPr>
        <p:blipFill>
          <a:blip r:embed="rId3">
            <a:alphaModFix/>
          </a:blip>
          <a:stretch>
            <a:fillRect/>
          </a:stretch>
        </p:blipFill>
        <p:spPr>
          <a:xfrm>
            <a:off x="6333723" y="4354898"/>
            <a:ext cx="602225" cy="602250"/>
          </a:xfrm>
          <a:prstGeom prst="rect">
            <a:avLst/>
          </a:prstGeom>
          <a:noFill/>
          <a:ln>
            <a:noFill/>
          </a:ln>
        </p:spPr>
      </p:pic>
      <p:sp>
        <p:nvSpPr>
          <p:cNvPr id="280" name="Google Shape;280;p38"/>
          <p:cNvSpPr txBox="1"/>
          <p:nvPr/>
        </p:nvSpPr>
        <p:spPr>
          <a:xfrm>
            <a:off x="1499100" y="4294375"/>
            <a:ext cx="30000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3500">
                <a:solidFill>
                  <a:schemeClr val="lt1"/>
                </a:solidFill>
                <a:latin typeface="Lato"/>
                <a:ea typeface="Lato"/>
                <a:cs typeface="Lato"/>
                <a:sym typeface="Lato"/>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9"/>
          <p:cNvSpPr txBox="1"/>
          <p:nvPr>
            <p:ph type="title"/>
          </p:nvPr>
        </p:nvSpPr>
        <p:spPr>
          <a:xfrm>
            <a:off x="1258425" y="393750"/>
            <a:ext cx="7327200" cy="454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latin typeface="Arial"/>
                <a:ea typeface="Arial"/>
                <a:cs typeface="Arial"/>
                <a:sym typeface="Arial"/>
              </a:rPr>
              <a:t>London’s Rough Sleeper Experiment</a:t>
            </a:r>
            <a:endParaRPr sz="25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lnSpc>
                <a:spcPct val="200000"/>
              </a:lnSpc>
              <a:spcBef>
                <a:spcPts val="0"/>
              </a:spcBef>
              <a:spcAft>
                <a:spcPts val="0"/>
              </a:spcAft>
              <a:buNone/>
            </a:pPr>
            <a:r>
              <a:t/>
            </a:r>
            <a:endParaRPr sz="2000">
              <a:latin typeface="Arial"/>
              <a:ea typeface="Arial"/>
              <a:cs typeface="Arial"/>
              <a:sym typeface="Arial"/>
            </a:endParaRPr>
          </a:p>
          <a:p>
            <a:pPr indent="-387350" lvl="0" marL="457200" rtl="0" algn="l">
              <a:lnSpc>
                <a:spcPct val="200000"/>
              </a:lnSpc>
              <a:spcBef>
                <a:spcPts val="0"/>
              </a:spcBef>
              <a:spcAft>
                <a:spcPts val="0"/>
              </a:spcAft>
              <a:buSzPts val="2500"/>
              <a:buFont typeface="Arial"/>
              <a:buChar char="●"/>
            </a:pPr>
            <a:r>
              <a:rPr lang="en" sz="2500">
                <a:latin typeface="Arial"/>
                <a:ea typeface="Arial"/>
                <a:cs typeface="Arial"/>
                <a:sym typeface="Arial"/>
              </a:rPr>
              <a:t>13 People </a:t>
            </a:r>
            <a:endParaRPr sz="2500">
              <a:latin typeface="Arial"/>
              <a:ea typeface="Arial"/>
              <a:cs typeface="Arial"/>
              <a:sym typeface="Arial"/>
            </a:endParaRPr>
          </a:p>
          <a:p>
            <a:pPr indent="-387350" lvl="0" marL="457200" rtl="0" algn="l">
              <a:lnSpc>
                <a:spcPct val="200000"/>
              </a:lnSpc>
              <a:spcBef>
                <a:spcPts val="0"/>
              </a:spcBef>
              <a:spcAft>
                <a:spcPts val="0"/>
              </a:spcAft>
              <a:buSzPts val="2500"/>
              <a:buFont typeface="Arial"/>
              <a:buChar char="●"/>
            </a:pPr>
            <a:r>
              <a:rPr lang="en" sz="2500">
                <a:latin typeface="Arial"/>
                <a:ea typeface="Arial"/>
                <a:cs typeface="Arial"/>
                <a:sym typeface="Arial"/>
              </a:rPr>
              <a:t>4-45 Years Homeless</a:t>
            </a:r>
            <a:endParaRPr sz="2500">
              <a:latin typeface="Arial"/>
              <a:ea typeface="Arial"/>
              <a:cs typeface="Arial"/>
              <a:sym typeface="Arial"/>
            </a:endParaRPr>
          </a:p>
          <a:p>
            <a:pPr indent="-387350" lvl="0" marL="457200" rtl="0" algn="l">
              <a:lnSpc>
                <a:spcPct val="200000"/>
              </a:lnSpc>
              <a:spcBef>
                <a:spcPts val="0"/>
              </a:spcBef>
              <a:spcAft>
                <a:spcPts val="0"/>
              </a:spcAft>
              <a:buSzPts val="2500"/>
              <a:buFont typeface="Arial"/>
              <a:buChar char="●"/>
            </a:pPr>
            <a:r>
              <a:rPr lang="en" sz="2500">
                <a:latin typeface="Arial"/>
                <a:ea typeface="Arial"/>
                <a:cs typeface="Arial"/>
                <a:sym typeface="Arial"/>
              </a:rPr>
              <a:t>One year of a “personalized budget”</a:t>
            </a:r>
            <a:endParaRPr sz="2500">
              <a:latin typeface="Arial"/>
              <a:ea typeface="Arial"/>
              <a:cs typeface="Arial"/>
              <a:sym typeface="Arial"/>
            </a:endParaRPr>
          </a:p>
          <a:p>
            <a:pPr indent="-387350" lvl="0" marL="457200" rtl="0" algn="l">
              <a:lnSpc>
                <a:spcPct val="200000"/>
              </a:lnSpc>
              <a:spcBef>
                <a:spcPts val="0"/>
              </a:spcBef>
              <a:spcAft>
                <a:spcPts val="0"/>
              </a:spcAft>
              <a:buSzPts val="2500"/>
              <a:buFont typeface="Arial"/>
              <a:buChar char="●"/>
            </a:pPr>
            <a:r>
              <a:rPr lang="en" sz="2500">
                <a:latin typeface="Arial"/>
                <a:ea typeface="Arial"/>
                <a:cs typeface="Arial"/>
                <a:sym typeface="Arial"/>
              </a:rPr>
              <a:t>69% Moved into Housing &lt;1 Year</a:t>
            </a:r>
            <a:endParaRPr sz="25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idx="4294967295" type="body"/>
          </p:nvPr>
        </p:nvSpPr>
        <p:spPr>
          <a:xfrm>
            <a:off x="993150" y="1790550"/>
            <a:ext cx="7157700" cy="1562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400">
                <a:latin typeface="Arial"/>
                <a:ea typeface="Arial"/>
                <a:cs typeface="Arial"/>
                <a:sym typeface="Arial"/>
              </a:rPr>
              <a:t>“For the first time in my life, everything just clicked, it feels like now I can do something.</a:t>
            </a:r>
            <a:r>
              <a:rPr lang="en" sz="2400"/>
              <a:t>” - Simon</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Who can’t guaranteed income help?</a:t>
            </a:r>
            <a:endParaRPr/>
          </a:p>
        </p:txBody>
      </p:sp>
      <p:sp>
        <p:nvSpPr>
          <p:cNvPr id="296" name="Google Shape;296;p41"/>
          <p:cNvSpPr txBox="1"/>
          <p:nvPr>
            <p:ph idx="1" type="body"/>
          </p:nvPr>
        </p:nvSpPr>
        <p:spPr>
          <a:xfrm>
            <a:off x="1297500" y="1567550"/>
            <a:ext cx="3635700" cy="22218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Families, Youth, Seniors</a:t>
            </a:r>
            <a:endParaRPr sz="2200"/>
          </a:p>
          <a:p>
            <a:pPr indent="-368300" lvl="0" marL="457200" rtl="0" algn="l">
              <a:spcBef>
                <a:spcPts val="0"/>
              </a:spcBef>
              <a:spcAft>
                <a:spcPts val="0"/>
              </a:spcAft>
              <a:buSzPts val="2200"/>
              <a:buChar char="-"/>
            </a:pPr>
            <a:r>
              <a:rPr lang="en" sz="2200"/>
              <a:t>Recently Homeless</a:t>
            </a:r>
            <a:endParaRPr sz="2200"/>
          </a:p>
          <a:p>
            <a:pPr indent="-368300" lvl="0" marL="457200" rtl="0" algn="l">
              <a:spcBef>
                <a:spcPts val="0"/>
              </a:spcBef>
              <a:spcAft>
                <a:spcPts val="0"/>
              </a:spcAft>
              <a:buSzPts val="2200"/>
              <a:buChar char="-"/>
            </a:pPr>
            <a:r>
              <a:rPr lang="en" sz="2200"/>
              <a:t>About to be Homeless</a:t>
            </a:r>
            <a:endParaRPr sz="2200"/>
          </a:p>
          <a:p>
            <a:pPr indent="-368300" lvl="0" marL="457200" rtl="0" algn="l">
              <a:spcBef>
                <a:spcPts val="0"/>
              </a:spcBef>
              <a:spcAft>
                <a:spcPts val="0"/>
              </a:spcAft>
              <a:buSzPts val="2200"/>
              <a:buChar char="-"/>
            </a:pPr>
            <a:r>
              <a:rPr lang="en" sz="2200" strike="sngStrike"/>
              <a:t>Chronically </a:t>
            </a:r>
            <a:r>
              <a:rPr lang="en" sz="2200"/>
              <a:t>Situationally Homeless Individuals</a:t>
            </a:r>
            <a:endParaRPr/>
          </a:p>
        </p:txBody>
      </p:sp>
      <p:sp>
        <p:nvSpPr>
          <p:cNvPr id="297" name="Google Shape;297;p41"/>
          <p:cNvSpPr txBox="1"/>
          <p:nvPr>
            <p:ph idx="2" type="body"/>
          </p:nvPr>
        </p:nvSpPr>
        <p:spPr>
          <a:xfrm>
            <a:off x="4933225" y="1567550"/>
            <a:ext cx="3760800" cy="25506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Children w/o Parents</a:t>
            </a:r>
            <a:endParaRPr sz="2200"/>
          </a:p>
          <a:p>
            <a:pPr indent="-368300" lvl="0" marL="457200" rtl="0" algn="l">
              <a:spcBef>
                <a:spcPts val="0"/>
              </a:spcBef>
              <a:spcAft>
                <a:spcPts val="0"/>
              </a:spcAft>
              <a:buSzPts val="2200"/>
              <a:buChar char="-"/>
            </a:pPr>
            <a:r>
              <a:rPr lang="en" sz="2200"/>
              <a:t>Severely Disabled</a:t>
            </a:r>
            <a:endParaRPr sz="2200"/>
          </a:p>
          <a:p>
            <a:pPr indent="-368300" lvl="0" marL="457200" rtl="0" algn="l">
              <a:spcBef>
                <a:spcPts val="0"/>
              </a:spcBef>
              <a:spcAft>
                <a:spcPts val="0"/>
              </a:spcAft>
              <a:buSzPts val="2200"/>
              <a:buChar char="-"/>
            </a:pPr>
            <a:r>
              <a:rPr lang="en" sz="2200"/>
              <a:t>People suffering from </a:t>
            </a:r>
            <a:r>
              <a:rPr lang="en" sz="2400" u="sng"/>
              <a:t>extreme &amp; debilitating</a:t>
            </a:r>
            <a:endParaRPr sz="2400" u="sng"/>
          </a:p>
          <a:p>
            <a:pPr indent="-368300" lvl="1" marL="914400" rtl="0" algn="l">
              <a:spcBef>
                <a:spcPts val="0"/>
              </a:spcBef>
              <a:spcAft>
                <a:spcPts val="0"/>
              </a:spcAft>
              <a:buSzPts val="2200"/>
              <a:buChar char="○"/>
            </a:pPr>
            <a:r>
              <a:rPr lang="en" sz="2200"/>
              <a:t>Addiction &amp;/or</a:t>
            </a:r>
            <a:endParaRPr sz="2200"/>
          </a:p>
          <a:p>
            <a:pPr indent="-368300" lvl="1" marL="914400" rtl="0" algn="l">
              <a:spcBef>
                <a:spcPts val="0"/>
              </a:spcBef>
              <a:spcAft>
                <a:spcPts val="0"/>
              </a:spcAft>
              <a:buSzPts val="2200"/>
              <a:buChar char="○"/>
            </a:pPr>
            <a:r>
              <a:rPr lang="en" sz="2200"/>
              <a:t>Mental Illness</a:t>
            </a:r>
            <a:endParaRPr/>
          </a:p>
        </p:txBody>
      </p:sp>
      <p:pic>
        <p:nvPicPr>
          <p:cNvPr id="298" name="Google Shape;298;p41"/>
          <p:cNvPicPr preferRelativeResize="0"/>
          <p:nvPr/>
        </p:nvPicPr>
        <p:blipFill>
          <a:blip r:embed="rId3">
            <a:alphaModFix/>
          </a:blip>
          <a:stretch>
            <a:fillRect/>
          </a:stretch>
        </p:blipFill>
        <p:spPr>
          <a:xfrm>
            <a:off x="6333723" y="4354898"/>
            <a:ext cx="602225" cy="602250"/>
          </a:xfrm>
          <a:prstGeom prst="rect">
            <a:avLst/>
          </a:prstGeom>
          <a:noFill/>
          <a:ln>
            <a:noFill/>
          </a:ln>
        </p:spPr>
      </p:pic>
      <p:sp>
        <p:nvSpPr>
          <p:cNvPr id="299" name="Google Shape;299;p41"/>
          <p:cNvSpPr txBox="1"/>
          <p:nvPr/>
        </p:nvSpPr>
        <p:spPr>
          <a:xfrm>
            <a:off x="1499100" y="4294375"/>
            <a:ext cx="30000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3500">
                <a:solidFill>
                  <a:schemeClr val="lt1"/>
                </a:solidFill>
                <a:latin typeface="Lato"/>
                <a:ea typeface="Lato"/>
                <a:cs typeface="Lato"/>
                <a:sym typeface="Lato"/>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2"/>
          <p:cNvPicPr preferRelativeResize="0"/>
          <p:nvPr/>
        </p:nvPicPr>
        <p:blipFill>
          <a:blip r:embed="rId3">
            <a:alphaModFix/>
          </a:blip>
          <a:stretch>
            <a:fillRect/>
          </a:stretch>
        </p:blipFill>
        <p:spPr>
          <a:xfrm>
            <a:off x="1304088" y="806325"/>
            <a:ext cx="6535829" cy="3530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3"/>
          <p:cNvSpPr txBox="1"/>
          <p:nvPr>
            <p:ph type="title"/>
          </p:nvPr>
        </p:nvSpPr>
        <p:spPr>
          <a:xfrm>
            <a:off x="823850" y="1284675"/>
            <a:ext cx="4776000" cy="130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-13 IQ</a:t>
            </a:r>
            <a:endParaRPr/>
          </a:p>
        </p:txBody>
      </p:sp>
      <p:sp>
        <p:nvSpPr>
          <p:cNvPr id="310" name="Google Shape;310;p43"/>
          <p:cNvSpPr txBox="1"/>
          <p:nvPr>
            <p:ph idx="1" type="body"/>
          </p:nvPr>
        </p:nvSpPr>
        <p:spPr>
          <a:xfrm>
            <a:off x="823850" y="2643125"/>
            <a:ext cx="5254500" cy="23745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2400">
                <a:latin typeface="Montserrat"/>
                <a:ea typeface="Montserrat"/>
                <a:cs typeface="Montserrat"/>
                <a:sym typeface="Montserrat"/>
              </a:rPr>
              <a:t>The Stress Imposed by Poverty </a:t>
            </a:r>
            <a:endParaRPr sz="2400">
              <a:latin typeface="Montserrat"/>
              <a:ea typeface="Montserrat"/>
              <a:cs typeface="Montserrat"/>
              <a:sym typeface="Montserrat"/>
            </a:endParaRPr>
          </a:p>
          <a:p>
            <a:pPr indent="0" lvl="0" marL="0" rtl="0" algn="ctr">
              <a:lnSpc>
                <a:spcPct val="100000"/>
              </a:lnSpc>
              <a:spcBef>
                <a:spcPts val="0"/>
              </a:spcBef>
              <a:spcAft>
                <a:spcPts val="0"/>
              </a:spcAft>
              <a:buNone/>
            </a:pPr>
            <a:r>
              <a:rPr lang="en" sz="2400">
                <a:latin typeface="Montserrat"/>
                <a:ea typeface="Montserrat"/>
                <a:cs typeface="Montserrat"/>
                <a:sym typeface="Montserrat"/>
              </a:rPr>
              <a:t>=</a:t>
            </a:r>
            <a:endParaRPr sz="2400">
              <a:latin typeface="Montserrat"/>
              <a:ea typeface="Montserrat"/>
              <a:cs typeface="Montserrat"/>
              <a:sym typeface="Montserrat"/>
            </a:endParaRPr>
          </a:p>
          <a:p>
            <a:pPr indent="0" lvl="0" marL="0" rtl="0" algn="ctr">
              <a:lnSpc>
                <a:spcPct val="100000"/>
              </a:lnSpc>
              <a:spcBef>
                <a:spcPts val="0"/>
              </a:spcBef>
              <a:spcAft>
                <a:spcPts val="0"/>
              </a:spcAft>
              <a:buNone/>
            </a:pPr>
            <a:r>
              <a:rPr lang="en" sz="2400">
                <a:latin typeface="Montserrat"/>
                <a:ea typeface="Montserrat"/>
                <a:cs typeface="Montserrat"/>
                <a:sym typeface="Montserrat"/>
              </a:rPr>
              <a:t>The Effects of Alcoholism</a:t>
            </a:r>
            <a:endParaRPr sz="2400">
              <a:latin typeface="Montserrat"/>
              <a:ea typeface="Montserrat"/>
              <a:cs typeface="Montserrat"/>
              <a:sym typeface="Montserrat"/>
            </a:endParaRPr>
          </a:p>
          <a:p>
            <a:pPr indent="0" lvl="0" marL="0" rtl="0" algn="ctr">
              <a:lnSpc>
                <a:spcPct val="100000"/>
              </a:lnSpc>
              <a:spcBef>
                <a:spcPts val="0"/>
              </a:spcBef>
              <a:spcAft>
                <a:spcPts val="0"/>
              </a:spcAft>
              <a:buNone/>
            </a:pPr>
            <a:r>
              <a:rPr lang="en" sz="2400">
                <a:latin typeface="Montserrat"/>
                <a:ea typeface="Montserrat"/>
                <a:cs typeface="Montserrat"/>
                <a:sym typeface="Montserrat"/>
              </a:rPr>
              <a:t>=</a:t>
            </a:r>
            <a:endParaRPr sz="2400">
              <a:latin typeface="Montserrat"/>
              <a:ea typeface="Montserrat"/>
              <a:cs typeface="Montserrat"/>
              <a:sym typeface="Montserrat"/>
            </a:endParaRPr>
          </a:p>
          <a:p>
            <a:pPr indent="0" lvl="0" marL="0" rtl="0" algn="ctr">
              <a:lnSpc>
                <a:spcPct val="100000"/>
              </a:lnSpc>
              <a:spcBef>
                <a:spcPts val="0"/>
              </a:spcBef>
              <a:spcAft>
                <a:spcPts val="0"/>
              </a:spcAft>
              <a:buNone/>
            </a:pPr>
            <a:r>
              <a:rPr lang="en" sz="2400">
                <a:latin typeface="Montserrat"/>
                <a:ea typeface="Montserrat"/>
                <a:cs typeface="Montserrat"/>
                <a:sym typeface="Montserrat"/>
              </a:rPr>
              <a:t>Losing a Night of Sleep</a:t>
            </a:r>
            <a:endParaRPr sz="24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nvSpPr>
        <p:spPr>
          <a:xfrm>
            <a:off x="0" y="201225"/>
            <a:ext cx="9144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FFFFFF"/>
                </a:solidFill>
                <a:latin typeface="Roboto Slab"/>
                <a:ea typeface="Roboto Slab"/>
                <a:cs typeface="Roboto Slab"/>
                <a:sym typeface="Roboto Slab"/>
              </a:rPr>
              <a:t>What is OUR Purpose?</a:t>
            </a:r>
            <a:endParaRPr sz="4000"/>
          </a:p>
        </p:txBody>
      </p:sp>
      <p:sp>
        <p:nvSpPr>
          <p:cNvPr id="197" name="Google Shape;197;p26"/>
          <p:cNvSpPr txBox="1"/>
          <p:nvPr/>
        </p:nvSpPr>
        <p:spPr>
          <a:xfrm>
            <a:off x="400950" y="1557125"/>
            <a:ext cx="31356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500">
                <a:solidFill>
                  <a:srgbClr val="FFFFFF"/>
                </a:solidFill>
                <a:latin typeface="Roboto"/>
                <a:ea typeface="Roboto"/>
                <a:cs typeface="Roboto"/>
                <a:sym typeface="Roboto"/>
              </a:rPr>
              <a:t>Money</a:t>
            </a:r>
            <a:endParaRPr sz="2300">
              <a:solidFill>
                <a:srgbClr val="FFFFFF"/>
              </a:solidFill>
              <a:latin typeface="Roboto"/>
              <a:ea typeface="Roboto"/>
              <a:cs typeface="Roboto"/>
              <a:sym typeface="Roboto"/>
            </a:endParaRPr>
          </a:p>
        </p:txBody>
      </p:sp>
      <p:pic>
        <p:nvPicPr>
          <p:cNvPr id="198" name="Google Shape;198;p26"/>
          <p:cNvPicPr preferRelativeResize="0"/>
          <p:nvPr/>
        </p:nvPicPr>
        <p:blipFill rotWithShape="1">
          <a:blip r:embed="rId3">
            <a:alphaModFix/>
          </a:blip>
          <a:srcRect b="28770" l="0" r="7313" t="28770"/>
          <a:stretch/>
        </p:blipFill>
        <p:spPr>
          <a:xfrm>
            <a:off x="0" y="2787250"/>
            <a:ext cx="9144000" cy="2356250"/>
          </a:xfrm>
          <a:prstGeom prst="rect">
            <a:avLst/>
          </a:prstGeom>
          <a:noFill/>
          <a:ln>
            <a:noFill/>
          </a:ln>
        </p:spPr>
      </p:pic>
      <p:pic>
        <p:nvPicPr>
          <p:cNvPr id="199" name="Google Shape;199;p26"/>
          <p:cNvPicPr preferRelativeResize="0"/>
          <p:nvPr/>
        </p:nvPicPr>
        <p:blipFill>
          <a:blip r:embed="rId4">
            <a:alphaModFix/>
          </a:blip>
          <a:stretch>
            <a:fillRect/>
          </a:stretch>
        </p:blipFill>
        <p:spPr>
          <a:xfrm>
            <a:off x="3871275" y="3601325"/>
            <a:ext cx="1401450" cy="1401450"/>
          </a:xfrm>
          <a:prstGeom prst="rect">
            <a:avLst/>
          </a:prstGeom>
          <a:noFill/>
          <a:ln>
            <a:noFill/>
          </a:ln>
        </p:spPr>
      </p:pic>
      <p:sp>
        <p:nvSpPr>
          <p:cNvPr id="200" name="Google Shape;200;p26"/>
          <p:cNvSpPr txBox="1"/>
          <p:nvPr/>
        </p:nvSpPr>
        <p:spPr>
          <a:xfrm>
            <a:off x="4972950" y="1557125"/>
            <a:ext cx="37701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500">
                <a:solidFill>
                  <a:srgbClr val="FFFFFF"/>
                </a:solidFill>
                <a:latin typeface="Roboto"/>
                <a:ea typeface="Roboto"/>
                <a:cs typeface="Roboto"/>
                <a:sym typeface="Roboto"/>
              </a:rPr>
              <a:t>Helping People</a:t>
            </a:r>
            <a:endParaRPr sz="2300">
              <a:solidFill>
                <a:srgbClr val="FFFFFF"/>
              </a:solidFill>
              <a:latin typeface="Roboto"/>
              <a:ea typeface="Roboto"/>
              <a:cs typeface="Roboto"/>
              <a:sym typeface="Roboto"/>
            </a:endParaRPr>
          </a:p>
        </p:txBody>
      </p:sp>
      <p:sp>
        <p:nvSpPr>
          <p:cNvPr id="201" name="Google Shape;201;p26"/>
          <p:cNvSpPr txBox="1"/>
          <p:nvPr/>
        </p:nvSpPr>
        <p:spPr>
          <a:xfrm>
            <a:off x="1772375" y="3901850"/>
            <a:ext cx="408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FFFFFF"/>
                </a:solidFill>
                <a:latin typeface="Roboto"/>
                <a:ea typeface="Roboto"/>
                <a:cs typeface="Roboto"/>
                <a:sym typeface="Roboto"/>
              </a:rPr>
              <a:t>$</a:t>
            </a:r>
            <a:endParaRPr sz="4000">
              <a:solidFill>
                <a:srgbClr val="FFFFFF"/>
              </a:solidFill>
              <a:latin typeface="Roboto"/>
              <a:ea typeface="Roboto"/>
              <a:cs typeface="Roboto"/>
              <a:sym typeface="Roboto"/>
            </a:endParaRPr>
          </a:p>
        </p:txBody>
      </p:sp>
      <p:pic>
        <p:nvPicPr>
          <p:cNvPr id="202" name="Google Shape;202;p26"/>
          <p:cNvPicPr preferRelativeResize="0"/>
          <p:nvPr/>
        </p:nvPicPr>
        <p:blipFill rotWithShape="1">
          <a:blip r:embed="rId3">
            <a:alphaModFix/>
          </a:blip>
          <a:srcRect b="28770" l="0" r="7313" t="28770"/>
          <a:stretch/>
        </p:blipFill>
        <p:spPr>
          <a:xfrm>
            <a:off x="0" y="2787250"/>
            <a:ext cx="9144000" cy="2356250"/>
          </a:xfrm>
          <a:prstGeom prst="rect">
            <a:avLst/>
          </a:prstGeom>
          <a:noFill/>
          <a:ln>
            <a:noFill/>
          </a:ln>
        </p:spPr>
      </p:pic>
      <p:sp>
        <p:nvSpPr>
          <p:cNvPr id="203" name="Google Shape;203;p26"/>
          <p:cNvSpPr txBox="1"/>
          <p:nvPr/>
        </p:nvSpPr>
        <p:spPr>
          <a:xfrm>
            <a:off x="1772375" y="3901850"/>
            <a:ext cx="408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FFFFFF"/>
                </a:solidFill>
                <a:latin typeface="Roboto"/>
                <a:ea typeface="Roboto"/>
                <a:cs typeface="Roboto"/>
                <a:sym typeface="Roboto"/>
              </a:rPr>
              <a:t>$</a:t>
            </a:r>
            <a:endParaRPr sz="4000">
              <a:solidFill>
                <a:srgbClr val="FFFFFF"/>
              </a:solidFill>
              <a:latin typeface="Roboto"/>
              <a:ea typeface="Roboto"/>
              <a:cs typeface="Roboto"/>
              <a:sym typeface="Roboto"/>
            </a:endParaRPr>
          </a:p>
        </p:txBody>
      </p:sp>
      <p:pic>
        <p:nvPicPr>
          <p:cNvPr id="204" name="Google Shape;204;p26"/>
          <p:cNvPicPr preferRelativeResize="0"/>
          <p:nvPr/>
        </p:nvPicPr>
        <p:blipFill>
          <a:blip r:embed="rId4">
            <a:alphaModFix/>
          </a:blip>
          <a:stretch>
            <a:fillRect/>
          </a:stretch>
        </p:blipFill>
        <p:spPr>
          <a:xfrm>
            <a:off x="3930350" y="3663475"/>
            <a:ext cx="1280226" cy="1280226"/>
          </a:xfrm>
          <a:prstGeom prst="rect">
            <a:avLst/>
          </a:prstGeom>
          <a:noFill/>
          <a:ln>
            <a:noFill/>
          </a:ln>
        </p:spPr>
      </p:pic>
      <p:sp>
        <p:nvSpPr>
          <p:cNvPr id="205" name="Google Shape;205;p26"/>
          <p:cNvSpPr txBox="1"/>
          <p:nvPr/>
        </p:nvSpPr>
        <p:spPr>
          <a:xfrm>
            <a:off x="1324675" y="4543500"/>
            <a:ext cx="741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highlight>
                  <a:srgbClr val="000000"/>
                </a:highlight>
                <a:latin typeface="Lato"/>
                <a:ea typeface="Lato"/>
                <a:cs typeface="Lato"/>
                <a:sym typeface="Lato"/>
              </a:rPr>
              <a:t>Funder</a:t>
            </a:r>
            <a:endParaRPr sz="1200">
              <a:solidFill>
                <a:schemeClr val="lt1"/>
              </a:solidFill>
              <a:highlight>
                <a:srgbClr val="000000"/>
              </a:highlight>
              <a:latin typeface="Lato"/>
              <a:ea typeface="Lato"/>
              <a:cs typeface="Lato"/>
              <a:sym typeface="Lato"/>
            </a:endParaRPr>
          </a:p>
        </p:txBody>
      </p:sp>
      <p:cxnSp>
        <p:nvCxnSpPr>
          <p:cNvPr id="206" name="Google Shape;206;p26"/>
          <p:cNvCxnSpPr/>
          <p:nvPr/>
        </p:nvCxnSpPr>
        <p:spPr>
          <a:xfrm>
            <a:off x="2708000" y="1886350"/>
            <a:ext cx="2880000" cy="0"/>
          </a:xfrm>
          <a:prstGeom prst="straightConnector1">
            <a:avLst/>
          </a:prstGeom>
          <a:noFill/>
          <a:ln cap="flat" cmpd="sng" w="28575">
            <a:solidFill>
              <a:schemeClr val="dk2"/>
            </a:solidFill>
            <a:prstDash val="solid"/>
            <a:round/>
            <a:headEnd len="med" w="med" type="none"/>
            <a:tailEnd len="med" w="med" type="stealth"/>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4"/>
          <p:cNvSpPr txBox="1"/>
          <p:nvPr>
            <p:ph type="title"/>
          </p:nvPr>
        </p:nvSpPr>
        <p:spPr>
          <a:xfrm>
            <a:off x="823850" y="0"/>
            <a:ext cx="4587000" cy="5143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Guaranteed Income is not a silver bullet.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it is a (very) large part of the solution.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Incentives!</a:t>
            </a:r>
            <a:endParaRPr/>
          </a:p>
        </p:txBody>
      </p:sp>
      <p:pic>
        <p:nvPicPr>
          <p:cNvPr id="321" name="Google Shape;321;p45"/>
          <p:cNvPicPr preferRelativeResize="0"/>
          <p:nvPr/>
        </p:nvPicPr>
        <p:blipFill>
          <a:blip r:embed="rId3">
            <a:alphaModFix/>
          </a:blip>
          <a:stretch>
            <a:fillRect/>
          </a:stretch>
        </p:blipFill>
        <p:spPr>
          <a:xfrm>
            <a:off x="1203950" y="1083725"/>
            <a:ext cx="7132450" cy="3884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6"/>
          <p:cNvPicPr preferRelativeResize="0"/>
          <p:nvPr/>
        </p:nvPicPr>
        <p:blipFill rotWithShape="1">
          <a:blip r:embed="rId3">
            <a:alphaModFix/>
          </a:blip>
          <a:srcRect b="16708" l="0" r="0" t="0"/>
          <a:stretch/>
        </p:blipFill>
        <p:spPr>
          <a:xfrm>
            <a:off x="0" y="0"/>
            <a:ext cx="9144003" cy="5143501"/>
          </a:xfrm>
          <a:prstGeom prst="rect">
            <a:avLst/>
          </a:prstGeom>
          <a:noFill/>
          <a:ln>
            <a:noFill/>
          </a:ln>
        </p:spPr>
      </p:pic>
      <p:sp>
        <p:nvSpPr>
          <p:cNvPr id="327" name="Google Shape;327;p46"/>
          <p:cNvSpPr txBox="1"/>
          <p:nvPr/>
        </p:nvSpPr>
        <p:spPr>
          <a:xfrm>
            <a:off x="2198400" y="1272600"/>
            <a:ext cx="6945600" cy="354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800">
                <a:solidFill>
                  <a:srgbClr val="FFFFFF"/>
                </a:solidFill>
                <a:highlight>
                  <a:srgbClr val="000000"/>
                </a:highlight>
                <a:latin typeface="Cambria"/>
                <a:ea typeface="Cambria"/>
                <a:cs typeface="Cambria"/>
                <a:sym typeface="Cambria"/>
              </a:rPr>
              <a:t>I am now convinced that the simplest approach will prove to be the most </a:t>
            </a:r>
            <a:endParaRPr sz="2800">
              <a:solidFill>
                <a:srgbClr val="FFFFFF"/>
              </a:solidFill>
              <a:highlight>
                <a:srgbClr val="000000"/>
              </a:highlight>
              <a:latin typeface="Cambria"/>
              <a:ea typeface="Cambria"/>
              <a:cs typeface="Cambria"/>
              <a:sym typeface="Cambria"/>
            </a:endParaRPr>
          </a:p>
          <a:p>
            <a:pPr indent="0" lvl="0" marL="0" rtl="0" algn="ctr">
              <a:lnSpc>
                <a:spcPct val="115000"/>
              </a:lnSpc>
              <a:spcBef>
                <a:spcPts val="0"/>
              </a:spcBef>
              <a:spcAft>
                <a:spcPts val="0"/>
              </a:spcAft>
              <a:buNone/>
            </a:pPr>
            <a:r>
              <a:rPr lang="en" sz="2800">
                <a:solidFill>
                  <a:srgbClr val="FFFFFF"/>
                </a:solidFill>
                <a:highlight>
                  <a:srgbClr val="000000"/>
                </a:highlight>
                <a:latin typeface="Cambria"/>
                <a:ea typeface="Cambria"/>
                <a:cs typeface="Cambria"/>
                <a:sym typeface="Cambria"/>
              </a:rPr>
              <a:t>effective -- The solution to poverty is to abolish it directly by a now widely discussed measure: the guaranteed income</a:t>
            </a:r>
            <a:endParaRPr sz="2800">
              <a:solidFill>
                <a:srgbClr val="FFFFFF"/>
              </a:solidFill>
              <a:highlight>
                <a:srgbClr val="000000"/>
              </a:highlight>
              <a:latin typeface="Cambria"/>
              <a:ea typeface="Cambria"/>
              <a:cs typeface="Cambria"/>
              <a:sym typeface="Cambria"/>
            </a:endParaRPr>
          </a:p>
          <a:p>
            <a:pPr indent="0" lvl="0" marL="0" rtl="0" algn="ctr">
              <a:lnSpc>
                <a:spcPct val="115000"/>
              </a:lnSpc>
              <a:spcBef>
                <a:spcPts val="0"/>
              </a:spcBef>
              <a:spcAft>
                <a:spcPts val="0"/>
              </a:spcAft>
              <a:buNone/>
            </a:pPr>
            <a:r>
              <a:t/>
            </a:r>
            <a:endParaRPr sz="2800">
              <a:solidFill>
                <a:srgbClr val="FFFFFF"/>
              </a:solidFill>
              <a:highlight>
                <a:srgbClr val="000000"/>
              </a:highlight>
              <a:latin typeface="Cambria"/>
              <a:ea typeface="Cambria"/>
              <a:cs typeface="Cambria"/>
              <a:sym typeface="Cambria"/>
            </a:endParaRPr>
          </a:p>
          <a:p>
            <a:pPr indent="0" lvl="0" marL="0" rtl="0" algn="ctr">
              <a:lnSpc>
                <a:spcPct val="115000"/>
              </a:lnSpc>
              <a:spcBef>
                <a:spcPts val="0"/>
              </a:spcBef>
              <a:spcAft>
                <a:spcPts val="0"/>
              </a:spcAft>
              <a:buNone/>
            </a:pPr>
            <a:r>
              <a:rPr lang="en" sz="2500">
                <a:solidFill>
                  <a:srgbClr val="FFFFFF"/>
                </a:solidFill>
                <a:highlight>
                  <a:srgbClr val="434343"/>
                </a:highlight>
                <a:latin typeface="Cambria"/>
                <a:ea typeface="Cambria"/>
                <a:cs typeface="Cambria"/>
                <a:sym typeface="Cambria"/>
              </a:rPr>
              <a:t>-Martin Luther King Jr.</a:t>
            </a:r>
            <a:endParaRPr sz="2500">
              <a:solidFill>
                <a:srgbClr val="FFFFFF"/>
              </a:solidFill>
              <a:highlight>
                <a:srgbClr val="434343"/>
              </a:highlight>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7"/>
          <p:cNvSpPr txBox="1"/>
          <p:nvPr>
            <p:ph idx="4294967295" type="title"/>
          </p:nvPr>
        </p:nvSpPr>
        <p:spPr>
          <a:xfrm>
            <a:off x="0" y="0"/>
            <a:ext cx="4868100" cy="75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Universal Basic Income</a:t>
            </a:r>
            <a:endParaRPr/>
          </a:p>
        </p:txBody>
      </p:sp>
      <p:sp>
        <p:nvSpPr>
          <p:cNvPr id="333" name="Google Shape;333;p47"/>
          <p:cNvSpPr txBox="1"/>
          <p:nvPr/>
        </p:nvSpPr>
        <p:spPr>
          <a:xfrm>
            <a:off x="306000" y="1321775"/>
            <a:ext cx="4562100" cy="286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lt1"/>
                </a:solidFill>
              </a:rPr>
              <a:t>Power to End Poverty</a:t>
            </a:r>
            <a:endParaRPr sz="2900">
              <a:solidFill>
                <a:schemeClr val="lt1"/>
              </a:solidFill>
              <a:latin typeface="Roboto"/>
              <a:ea typeface="Roboto"/>
              <a:cs typeface="Roboto"/>
              <a:sym typeface="Roboto"/>
            </a:endParaRPr>
          </a:p>
          <a:p>
            <a:pPr indent="0" lvl="0" marL="0" rtl="0" algn="l">
              <a:spcBef>
                <a:spcPts val="0"/>
              </a:spcBef>
              <a:spcAft>
                <a:spcPts val="0"/>
              </a:spcAft>
              <a:buNone/>
            </a:pPr>
            <a:r>
              <a:t/>
            </a:r>
            <a:endParaRPr sz="2900">
              <a:solidFill>
                <a:schemeClr val="lt1"/>
              </a:solidFill>
              <a:latin typeface="Roboto"/>
              <a:ea typeface="Roboto"/>
              <a:cs typeface="Roboto"/>
              <a:sym typeface="Roboto"/>
            </a:endParaRPr>
          </a:p>
          <a:p>
            <a:pPr indent="0" lvl="0" marL="0" rtl="0" algn="l">
              <a:spcBef>
                <a:spcPts val="0"/>
              </a:spcBef>
              <a:spcAft>
                <a:spcPts val="0"/>
              </a:spcAft>
              <a:buNone/>
            </a:pPr>
            <a:r>
              <a:t/>
            </a:r>
            <a:endParaRPr sz="2900">
              <a:solidFill>
                <a:schemeClr val="lt1"/>
              </a:solidFill>
              <a:latin typeface="Roboto"/>
              <a:ea typeface="Roboto"/>
              <a:cs typeface="Roboto"/>
              <a:sym typeface="Roboto"/>
            </a:endParaRPr>
          </a:p>
          <a:p>
            <a:pPr indent="0" lvl="0" marL="0" rtl="0" algn="l">
              <a:spcBef>
                <a:spcPts val="0"/>
              </a:spcBef>
              <a:spcAft>
                <a:spcPts val="0"/>
              </a:spcAft>
              <a:buNone/>
            </a:pPr>
            <a:r>
              <a:rPr lang="en" sz="2900">
                <a:solidFill>
                  <a:schemeClr val="lt1"/>
                </a:solidFill>
                <a:latin typeface="Roboto"/>
                <a:ea typeface="Roboto"/>
                <a:cs typeface="Roboto"/>
                <a:sym typeface="Roboto"/>
              </a:rPr>
              <a:t>No Negative Incentives</a:t>
            </a:r>
            <a:endParaRPr sz="2900">
              <a:solidFill>
                <a:schemeClr val="lt1"/>
              </a:solidFill>
              <a:latin typeface="Roboto"/>
              <a:ea typeface="Roboto"/>
              <a:cs typeface="Roboto"/>
              <a:sym typeface="Roboto"/>
            </a:endParaRPr>
          </a:p>
          <a:p>
            <a:pPr indent="-412750" lvl="0" marL="457200" rtl="0" algn="l">
              <a:spcBef>
                <a:spcPts val="0"/>
              </a:spcBef>
              <a:spcAft>
                <a:spcPts val="0"/>
              </a:spcAft>
              <a:buClr>
                <a:schemeClr val="lt1"/>
              </a:buClr>
              <a:buSzPts val="2900"/>
              <a:buFont typeface="Roboto"/>
              <a:buChar char="●"/>
            </a:pPr>
            <a:r>
              <a:rPr lang="en" sz="2900">
                <a:solidFill>
                  <a:schemeClr val="lt1"/>
                </a:solidFill>
                <a:latin typeface="Roboto"/>
                <a:ea typeface="Roboto"/>
                <a:cs typeface="Roboto"/>
                <a:sym typeface="Roboto"/>
              </a:rPr>
              <a:t>No Paternalism</a:t>
            </a:r>
            <a:endParaRPr sz="2900">
              <a:solidFill>
                <a:schemeClr val="lt1"/>
              </a:solidFill>
              <a:latin typeface="Roboto"/>
              <a:ea typeface="Roboto"/>
              <a:cs typeface="Roboto"/>
              <a:sym typeface="Roboto"/>
            </a:endParaRPr>
          </a:p>
          <a:p>
            <a:pPr indent="-412750" lvl="0" marL="457200" rtl="0" algn="l">
              <a:spcBef>
                <a:spcPts val="0"/>
              </a:spcBef>
              <a:spcAft>
                <a:spcPts val="0"/>
              </a:spcAft>
              <a:buClr>
                <a:schemeClr val="lt1"/>
              </a:buClr>
              <a:buSzPts val="2900"/>
              <a:buFont typeface="Roboto"/>
              <a:buChar char="●"/>
            </a:pPr>
            <a:r>
              <a:rPr lang="en" sz="2900">
                <a:solidFill>
                  <a:schemeClr val="lt1"/>
                </a:solidFill>
                <a:latin typeface="Roboto"/>
                <a:ea typeface="Roboto"/>
                <a:cs typeface="Roboto"/>
                <a:sym typeface="Roboto"/>
              </a:rPr>
              <a:t>No Humiliation</a:t>
            </a:r>
            <a:endParaRPr sz="2900">
              <a:solidFill>
                <a:schemeClr val="lt1"/>
              </a:solidFill>
              <a:latin typeface="Roboto"/>
              <a:ea typeface="Roboto"/>
              <a:cs typeface="Roboto"/>
              <a:sym typeface="Roboto"/>
            </a:endParaRPr>
          </a:p>
        </p:txBody>
      </p:sp>
      <p:pic>
        <p:nvPicPr>
          <p:cNvPr descr="Why universal basic income could help us fight the next wave of economic  shocks | John Harris | The Guardian" id="334" name="Google Shape;334;p47"/>
          <p:cNvPicPr preferRelativeResize="0"/>
          <p:nvPr/>
        </p:nvPicPr>
        <p:blipFill rotWithShape="1">
          <a:blip r:embed="rId3">
            <a:alphaModFix/>
          </a:blip>
          <a:srcRect b="0" l="0" r="0" t="0"/>
          <a:stretch/>
        </p:blipFill>
        <p:spPr>
          <a:xfrm>
            <a:off x="4868100" y="0"/>
            <a:ext cx="42759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8"/>
          <p:cNvSpPr txBox="1"/>
          <p:nvPr>
            <p:ph idx="1" type="body"/>
          </p:nvPr>
        </p:nvSpPr>
        <p:spPr>
          <a:xfrm>
            <a:off x="1297500" y="1372225"/>
            <a:ext cx="7846500" cy="3771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200"/>
          </a:p>
          <a:p>
            <a:pPr indent="-387350" lvl="0" marL="457200" rtl="0" algn="l">
              <a:lnSpc>
                <a:spcPct val="115000"/>
              </a:lnSpc>
              <a:spcBef>
                <a:spcPts val="1200"/>
              </a:spcBef>
              <a:spcAft>
                <a:spcPts val="0"/>
              </a:spcAft>
              <a:buSzPts val="2500"/>
              <a:buAutoNum type="arabicPeriod"/>
            </a:pPr>
            <a:r>
              <a:rPr lang="en" sz="2500"/>
              <a:t>Normalize</a:t>
            </a:r>
            <a:r>
              <a:rPr lang="en" sz="2500"/>
              <a:t> Guaranteed Income for People in Need</a:t>
            </a:r>
            <a:endParaRPr sz="2500"/>
          </a:p>
          <a:p>
            <a:pPr indent="0" lvl="0" marL="0" rtl="0" algn="l">
              <a:lnSpc>
                <a:spcPct val="115000"/>
              </a:lnSpc>
              <a:spcBef>
                <a:spcPts val="1200"/>
              </a:spcBef>
              <a:spcAft>
                <a:spcPts val="0"/>
              </a:spcAft>
              <a:buNone/>
            </a:pPr>
            <a:r>
              <a:t/>
            </a:r>
            <a:endParaRPr sz="2500"/>
          </a:p>
          <a:p>
            <a:pPr indent="-387350" lvl="0" marL="457200" rtl="0" algn="l">
              <a:lnSpc>
                <a:spcPct val="115000"/>
              </a:lnSpc>
              <a:spcBef>
                <a:spcPts val="1200"/>
              </a:spcBef>
              <a:spcAft>
                <a:spcPts val="0"/>
              </a:spcAft>
              <a:buSzPts val="2500"/>
              <a:buAutoNum type="arabicPeriod"/>
            </a:pPr>
            <a:r>
              <a:rPr lang="en" sz="2500"/>
              <a:t>Run Rigorous Cash Benchmarking Studies</a:t>
            </a:r>
            <a:endParaRPr sz="2500"/>
          </a:p>
          <a:p>
            <a:pPr indent="0" lvl="0" marL="0" rtl="0" algn="l">
              <a:lnSpc>
                <a:spcPct val="115000"/>
              </a:lnSpc>
              <a:spcBef>
                <a:spcPts val="1200"/>
              </a:spcBef>
              <a:spcAft>
                <a:spcPts val="0"/>
              </a:spcAft>
              <a:buNone/>
            </a:pPr>
            <a:r>
              <a:t/>
            </a:r>
            <a:endParaRPr sz="2500"/>
          </a:p>
          <a:p>
            <a:pPr indent="-387350" lvl="0" marL="457200" rtl="0" algn="l">
              <a:lnSpc>
                <a:spcPct val="115000"/>
              </a:lnSpc>
              <a:spcBef>
                <a:spcPts val="1200"/>
              </a:spcBef>
              <a:spcAft>
                <a:spcPts val="0"/>
              </a:spcAft>
              <a:buSzPts val="2500"/>
              <a:buAutoNum type="arabicPeriod"/>
            </a:pPr>
            <a:r>
              <a:rPr lang="en" sz="2500"/>
              <a:t>Increase Resources for High Impact Interventions</a:t>
            </a:r>
            <a:endParaRPr sz="2500"/>
          </a:p>
        </p:txBody>
      </p:sp>
      <p:sp>
        <p:nvSpPr>
          <p:cNvPr id="340" name="Google Shape;340;p48"/>
          <p:cNvSpPr txBox="1"/>
          <p:nvPr/>
        </p:nvSpPr>
        <p:spPr>
          <a:xfrm>
            <a:off x="1297500" y="328038"/>
            <a:ext cx="76650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rgbClr val="FFFFFF"/>
                </a:solidFill>
              </a:rPr>
              <a:t>The Logical      oundation</a:t>
            </a:r>
            <a:endParaRPr sz="5200">
              <a:solidFill>
                <a:srgbClr val="FFFFFF"/>
              </a:solidFill>
            </a:endParaRPr>
          </a:p>
        </p:txBody>
      </p:sp>
      <p:pic>
        <p:nvPicPr>
          <p:cNvPr id="341" name="Google Shape;341;p48"/>
          <p:cNvPicPr preferRelativeResize="0"/>
          <p:nvPr/>
        </p:nvPicPr>
        <p:blipFill>
          <a:blip r:embed="rId3">
            <a:alphaModFix/>
          </a:blip>
          <a:stretch>
            <a:fillRect/>
          </a:stretch>
        </p:blipFill>
        <p:spPr>
          <a:xfrm>
            <a:off x="4990300" y="255112"/>
            <a:ext cx="926826" cy="925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Annual</a:t>
            </a:r>
            <a:r>
              <a:rPr lang="en"/>
              <a:t> Costs of </a:t>
            </a:r>
            <a:r>
              <a:rPr lang="en"/>
              <a:t>Homelessness in Arizona</a:t>
            </a:r>
            <a:endParaRPr/>
          </a:p>
        </p:txBody>
      </p:sp>
      <p:sp>
        <p:nvSpPr>
          <p:cNvPr id="347" name="Google Shape;347;p49"/>
          <p:cNvSpPr txBox="1"/>
          <p:nvPr>
            <p:ph idx="1" type="body"/>
          </p:nvPr>
        </p:nvSpPr>
        <p:spPr>
          <a:xfrm>
            <a:off x="1297500" y="1567550"/>
            <a:ext cx="7710900" cy="33936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13,556 People Experiencing </a:t>
            </a:r>
            <a:r>
              <a:rPr lang="en" sz="2500"/>
              <a:t>Homelessness</a:t>
            </a:r>
            <a:endParaRPr sz="2500"/>
          </a:p>
          <a:p>
            <a:pPr indent="0" lvl="0" marL="0" rtl="0" algn="l">
              <a:spcBef>
                <a:spcPts val="1200"/>
              </a:spcBef>
              <a:spcAft>
                <a:spcPts val="0"/>
              </a:spcAft>
              <a:buNone/>
            </a:pPr>
            <a:r>
              <a:t/>
            </a:r>
            <a:endParaRPr sz="2500"/>
          </a:p>
          <a:p>
            <a:pPr indent="-387350" lvl="0" marL="457200" rtl="0" algn="l">
              <a:spcBef>
                <a:spcPts val="1200"/>
              </a:spcBef>
              <a:spcAft>
                <a:spcPts val="0"/>
              </a:spcAft>
              <a:buSzPts val="2500"/>
              <a:buChar char="●"/>
            </a:pPr>
            <a:r>
              <a:rPr lang="en" sz="2500"/>
              <a:t>Federal + </a:t>
            </a:r>
            <a:r>
              <a:rPr lang="en" sz="2500"/>
              <a:t>Local </a:t>
            </a:r>
            <a:r>
              <a:rPr lang="en" sz="2500"/>
              <a:t>+ Charity + Police/Legal + Medical </a:t>
            </a:r>
            <a:endParaRPr sz="2500"/>
          </a:p>
          <a:p>
            <a:pPr indent="0" lvl="0" marL="0" rtl="0" algn="l">
              <a:spcBef>
                <a:spcPts val="1200"/>
              </a:spcBef>
              <a:spcAft>
                <a:spcPts val="0"/>
              </a:spcAft>
              <a:buNone/>
            </a:pPr>
            <a:r>
              <a:t/>
            </a:r>
            <a:endParaRPr sz="2500"/>
          </a:p>
          <a:p>
            <a:pPr indent="-387350" lvl="0" marL="457200" rtl="0" algn="l">
              <a:spcBef>
                <a:spcPts val="1200"/>
              </a:spcBef>
              <a:spcAft>
                <a:spcPts val="0"/>
              </a:spcAft>
              <a:buSzPts val="2500"/>
              <a:buChar char="●"/>
            </a:pPr>
            <a:r>
              <a:rPr lang="en" sz="2500"/>
              <a:t>&gt;$1.25 Billion Arizona Annually</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0"/>
          <p:cNvSpPr txBox="1"/>
          <p:nvPr>
            <p:ph type="title"/>
          </p:nvPr>
        </p:nvSpPr>
        <p:spPr>
          <a:xfrm>
            <a:off x="823850" y="1284675"/>
            <a:ext cx="5365800" cy="130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&lt;5% - $50M</a:t>
            </a:r>
            <a:endParaRPr/>
          </a:p>
        </p:txBody>
      </p:sp>
      <p:sp>
        <p:nvSpPr>
          <p:cNvPr id="353" name="Google Shape;353;p50"/>
          <p:cNvSpPr txBox="1"/>
          <p:nvPr>
            <p:ph idx="1" type="body"/>
          </p:nvPr>
        </p:nvSpPr>
        <p:spPr>
          <a:xfrm>
            <a:off x="823850" y="2643125"/>
            <a:ext cx="5028000" cy="214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00"/>
              <a:t>Provide </a:t>
            </a:r>
            <a:r>
              <a:rPr lang="en" sz="2300"/>
              <a:t>50% of the homeless population in Arizona $1,000 a month for 6 Months</a:t>
            </a:r>
            <a:endParaRPr sz="23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1"/>
          <p:cNvSpPr txBox="1"/>
          <p:nvPr>
            <p:ph type="title"/>
          </p:nvPr>
        </p:nvSpPr>
        <p:spPr>
          <a:xfrm>
            <a:off x="1297500" y="393750"/>
            <a:ext cx="77361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Foundation’s Maximum Impact Pilot</a:t>
            </a:r>
            <a:endParaRPr sz="3200"/>
          </a:p>
        </p:txBody>
      </p:sp>
      <p:sp>
        <p:nvSpPr>
          <p:cNvPr id="359" name="Google Shape;359;p51"/>
          <p:cNvSpPr txBox="1"/>
          <p:nvPr>
            <p:ph idx="1" type="body"/>
          </p:nvPr>
        </p:nvSpPr>
        <p:spPr>
          <a:xfrm>
            <a:off x="1297500" y="1567550"/>
            <a:ext cx="7038900" cy="34977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SzPts val="2400"/>
              <a:buChar char="●"/>
            </a:pPr>
            <a:r>
              <a:rPr lang="en" sz="2400"/>
              <a:t>$200,000 Minimum Budget</a:t>
            </a:r>
            <a:endParaRPr sz="2400"/>
          </a:p>
          <a:p>
            <a:pPr indent="-381000" lvl="1" marL="914400" rtl="0" algn="l">
              <a:lnSpc>
                <a:spcPct val="200000"/>
              </a:lnSpc>
              <a:spcBef>
                <a:spcPts val="0"/>
              </a:spcBef>
              <a:spcAft>
                <a:spcPts val="0"/>
              </a:spcAft>
              <a:buSzPts val="2400"/>
              <a:buChar char="○"/>
            </a:pPr>
            <a:r>
              <a:rPr lang="en" sz="2400"/>
              <a:t>80% Directly to Unhoused People</a:t>
            </a:r>
            <a:endParaRPr sz="2400"/>
          </a:p>
          <a:p>
            <a:pPr indent="-381000" lvl="0" marL="457200" rtl="0" algn="l">
              <a:lnSpc>
                <a:spcPct val="200000"/>
              </a:lnSpc>
              <a:spcBef>
                <a:spcPts val="0"/>
              </a:spcBef>
              <a:spcAft>
                <a:spcPts val="0"/>
              </a:spcAft>
              <a:buSzPts val="2400"/>
              <a:buChar char="●"/>
            </a:pPr>
            <a:r>
              <a:rPr lang="en" sz="2400"/>
              <a:t>24 Unhoused Participants</a:t>
            </a:r>
            <a:endParaRPr sz="2400"/>
          </a:p>
          <a:p>
            <a:pPr indent="-381000" lvl="0" marL="457200" rtl="0" algn="l">
              <a:lnSpc>
                <a:spcPct val="200000"/>
              </a:lnSpc>
              <a:spcBef>
                <a:spcPts val="0"/>
              </a:spcBef>
              <a:spcAft>
                <a:spcPts val="0"/>
              </a:spcAft>
              <a:buSzPts val="2400"/>
              <a:buChar char="●"/>
            </a:pPr>
            <a:r>
              <a:rPr lang="en" sz="2400"/>
              <a:t>$1,000/Month for 6 Months</a:t>
            </a:r>
            <a:endParaRPr sz="2400"/>
          </a:p>
          <a:p>
            <a:pPr indent="-381000" lvl="0" marL="457200" rtl="0" algn="l">
              <a:lnSpc>
                <a:spcPct val="200000"/>
              </a:lnSpc>
              <a:spcBef>
                <a:spcPts val="0"/>
              </a:spcBef>
              <a:spcAft>
                <a:spcPts val="0"/>
              </a:spcAft>
              <a:buSzPts val="2400"/>
              <a:buChar char="●"/>
            </a:pPr>
            <a:r>
              <a:rPr lang="en" sz="2400"/>
              <a:t>2-Step Addiction/Mental Illness Screening Process</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63" name="Shape 363"/>
        <p:cNvGrpSpPr/>
        <p:nvPr/>
      </p:nvGrpSpPr>
      <p:grpSpPr>
        <a:xfrm>
          <a:off x="0" y="0"/>
          <a:ext cx="0" cy="0"/>
          <a:chOff x="0" y="0"/>
          <a:chExt cx="0" cy="0"/>
        </a:xfrm>
      </p:grpSpPr>
      <p:sp>
        <p:nvSpPr>
          <p:cNvPr id="364" name="Google Shape;364;p52"/>
          <p:cNvSpPr txBox="1"/>
          <p:nvPr/>
        </p:nvSpPr>
        <p:spPr>
          <a:xfrm>
            <a:off x="0" y="1630350"/>
            <a:ext cx="5315400" cy="3790200"/>
          </a:xfrm>
          <a:prstGeom prst="rect">
            <a:avLst/>
          </a:prstGeom>
          <a:solidFill>
            <a:srgbClr val="404040"/>
          </a:solidFill>
          <a:ln>
            <a:noFill/>
          </a:ln>
        </p:spPr>
        <p:txBody>
          <a:bodyPr anchorCtr="0" anchor="t" bIns="131325" lIns="131325" spcFirstLastPara="1" rIns="131325" wrap="square" tIns="131325">
            <a:spAutoFit/>
          </a:bodyPr>
          <a:lstStyle/>
          <a:p>
            <a:pPr indent="0" lvl="0" marL="0" rtl="0" algn="l">
              <a:spcBef>
                <a:spcPts val="0"/>
              </a:spcBef>
              <a:spcAft>
                <a:spcPts val="0"/>
              </a:spcAft>
              <a:buNone/>
            </a:pPr>
            <a:r>
              <a:t/>
            </a:r>
            <a:endParaRPr sz="2900">
              <a:solidFill>
                <a:srgbClr val="FFFFFF"/>
              </a:solidFill>
            </a:endParaRPr>
          </a:p>
          <a:p>
            <a:pPr indent="0" lvl="0" marL="0" rtl="0" algn="ctr">
              <a:spcBef>
                <a:spcPts val="0"/>
              </a:spcBef>
              <a:spcAft>
                <a:spcPts val="0"/>
              </a:spcAft>
              <a:buNone/>
            </a:pPr>
            <a:r>
              <a:rPr lang="en" sz="2900">
                <a:solidFill>
                  <a:srgbClr val="FFFFFF"/>
                </a:solidFill>
              </a:rPr>
              <a:t>We are paving a path towards cost-effectively ending homelessness and poverty</a:t>
            </a:r>
            <a:endParaRPr sz="4500">
              <a:solidFill>
                <a:srgbClr val="FFFFFF"/>
              </a:solidFill>
            </a:endParaRPr>
          </a:p>
          <a:p>
            <a:pPr indent="0" lvl="0" marL="0" rtl="0" algn="ctr">
              <a:spcBef>
                <a:spcPts val="0"/>
              </a:spcBef>
              <a:spcAft>
                <a:spcPts val="0"/>
              </a:spcAft>
              <a:buNone/>
            </a:pPr>
            <a:r>
              <a:t/>
            </a:r>
            <a:endParaRPr sz="2100">
              <a:solidFill>
                <a:srgbClr val="FFFFFF"/>
              </a:solidFill>
            </a:endParaRPr>
          </a:p>
          <a:p>
            <a:pPr indent="0" lvl="0" marL="0" rtl="0" algn="ctr">
              <a:spcBef>
                <a:spcPts val="0"/>
              </a:spcBef>
              <a:spcAft>
                <a:spcPts val="0"/>
              </a:spcAft>
              <a:buNone/>
            </a:pPr>
            <a:r>
              <a:rPr lang="en" sz="2300">
                <a:solidFill>
                  <a:srgbClr val="FFFFFF"/>
                </a:solidFill>
              </a:rPr>
              <a:t>Contact Michael to get involved!</a:t>
            </a:r>
            <a:endParaRPr sz="2300">
              <a:solidFill>
                <a:srgbClr val="FFFFFF"/>
              </a:solidFill>
            </a:endParaRPr>
          </a:p>
          <a:p>
            <a:pPr indent="0" lvl="0" marL="0" rtl="0" algn="ctr">
              <a:spcBef>
                <a:spcPts val="0"/>
              </a:spcBef>
              <a:spcAft>
                <a:spcPts val="0"/>
              </a:spcAft>
              <a:buNone/>
            </a:pPr>
            <a:r>
              <a:t/>
            </a:r>
            <a:endParaRPr sz="2300">
              <a:solidFill>
                <a:srgbClr val="FFFFFF"/>
              </a:solidFill>
            </a:endParaRPr>
          </a:p>
          <a:p>
            <a:pPr indent="0" lvl="0" marL="0" rtl="0" algn="ctr">
              <a:spcBef>
                <a:spcPts val="0"/>
              </a:spcBef>
              <a:spcAft>
                <a:spcPts val="0"/>
              </a:spcAft>
              <a:buNone/>
            </a:pPr>
            <a:r>
              <a:rPr lang="en" sz="2300">
                <a:solidFill>
                  <a:srgbClr val="FFFFFF"/>
                </a:solidFill>
              </a:rPr>
              <a:t>Michael@thelogicalfoundation.org</a:t>
            </a:r>
            <a:endParaRPr sz="2300">
              <a:solidFill>
                <a:srgbClr val="FFFFFF"/>
              </a:solidFill>
            </a:endParaRPr>
          </a:p>
          <a:p>
            <a:pPr indent="0" lvl="0" marL="0" rtl="0" algn="ctr">
              <a:spcBef>
                <a:spcPts val="0"/>
              </a:spcBef>
              <a:spcAft>
                <a:spcPts val="0"/>
              </a:spcAft>
              <a:buNone/>
            </a:pPr>
            <a:r>
              <a:t/>
            </a:r>
            <a:endParaRPr sz="2300">
              <a:solidFill>
                <a:srgbClr val="FFFFFF"/>
              </a:solidFill>
            </a:endParaRPr>
          </a:p>
        </p:txBody>
      </p:sp>
      <p:pic>
        <p:nvPicPr>
          <p:cNvPr id="365" name="Google Shape;365;p52"/>
          <p:cNvPicPr preferRelativeResize="0"/>
          <p:nvPr/>
        </p:nvPicPr>
        <p:blipFill rotWithShape="1">
          <a:blip r:embed="rId3">
            <a:alphaModFix/>
          </a:blip>
          <a:srcRect b="35282" l="0" r="0" t="37063"/>
          <a:stretch/>
        </p:blipFill>
        <p:spPr>
          <a:xfrm>
            <a:off x="0" y="0"/>
            <a:ext cx="9144003" cy="1672426"/>
          </a:xfrm>
          <a:prstGeom prst="rect">
            <a:avLst/>
          </a:prstGeom>
          <a:noFill/>
          <a:ln>
            <a:noFill/>
          </a:ln>
        </p:spPr>
      </p:pic>
      <p:sp>
        <p:nvSpPr>
          <p:cNvPr id="366" name="Google Shape;366;p52"/>
          <p:cNvSpPr txBox="1"/>
          <p:nvPr/>
        </p:nvSpPr>
        <p:spPr>
          <a:xfrm>
            <a:off x="6230426" y="1577750"/>
            <a:ext cx="2448900" cy="773100"/>
          </a:xfrm>
          <a:prstGeom prst="rect">
            <a:avLst/>
          </a:prstGeom>
          <a:noFill/>
          <a:ln>
            <a:noFill/>
          </a:ln>
        </p:spPr>
        <p:txBody>
          <a:bodyPr anchorCtr="0" anchor="t" bIns="131325" lIns="131325" spcFirstLastPara="1" rIns="131325" wrap="square" tIns="131325">
            <a:spAutoFit/>
          </a:bodyPr>
          <a:lstStyle/>
          <a:p>
            <a:pPr indent="0" lvl="0" marL="0" rtl="0" algn="ctr">
              <a:spcBef>
                <a:spcPts val="0"/>
              </a:spcBef>
              <a:spcAft>
                <a:spcPts val="0"/>
              </a:spcAft>
              <a:buNone/>
            </a:pPr>
            <a:r>
              <a:rPr lang="en" sz="3300">
                <a:solidFill>
                  <a:srgbClr val="FFFFFF"/>
                </a:solidFill>
              </a:rPr>
              <a:t>Learn More</a:t>
            </a:r>
            <a:endParaRPr sz="3300">
              <a:solidFill>
                <a:srgbClr val="FFFFFF"/>
              </a:solidFill>
            </a:endParaRPr>
          </a:p>
        </p:txBody>
      </p:sp>
      <p:pic>
        <p:nvPicPr>
          <p:cNvPr id="367" name="Google Shape;367;p52"/>
          <p:cNvPicPr preferRelativeResize="0"/>
          <p:nvPr/>
        </p:nvPicPr>
        <p:blipFill rotWithShape="1">
          <a:blip r:embed="rId4">
            <a:alphaModFix/>
          </a:blip>
          <a:srcRect b="6821" l="7435" r="7782" t="7260"/>
          <a:stretch/>
        </p:blipFill>
        <p:spPr>
          <a:xfrm>
            <a:off x="6230375" y="2258575"/>
            <a:ext cx="2448975" cy="2468175"/>
          </a:xfrm>
          <a:prstGeom prst="rect">
            <a:avLst/>
          </a:prstGeom>
          <a:noFill/>
          <a:ln>
            <a:noFill/>
          </a:ln>
        </p:spPr>
      </p:pic>
      <p:sp>
        <p:nvSpPr>
          <p:cNvPr id="368" name="Google Shape;368;p52"/>
          <p:cNvSpPr/>
          <p:nvPr/>
        </p:nvSpPr>
        <p:spPr>
          <a:xfrm>
            <a:off x="7183907" y="3136056"/>
            <a:ext cx="549000" cy="660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9" name="Google Shape;369;p52"/>
          <p:cNvPicPr preferRelativeResize="0"/>
          <p:nvPr/>
        </p:nvPicPr>
        <p:blipFill>
          <a:blip r:embed="rId5">
            <a:alphaModFix/>
          </a:blip>
          <a:stretch>
            <a:fillRect/>
          </a:stretch>
        </p:blipFill>
        <p:spPr>
          <a:xfrm>
            <a:off x="7177221" y="3188885"/>
            <a:ext cx="562704" cy="554982"/>
          </a:xfrm>
          <a:prstGeom prst="rect">
            <a:avLst/>
          </a:prstGeom>
          <a:noFill/>
          <a:ln>
            <a:noFill/>
          </a:ln>
        </p:spPr>
      </p:pic>
      <p:sp>
        <p:nvSpPr>
          <p:cNvPr id="370" name="Google Shape;370;p52"/>
          <p:cNvSpPr txBox="1"/>
          <p:nvPr/>
        </p:nvSpPr>
        <p:spPr>
          <a:xfrm>
            <a:off x="5988463" y="4634450"/>
            <a:ext cx="2932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rgbClr val="FFFFFF"/>
                </a:solidFill>
              </a:rPr>
              <a:t>thelogicalfoundation.org</a:t>
            </a:r>
            <a:endParaRPr sz="1900">
              <a:solidFill>
                <a:srgbClr val="FFFFFF"/>
              </a:solidFill>
            </a:endParaRPr>
          </a:p>
        </p:txBody>
      </p:sp>
      <p:sp>
        <p:nvSpPr>
          <p:cNvPr id="371" name="Google Shape;371;p52"/>
          <p:cNvSpPr txBox="1"/>
          <p:nvPr/>
        </p:nvSpPr>
        <p:spPr>
          <a:xfrm>
            <a:off x="0" y="393138"/>
            <a:ext cx="76650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rgbClr val="FFFFFF"/>
                </a:solidFill>
              </a:rPr>
              <a:t>The Logical      oundation</a:t>
            </a:r>
            <a:endParaRPr sz="5200">
              <a:solidFill>
                <a:srgbClr val="FFFFFF"/>
              </a:solidFill>
            </a:endParaRPr>
          </a:p>
        </p:txBody>
      </p:sp>
      <p:pic>
        <p:nvPicPr>
          <p:cNvPr id="372" name="Google Shape;372;p52"/>
          <p:cNvPicPr preferRelativeResize="0"/>
          <p:nvPr/>
        </p:nvPicPr>
        <p:blipFill>
          <a:blip r:embed="rId5">
            <a:alphaModFix/>
          </a:blip>
          <a:stretch>
            <a:fillRect/>
          </a:stretch>
        </p:blipFill>
        <p:spPr>
          <a:xfrm>
            <a:off x="3692800" y="320212"/>
            <a:ext cx="926826" cy="925725"/>
          </a:xfrm>
          <a:prstGeom prst="rect">
            <a:avLst/>
          </a:prstGeom>
          <a:noFill/>
          <a:ln>
            <a:noFill/>
          </a:ln>
        </p:spPr>
      </p:pic>
      <p:pic>
        <p:nvPicPr>
          <p:cNvPr id="373" name="Google Shape;373;p52"/>
          <p:cNvPicPr preferRelativeResize="0"/>
          <p:nvPr/>
        </p:nvPicPr>
        <p:blipFill>
          <a:blip r:embed="rId6">
            <a:alphaModFix/>
          </a:blip>
          <a:stretch>
            <a:fillRect/>
          </a:stretch>
        </p:blipFill>
        <p:spPr>
          <a:xfrm>
            <a:off x="7936075" y="393148"/>
            <a:ext cx="985200" cy="98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nvSpPr>
        <p:spPr>
          <a:xfrm>
            <a:off x="0" y="100950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FF"/>
                </a:solidFill>
              </a:rPr>
              <a:t>  Effective          Efficient          Scalable          Safe</a:t>
            </a:r>
            <a:endParaRPr sz="3000">
              <a:solidFill>
                <a:srgbClr val="FFFFFF"/>
              </a:solidFill>
            </a:endParaRPr>
          </a:p>
        </p:txBody>
      </p:sp>
      <p:pic>
        <p:nvPicPr>
          <p:cNvPr id="212" name="Google Shape;212;p27"/>
          <p:cNvPicPr preferRelativeResize="0"/>
          <p:nvPr/>
        </p:nvPicPr>
        <p:blipFill>
          <a:blip r:embed="rId3">
            <a:alphaModFix/>
          </a:blip>
          <a:stretch>
            <a:fillRect/>
          </a:stretch>
        </p:blipFill>
        <p:spPr>
          <a:xfrm>
            <a:off x="1425359" y="2061000"/>
            <a:ext cx="6293275" cy="3082500"/>
          </a:xfrm>
          <a:prstGeom prst="rect">
            <a:avLst/>
          </a:prstGeom>
          <a:noFill/>
          <a:ln>
            <a:noFill/>
          </a:ln>
        </p:spPr>
      </p:pic>
      <p:sp>
        <p:nvSpPr>
          <p:cNvPr id="213" name="Google Shape;213;p27"/>
          <p:cNvSpPr txBox="1"/>
          <p:nvPr/>
        </p:nvSpPr>
        <p:spPr>
          <a:xfrm>
            <a:off x="0" y="0"/>
            <a:ext cx="9144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FFFFFF"/>
                </a:solidFill>
                <a:latin typeface="Lato"/>
                <a:ea typeface="Lato"/>
                <a:cs typeface="Lato"/>
                <a:sym typeface="Lato"/>
              </a:rPr>
              <a:t>Cash Assistance</a:t>
            </a:r>
            <a:endParaRPr sz="4000">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Homelessness: Key </a:t>
            </a:r>
            <a:r>
              <a:rPr lang="en"/>
              <a:t>Questions</a:t>
            </a:r>
            <a:r>
              <a:rPr lang="en"/>
              <a:t> &amp; Concerns</a:t>
            </a:r>
            <a:endParaRPr/>
          </a:p>
        </p:txBody>
      </p:sp>
      <p:sp>
        <p:nvSpPr>
          <p:cNvPr id="219" name="Google Shape;219;p28"/>
          <p:cNvSpPr txBox="1"/>
          <p:nvPr>
            <p:ph idx="1" type="body"/>
          </p:nvPr>
        </p:nvSpPr>
        <p:spPr>
          <a:xfrm>
            <a:off x="1297500" y="1567500"/>
            <a:ext cx="7038900" cy="3576000"/>
          </a:xfrm>
          <a:prstGeom prst="rect">
            <a:avLst/>
          </a:prstGeom>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lang="en" sz="2000"/>
              <a:t>Do people purchase drugs and alcohol?</a:t>
            </a:r>
            <a:endParaRPr sz="2000"/>
          </a:p>
          <a:p>
            <a:pPr indent="0" lvl="0" marL="0" rtl="0" algn="l">
              <a:lnSpc>
                <a:spcPct val="200000"/>
              </a:lnSpc>
              <a:spcBef>
                <a:spcPts val="1200"/>
              </a:spcBef>
              <a:spcAft>
                <a:spcPts val="0"/>
              </a:spcAft>
              <a:buNone/>
            </a:pPr>
            <a:r>
              <a:rPr lang="en" sz="2000"/>
              <a:t>Do people</a:t>
            </a:r>
            <a:r>
              <a:rPr lang="en" sz="2000"/>
              <a:t> impulsively spend all of the money?</a:t>
            </a:r>
            <a:endParaRPr sz="2000"/>
          </a:p>
          <a:p>
            <a:pPr indent="0" lvl="0" marL="0" rtl="0" algn="l">
              <a:lnSpc>
                <a:spcPct val="200000"/>
              </a:lnSpc>
              <a:spcBef>
                <a:spcPts val="1200"/>
              </a:spcBef>
              <a:spcAft>
                <a:spcPts val="0"/>
              </a:spcAft>
              <a:buNone/>
            </a:pPr>
            <a:r>
              <a:rPr lang="en" sz="2000"/>
              <a:t>Who doesn’t benefit?</a:t>
            </a:r>
            <a:endParaRPr sz="2000"/>
          </a:p>
          <a:p>
            <a:pPr indent="0" lvl="0" marL="0" rtl="0" algn="l">
              <a:lnSpc>
                <a:spcPct val="200000"/>
              </a:lnSpc>
              <a:spcBef>
                <a:spcPts val="1200"/>
              </a:spcBef>
              <a:spcAft>
                <a:spcPts val="0"/>
              </a:spcAft>
              <a:buNone/>
            </a:pPr>
            <a:r>
              <a:rPr lang="en" sz="2000"/>
              <a:t>What are the impacts &amp; do they Last?</a:t>
            </a:r>
            <a:endParaRPr sz="2000"/>
          </a:p>
          <a:p>
            <a:pPr indent="0" lvl="0" marL="0" rtl="0" algn="l">
              <a:lnSpc>
                <a:spcPct val="200000"/>
              </a:lnSpc>
              <a:spcBef>
                <a:spcPts val="1200"/>
              </a:spcBef>
              <a:spcAft>
                <a:spcPts val="1200"/>
              </a:spcAft>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Foundations For Social Change</a:t>
            </a:r>
            <a:endParaRPr/>
          </a:p>
        </p:txBody>
      </p:sp>
      <p:sp>
        <p:nvSpPr>
          <p:cNvPr id="225" name="Google Shape;225;p29"/>
          <p:cNvSpPr txBox="1"/>
          <p:nvPr>
            <p:ph idx="1" type="body"/>
          </p:nvPr>
        </p:nvSpPr>
        <p:spPr>
          <a:xfrm>
            <a:off x="1297500" y="1567550"/>
            <a:ext cx="7038900" cy="3393600"/>
          </a:xfrm>
          <a:prstGeom prst="rect">
            <a:avLst/>
          </a:prstGeom>
        </p:spPr>
        <p:txBody>
          <a:bodyPr anchorCtr="0" anchor="t" bIns="91425" lIns="91425" spcFirstLastPara="1" rIns="91425" wrap="square" tIns="91425">
            <a:normAutofit/>
          </a:bodyPr>
          <a:lstStyle/>
          <a:p>
            <a:pPr indent="-393700" lvl="0" marL="457200" rtl="0" algn="l">
              <a:lnSpc>
                <a:spcPct val="200000"/>
              </a:lnSpc>
              <a:spcBef>
                <a:spcPts val="0"/>
              </a:spcBef>
              <a:spcAft>
                <a:spcPts val="0"/>
              </a:spcAft>
              <a:buSzPts val="2600"/>
              <a:buChar char="●"/>
            </a:pPr>
            <a:r>
              <a:rPr lang="en" sz="2600"/>
              <a:t>115</a:t>
            </a:r>
            <a:r>
              <a:rPr lang="en" sz="2600"/>
              <a:t> Unhoused Participants in Vancouver</a:t>
            </a:r>
            <a:endParaRPr sz="2600"/>
          </a:p>
          <a:p>
            <a:pPr indent="-393700" lvl="1" marL="914400" rtl="0" algn="l">
              <a:lnSpc>
                <a:spcPct val="200000"/>
              </a:lnSpc>
              <a:spcBef>
                <a:spcPts val="0"/>
              </a:spcBef>
              <a:spcAft>
                <a:spcPts val="0"/>
              </a:spcAft>
              <a:buSzPts val="2600"/>
              <a:buChar char="○"/>
            </a:pPr>
            <a:r>
              <a:rPr lang="en" sz="2600"/>
              <a:t>Randomized Controlled Trial Study</a:t>
            </a:r>
            <a:endParaRPr sz="2600"/>
          </a:p>
          <a:p>
            <a:pPr indent="-393700" lvl="0" marL="457200" rtl="0" algn="l">
              <a:lnSpc>
                <a:spcPct val="200000"/>
              </a:lnSpc>
              <a:spcBef>
                <a:spcPts val="0"/>
              </a:spcBef>
              <a:spcAft>
                <a:spcPts val="0"/>
              </a:spcAft>
              <a:buSzPts val="2600"/>
              <a:buChar char="●"/>
            </a:pPr>
            <a:r>
              <a:rPr lang="en" sz="2600"/>
              <a:t>$6,000 Upfront</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ph type="title"/>
          </p:nvPr>
        </p:nvSpPr>
        <p:spPr>
          <a:xfrm>
            <a:off x="823850" y="1284675"/>
            <a:ext cx="4776000" cy="130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$4,000</a:t>
            </a:r>
            <a:endParaRPr/>
          </a:p>
        </p:txBody>
      </p:sp>
      <p:sp>
        <p:nvSpPr>
          <p:cNvPr id="231" name="Google Shape;231;p30"/>
          <p:cNvSpPr txBox="1"/>
          <p:nvPr>
            <p:ph idx="1" type="body"/>
          </p:nvPr>
        </p:nvSpPr>
        <p:spPr>
          <a:xfrm>
            <a:off x="823850" y="2643125"/>
            <a:ext cx="5352600" cy="22008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None/>
            </a:pPr>
            <a:r>
              <a:rPr lang="en" sz="8000">
                <a:latin typeface="Montserrat"/>
                <a:ea typeface="Montserrat"/>
                <a:cs typeface="Montserrat"/>
                <a:sym typeface="Montserrat"/>
              </a:rPr>
              <a:t>Participants retained $4,000 after the first month</a:t>
            </a:r>
            <a:r>
              <a:rPr lang="en" sz="8000">
                <a:latin typeface="Montserrat"/>
                <a:ea typeface="Montserrat"/>
                <a:cs typeface="Montserrat"/>
                <a:sym typeface="Montserrat"/>
              </a:rPr>
              <a:t>.</a:t>
            </a:r>
            <a:endParaRPr sz="8000">
              <a:latin typeface="Montserrat"/>
              <a:ea typeface="Montserrat"/>
              <a:cs typeface="Montserrat"/>
              <a:sym typeface="Montserrat"/>
            </a:endParaRPr>
          </a:p>
          <a:p>
            <a:pPr indent="0" lvl="0" marL="0" rtl="0" algn="l">
              <a:spcBef>
                <a:spcPts val="1200"/>
              </a:spcBef>
              <a:spcAft>
                <a:spcPts val="1200"/>
              </a:spcAft>
              <a:buNone/>
            </a:pPr>
            <a:r>
              <a:rPr lang="en" sz="8000">
                <a:latin typeface="Montserrat"/>
                <a:ea typeface="Montserrat"/>
                <a:cs typeface="Montserrat"/>
                <a:sym typeface="Montserrat"/>
              </a:rPr>
              <a:t>This challenges assumptions about impulsive spending.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823850" y="1284675"/>
            <a:ext cx="4776000" cy="130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39%</a:t>
            </a:r>
            <a:endParaRPr/>
          </a:p>
        </p:txBody>
      </p:sp>
      <p:sp>
        <p:nvSpPr>
          <p:cNvPr id="237" name="Google Shape;237;p3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600"/>
              <a:t>Reduction in Spending on</a:t>
            </a:r>
            <a:r>
              <a:rPr lang="en" sz="2600"/>
              <a:t> Alcohol, Drugs,</a:t>
            </a:r>
            <a:r>
              <a:rPr lang="en" sz="2600"/>
              <a:t> &amp; Cigarettes</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823850" y="1284675"/>
            <a:ext cx="4776000" cy="130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75%</a:t>
            </a:r>
            <a:endParaRPr/>
          </a:p>
        </p:txBody>
      </p:sp>
      <p:sp>
        <p:nvSpPr>
          <p:cNvPr id="243" name="Google Shape;243;p32"/>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600"/>
              <a:t>Regained Stable Housing Within 6 Months</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Miracle Messages - Miracle Money</a:t>
            </a:r>
            <a:endParaRPr/>
          </a:p>
        </p:txBody>
      </p:sp>
      <p:sp>
        <p:nvSpPr>
          <p:cNvPr id="249" name="Google Shape;249;p33"/>
          <p:cNvSpPr txBox="1"/>
          <p:nvPr>
            <p:ph idx="1" type="body"/>
          </p:nvPr>
        </p:nvSpPr>
        <p:spPr>
          <a:xfrm>
            <a:off x="1297500" y="1567550"/>
            <a:ext cx="7698300" cy="33936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SzPts val="2400"/>
              <a:buChar char="●"/>
            </a:pPr>
            <a:r>
              <a:rPr lang="en" sz="2400"/>
              <a:t>9 Unhoused Participants</a:t>
            </a:r>
            <a:endParaRPr sz="2400"/>
          </a:p>
          <a:p>
            <a:pPr indent="-381000" lvl="0" marL="457200" rtl="0" algn="l">
              <a:lnSpc>
                <a:spcPct val="200000"/>
              </a:lnSpc>
              <a:spcBef>
                <a:spcPts val="0"/>
              </a:spcBef>
              <a:spcAft>
                <a:spcPts val="0"/>
              </a:spcAft>
              <a:buSzPts val="2400"/>
              <a:buChar char="●"/>
            </a:pPr>
            <a:r>
              <a:rPr lang="en" sz="2400"/>
              <a:t>$500/Month for 6 months</a:t>
            </a:r>
            <a:endParaRPr sz="2400"/>
          </a:p>
          <a:p>
            <a:pPr indent="-381000" lvl="0" marL="457200" rtl="0" algn="l">
              <a:lnSpc>
                <a:spcPct val="200000"/>
              </a:lnSpc>
              <a:spcBef>
                <a:spcPts val="0"/>
              </a:spcBef>
              <a:spcAft>
                <a:spcPts val="0"/>
              </a:spcAft>
              <a:buSzPts val="2400"/>
              <a:buChar char="●"/>
            </a:pPr>
            <a:r>
              <a:rPr lang="en" sz="2400"/>
              <a:t>San </a:t>
            </a:r>
            <a:r>
              <a:rPr lang="en" sz="2400"/>
              <a:t>Francisco</a:t>
            </a:r>
            <a:endParaRPr sz="2400"/>
          </a:p>
          <a:p>
            <a:pPr indent="-381000" lvl="1" marL="914400" rtl="0" algn="l">
              <a:lnSpc>
                <a:spcPct val="200000"/>
              </a:lnSpc>
              <a:spcBef>
                <a:spcPts val="0"/>
              </a:spcBef>
              <a:spcAft>
                <a:spcPts val="0"/>
              </a:spcAft>
              <a:buSzPts val="2400"/>
              <a:buChar char="○"/>
            </a:pPr>
            <a:r>
              <a:rPr lang="en" sz="2400"/>
              <a:t>Average Studio </a:t>
            </a:r>
            <a:r>
              <a:rPr lang="en" sz="2400"/>
              <a:t>Apartment</a:t>
            </a:r>
            <a:r>
              <a:rPr lang="en" sz="2400"/>
              <a:t> Rent = $2,395/Month</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