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94" r:id="rId2"/>
  </p:sldMasterIdLst>
  <p:notesMasterIdLst>
    <p:notesMasterId r:id="rId17"/>
  </p:notesMasterIdLst>
  <p:handoutMasterIdLst>
    <p:handoutMasterId r:id="rId18"/>
  </p:handoutMasterIdLst>
  <p:sldIdLst>
    <p:sldId id="256" r:id="rId3"/>
    <p:sldId id="264" r:id="rId4"/>
    <p:sldId id="257" r:id="rId5"/>
    <p:sldId id="270" r:id="rId6"/>
    <p:sldId id="267" r:id="rId7"/>
    <p:sldId id="272" r:id="rId8"/>
    <p:sldId id="271" r:id="rId9"/>
    <p:sldId id="275" r:id="rId10"/>
    <p:sldId id="268" r:id="rId11"/>
    <p:sldId id="277" r:id="rId12"/>
    <p:sldId id="274" r:id="rId13"/>
    <p:sldId id="258" r:id="rId14"/>
    <p:sldId id="276" r:id="rId15"/>
    <p:sldId id="273" r:id="rId16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0660B408-B3CF-4A94-85FC-2B1E0A45F4A2}" styleName="Dark Style 2 - Accent 1/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4" autoAdjust="0"/>
    <p:restoredTop sz="94660"/>
  </p:normalViewPr>
  <p:slideViewPr>
    <p:cSldViewPr>
      <p:cViewPr varScale="1">
        <p:scale>
          <a:sx n="85" d="100"/>
          <a:sy n="85" d="100"/>
        </p:scale>
        <p:origin x="354" y="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70" d="100"/>
          <a:sy n="70" d="100"/>
        </p:scale>
        <p:origin x="3156" y="7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1.xml"/><Relationship Id="rId21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BE48FFD-2A19-4941-9314-1CD05D30F172}" type="datetimeFigureOut">
              <a:rPr lang="en-US" smtClean="0"/>
              <a:t>1/11/2023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7F4B69E-56F2-4A87-A612-D6350CAD8F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509589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rtlCol="0"/>
          <a:lstStyle>
            <a:lvl1pPr algn="r">
              <a:defRPr sz="1200"/>
            </a:lvl1pPr>
          </a:lstStyle>
          <a:p>
            <a:fld id="{2447E72A-D913-4DC2-9E0A-E520CE8FCC86}" type="datetimeFigureOut">
              <a:rPr lang="en-US" smtClean="0"/>
              <a:pPr/>
              <a:t>1/11/2023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rtlCol="0" anchor="b"/>
          <a:lstStyle>
            <a:lvl1pPr algn="r">
              <a:defRPr sz="1200"/>
            </a:lvl1pPr>
          </a:lstStyle>
          <a:p>
            <a:fld id="{A5D78FC6-CE17-4259-A63C-DDFC12E048F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57482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rtl="0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rtl="0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rtl="0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rtl="0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rtl="0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D78FC6-CE17-4259-A63C-DDFC12E048FC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462791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baseline="0" dirty="0"/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D78FC6-CE17-4259-A63C-DDFC12E048FC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819581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baseline="0" dirty="0"/>
              <a:t>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D78FC6-CE17-4259-A63C-DDFC12E048FC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545889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baseline="0" dirty="0"/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D78FC6-CE17-4259-A63C-DDFC12E048FC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849407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baseline="0" dirty="0"/>
              <a:t>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D78FC6-CE17-4259-A63C-DDFC12E048FC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392342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baseline="0" dirty="0"/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D78FC6-CE17-4259-A63C-DDFC12E048FC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587446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D78FC6-CE17-4259-A63C-DDFC12E048FC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73495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D78FC6-CE17-4259-A63C-DDFC12E048FC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716921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D78FC6-CE17-4259-A63C-DDFC12E048FC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760900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D78FC6-CE17-4259-A63C-DDFC12E048FC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037224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D78FC6-CE17-4259-A63C-DDFC12E048FC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558981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D78FC6-CE17-4259-A63C-DDFC12E048FC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408623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baseline="0" dirty="0"/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D78FC6-CE17-4259-A63C-DDFC12E048FC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55793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blipFill dpi="0" rotWithShape="1">
          <a:blip r:embed="rId2">
            <a:lum bright="42000" contrast="-68000"/>
          </a:blip>
          <a:srcRect/>
          <a:stretch>
            <a:fillRect l="-30000" t="-20000" r="-2000" b="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pPr algn="ctr"/>
            <a:fld id="{743653DA-8BF4-4869-96FE-9BCF43372D46}" type="datetime8">
              <a:rPr lang="en-US" smtClean="0"/>
              <a:pPr algn="ctr"/>
              <a:t>1/11/2023 3:22 PM</a:t>
            </a:fld>
            <a:endParaRPr lang="en-US" sz="2000" dirty="0">
              <a:solidFill>
                <a:srgbClr val="FFFFFF"/>
              </a:solidFill>
            </a:endParaRPr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085393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pPr algn="r"/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72AC53DF-4216-466D-99A7-94400E6C2A25}" type="slidenum">
              <a:rPr lang="en-US" smtClean="0"/>
              <a:pPr/>
              <a:t>‹#›</a:t>
            </a:fld>
            <a:endParaRPr lang="en-US" dirty="0">
              <a:solidFill>
                <a:schemeClr val="tx2"/>
              </a:solidFill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3816DF-213E-421B-92D3-C068DBB023D6}" type="datetime8">
              <a:rPr lang="en-US" smtClean="0">
                <a:solidFill>
                  <a:schemeClr val="tx2"/>
                </a:solidFill>
              </a:rPr>
              <a:pPr/>
              <a:t>1/11/2023 3:22 PM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AC53DF-4216-466D-99A7-94400E6C2A25}" type="slidenum">
              <a:rPr lang="en-US" sz="1200" smtClean="0">
                <a:solidFill>
                  <a:schemeClr val="tx2"/>
                </a:solidFill>
              </a:rPr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53200" y="6248402"/>
            <a:ext cx="2209800" cy="365125"/>
          </a:xfrm>
        </p:spPr>
        <p:txBody>
          <a:bodyPr/>
          <a:lstStyle/>
          <a:p>
            <a:fld id="{8D3816DF-213E-421B-92D3-C068DBB023D6}" type="datetime8">
              <a:rPr lang="en-US" smtClean="0">
                <a:solidFill>
                  <a:schemeClr val="tx2"/>
                </a:solidFill>
              </a:rPr>
              <a:pPr/>
              <a:t>1/11/2023 3:22 PM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1" y="6248207"/>
            <a:ext cx="5573483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Rectangle 6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</p:spPr>
        <p:txBody>
          <a:bodyPr/>
          <a:lstStyle/>
          <a:p>
            <a:fld id="{72AC53DF-4216-466D-99A7-94400E6C2A25}" type="slidenum">
              <a:rPr lang="en-US" sz="1200" smtClean="0">
                <a:solidFill>
                  <a:schemeClr val="tx2"/>
                </a:solidFill>
              </a:rPr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129108-AC8D-4212-9283-60D9E99BF07A}" type="datetime8">
              <a:rPr lang="en-US" smtClean="0"/>
              <a:pPr/>
              <a:t>1/11/2023 3:22 PM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1AD93096-5B34-4342-9326-69289CEAE4C2}" type="slidenum">
              <a:rPr lang="en-US" smtClean="0"/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anchor="t"/>
          <a:lstStyle>
            <a:lvl1pPr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Rectangle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DED3D3-6235-4F4C-B439-DF277FB555A7}" type="datetime8">
              <a:rPr lang="en-US" smtClean="0"/>
              <a:pPr/>
              <a:t>1/11/2023 3:22 PM</a:t>
            </a:fld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pPr algn="ctr"/>
            <a:fld id="{1AD93096-5B34-4342-9326-69289CEAE4C2}" type="slidenum">
              <a:rPr lang="en-US" smtClean="0"/>
              <a:pPr algn="ctr"/>
              <a:t>‹#›</a:t>
            </a:fld>
            <a:endParaRPr lang="en-US" sz="2400" dirty="0">
              <a:solidFill>
                <a:srgbClr val="FFFFFF"/>
              </a:solidFill>
            </a:endParaRPr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3B5F1E3E-4B2F-4895-B65E-28B2E64F39F6}" type="datetime8">
              <a:rPr lang="en-US" smtClean="0"/>
              <a:pPr/>
              <a:t>1/11/2023 3:22 PM</a:t>
            </a:fld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pPr algn="ctr"/>
            <a:fld id="{1AD93096-5B34-4342-9326-69289CEAE4C2}" type="slidenum">
              <a:rPr lang="en-US" smtClean="0"/>
              <a:pPr algn="ctr"/>
              <a:t>‹#›</a:t>
            </a:fld>
            <a:endParaRPr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63085435-8225-4333-BFFA-0096413F0D76}" type="datetime8">
              <a:rPr lang="en-US" smtClean="0"/>
              <a:pPr/>
              <a:t>1/11/2023 3:22 PM</a:t>
            </a:fld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pPr algn="ctr"/>
            <a:fld id="{1AD93096-5B34-4342-9326-69289CEAE4C2}" type="slidenum">
              <a:rPr lang="en-US" smtClean="0"/>
              <a:pPr algn="ctr"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en-US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83C494-2A87-468C-A21B-CB14FB9ABB00}" type="datetime8">
              <a:rPr lang="en-US" smtClean="0"/>
              <a:pPr/>
              <a:t>1/11/2023 3:22 PM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1AD93096-5B34-4342-9326-69289CEAE4C2}" type="slidenum">
              <a:rPr lang="en-US" smtClean="0"/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180FA0-5B31-4864-A2BB-719EA5A679C6}" type="datetime8">
              <a:rPr lang="en-US" smtClean="0"/>
              <a:pPr/>
              <a:t>1/11/2023 3:22 PM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1AD93096-5B34-4342-9326-69289CEAE4C2}" type="slidenum">
              <a:rPr lang="en-US" smtClean="0"/>
              <a:pPr/>
              <a:t>‹#›</a:t>
            </a:fld>
            <a:endParaRPr lang="en-US" dirty="0">
              <a:solidFill>
                <a:schemeClr val="tx2"/>
              </a:solidFill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ECC0C8-36B8-442A-833D-B6AACE86BB77}" type="datetime8">
              <a:rPr lang="en-US" smtClean="0"/>
              <a:pPr/>
              <a:t>1/11/2023 3:22 PM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1AD93096-5B34-4342-9326-69289CEAE4C2}" type="slidenum">
              <a:rPr lang="en-US" smtClean="0"/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8" name="Picture 7" descr="sm_pencil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12648" y="1755648"/>
            <a:ext cx="1615307" cy="2145615"/>
          </a:xfrm>
          <a:prstGeom prst="rect">
            <a:avLst/>
          </a:prstGeom>
          <a:ln w="50800" cap="sq" cmpd="dbl">
            <a:solidFill>
              <a:schemeClr val="accent2"/>
            </a:solidFill>
            <a:miter lim="800000"/>
          </a:ln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Rectangle 7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Rectangle 10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/>
          <a:p>
            <a:fld id="{51E20EC5-AC53-4169-941E-EDF10CD23748}" type="datetime8">
              <a:rPr lang="en-US" smtClean="0"/>
              <a:pPr/>
              <a:t>1/11/2023 3:22 PM</a:t>
            </a:fld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</p:spPr>
        <p:txBody>
          <a:bodyPr rtlCol="0"/>
          <a:lstStyle>
            <a:lvl1pPr>
              <a:defRPr sz="2800"/>
            </a:lvl1pPr>
          </a:lstStyle>
          <a:p>
            <a:pPr algn="ctr"/>
            <a:fld id="{1AD93096-5B34-4342-9326-69289CEAE4C2}" type="slidenum">
              <a:rPr lang="en-US" smtClean="0"/>
              <a:pPr algn="ctr"/>
              <a:t>‹#›</a:t>
            </a:fld>
            <a:endParaRPr lang="en-US" sz="2800" dirty="0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>
          <a:xfrm>
            <a:off x="1600200" y="6248206"/>
            <a:ext cx="4572000" cy="365125"/>
          </a:xfrm>
        </p:spPr>
        <p:txBody>
          <a:bodyPr rtlCol="0"/>
          <a:lstStyle/>
          <a:p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>
              <a:defRPr sz="1400">
                <a:solidFill>
                  <a:schemeClr val="tx2"/>
                </a:solidFill>
              </a:defRPr>
            </a:lvl1pPr>
          </a:lstStyle>
          <a:p>
            <a:fld id="{8D3816DF-213E-421B-92D3-C068DBB023D6}" type="datetime8">
              <a:rPr lang="en-US" smtClean="0">
                <a:solidFill>
                  <a:schemeClr val="tx2"/>
                </a:solidFill>
              </a:rPr>
              <a:pPr/>
              <a:t>1/11/2023 3:22 PM</a:t>
            </a:fld>
            <a:endParaRPr lang="en-US" sz="1400" dirty="0">
              <a:solidFill>
                <a:schemeClr val="tx2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vert="horz" anchor="ctr"/>
          <a:lstStyle>
            <a:lvl1pPr algn="r">
              <a:defRPr sz="1400">
                <a:solidFill>
                  <a:schemeClr val="tx2"/>
                </a:solidFill>
              </a:defRPr>
            </a:lvl1pPr>
          </a:lstStyle>
          <a:p>
            <a:pPr algn="r"/>
            <a:endParaRPr lang="en-US" sz="1400" dirty="0">
              <a:solidFill>
                <a:schemeClr val="tx2"/>
              </a:solidFill>
            </a:endParaRPr>
          </a:p>
        </p:txBody>
      </p:sp>
      <p:sp>
        <p:nvSpPr>
          <p:cNvPr id="7" name="Rectangle 6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>
              <a:defRPr sz="1400" b="1">
                <a:solidFill>
                  <a:srgbClr val="FFFFFF"/>
                </a:solidFill>
              </a:defRPr>
            </a:lvl1pPr>
          </a:lstStyle>
          <a:p>
            <a:pPr algn="ctr"/>
            <a:fld id="{72AC53DF-4216-466D-99A7-94400E6C2A25}" type="slidenum">
              <a:rPr lang="en-US" sz="1200" smtClean="0">
                <a:solidFill>
                  <a:schemeClr val="tx2"/>
                </a:solidFill>
              </a:rPr>
              <a:pPr algn="ctr"/>
              <a:t>‹#›</a:t>
            </a:fld>
            <a:endParaRPr lang="en-US" sz="1400" b="1" dirty="0">
              <a:solidFill>
                <a:srgbClr val="FFFFFF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696" r:id="rId2"/>
    <p:sldLayoutId id="2147483697" r:id="rId3"/>
    <p:sldLayoutId id="2147483698" r:id="rId4"/>
    <p:sldLayoutId id="2147483699" r:id="rId5"/>
    <p:sldLayoutId id="2147483700" r:id="rId6"/>
    <p:sldLayoutId id="2147483701" r:id="rId7"/>
    <p:sldLayoutId id="2147483702" r:id="rId8"/>
    <p:sldLayoutId id="2147483703" r:id="rId9"/>
    <p:sldLayoutId id="2147483704" r:id="rId10"/>
    <p:sldLayoutId id="2147483705" r:id="rId11"/>
  </p:sldLayoutIdLst>
  <p:txStyles>
    <p:titleStyle>
      <a:lvl1pPr algn="l" rtl="0" eaLnBrk="1" latinLnBrk="0" hangingPunct="1">
        <a:spcBef>
          <a:spcPct val="0"/>
        </a:spcBef>
        <a:buNone/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ctrTitle"/>
          </p:nvPr>
        </p:nvSpPr>
        <p:spPr>
          <a:xfrm>
            <a:off x="214489" y="2705100"/>
            <a:ext cx="8915400" cy="1447800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Dollars for Dreams:</a:t>
            </a:r>
            <a:br>
              <a:rPr lang="en-US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Writing Successful Grant Requests</a:t>
            </a:r>
            <a:br>
              <a:rPr lang="en-US" sz="3600" dirty="0">
                <a:solidFill>
                  <a:schemeClr val="accent1">
                    <a:lumMod val="75000"/>
                  </a:schemeClr>
                </a:solidFill>
              </a:rPr>
            </a:br>
            <a:endParaRPr lang="en-US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Rectangle 2"/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r>
              <a:rPr lang="en-US" sz="1400" dirty="0"/>
              <a:t>Eric Marcus</a:t>
            </a:r>
            <a:br>
              <a:rPr lang="en-US" sz="1400" dirty="0"/>
            </a:br>
            <a:r>
              <a:rPr lang="en-US" sz="1400" dirty="0"/>
              <a:t>Director, Social Determinants of Health &amp; Grants Administrator, BCBSAZ Health Choice March 1, 2023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893880F-0152-4E34-953F-338D7676784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52614"/>
          <a:stretch/>
        </p:blipFill>
        <p:spPr>
          <a:xfrm>
            <a:off x="228600" y="6050037"/>
            <a:ext cx="1905000" cy="757587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Summary &amp; Categories</a:t>
            </a:r>
          </a:p>
        </p:txBody>
      </p:sp>
      <p:sp>
        <p:nvSpPr>
          <p:cNvPr id="3" name="Rectangle 2"/>
          <p:cNvSpPr>
            <a:spLocks noGrp="1"/>
          </p:cNvSpPr>
          <p:nvPr>
            <p:ph sz="quarter" idx="1"/>
          </p:nvPr>
        </p:nvSpPr>
        <p:spPr>
          <a:xfrm>
            <a:off x="609600" y="1600200"/>
            <a:ext cx="8153400" cy="4495800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Ø"/>
            </a:pPr>
            <a:r>
              <a:rPr lang="en-US" dirty="0"/>
              <a:t>What is your one sentence elevator speech?</a:t>
            </a:r>
          </a:p>
          <a:p>
            <a:pPr lvl="1">
              <a:buFont typeface="Wingdings" pitchFamily="2" charset="2"/>
              <a:buChar char="Ø"/>
            </a:pPr>
            <a:r>
              <a:rPr lang="en-US" dirty="0"/>
              <a:t>What will you do?</a:t>
            </a:r>
          </a:p>
          <a:p>
            <a:pPr lvl="1">
              <a:buFont typeface="Wingdings" pitchFamily="2" charset="2"/>
              <a:buChar char="Ø"/>
            </a:pPr>
            <a:r>
              <a:rPr lang="en-US" dirty="0"/>
              <a:t>Where?</a:t>
            </a:r>
          </a:p>
          <a:p>
            <a:pPr lvl="1">
              <a:buFont typeface="Wingdings" pitchFamily="2" charset="2"/>
              <a:buChar char="Ø"/>
            </a:pPr>
            <a:r>
              <a:rPr lang="en-US" dirty="0"/>
              <a:t>When?</a:t>
            </a:r>
          </a:p>
          <a:p>
            <a:pPr lvl="1">
              <a:buFont typeface="Wingdings" pitchFamily="2" charset="2"/>
              <a:buChar char="Ø"/>
            </a:pPr>
            <a:r>
              <a:rPr lang="en-US" dirty="0"/>
              <a:t>With whom?</a:t>
            </a:r>
          </a:p>
          <a:p>
            <a:pPr lvl="1">
              <a:buFont typeface="Wingdings" pitchFamily="2" charset="2"/>
              <a:buChar char="Ø"/>
            </a:pPr>
            <a:r>
              <a:rPr lang="en-US" dirty="0"/>
              <a:t>Why?</a:t>
            </a:r>
          </a:p>
          <a:p>
            <a:pPr>
              <a:buFont typeface="Wingdings" pitchFamily="2" charset="2"/>
              <a:buChar char="Ø"/>
            </a:pPr>
            <a:r>
              <a:rPr lang="en-US" dirty="0"/>
              <a:t>What categories of need/opportunities does this project address (research key words to find funders)?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0A912C8-D0E2-4F19-B3B9-0259D99CA53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52614"/>
          <a:stretch/>
        </p:blipFill>
        <p:spPr>
          <a:xfrm>
            <a:off x="228600" y="6050037"/>
            <a:ext cx="1905000" cy="7575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438621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You Are Almost Done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/>
              <a:t>Proofreading</a:t>
            </a:r>
          </a:p>
          <a:p>
            <a:r>
              <a:rPr lang="en-US" dirty="0"/>
              <a:t>Third </a:t>
            </a:r>
            <a:r>
              <a:rPr lang="en-US"/>
              <a:t>party review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4036C25-F299-4FE3-8623-371D82A35EF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52614"/>
          <a:stretch/>
        </p:blipFill>
        <p:spPr>
          <a:xfrm>
            <a:off x="228600" y="6050037"/>
            <a:ext cx="1905000" cy="7575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428975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Don’t Keep Your Success a Secret</a:t>
            </a:r>
          </a:p>
        </p:txBody>
      </p:sp>
      <p:sp>
        <p:nvSpPr>
          <p:cNvPr id="3" name="Rectangle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buFont typeface="Wingdings" pitchFamily="2" charset="2"/>
              <a:buChar char="Ø"/>
            </a:pPr>
            <a:r>
              <a:rPr lang="en-US" dirty="0"/>
              <a:t>Tell your funders</a:t>
            </a:r>
          </a:p>
          <a:p>
            <a:pPr lvl="1">
              <a:buFont typeface="Wingdings" pitchFamily="2" charset="2"/>
              <a:buChar char="Ø"/>
            </a:pPr>
            <a:r>
              <a:rPr lang="en-US" dirty="0"/>
              <a:t>And make sure to thank your funders IMMEDIATELY upon receiving a grant</a:t>
            </a:r>
          </a:p>
          <a:p>
            <a:pPr>
              <a:buFont typeface="Wingdings" pitchFamily="2" charset="2"/>
              <a:buChar char="Ø"/>
            </a:pPr>
            <a:r>
              <a:rPr lang="en-US" dirty="0"/>
              <a:t>Who else will you tell?</a:t>
            </a:r>
          </a:p>
          <a:p>
            <a:pPr lvl="1">
              <a:buFont typeface="Wingdings" pitchFamily="2" charset="2"/>
              <a:buChar char="Ø"/>
            </a:pPr>
            <a:r>
              <a:rPr lang="en-US" dirty="0"/>
              <a:t>What will you tell them?</a:t>
            </a:r>
          </a:p>
          <a:p>
            <a:pPr marL="365760" lvl="1" indent="0">
              <a:buNone/>
            </a:pP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D36A369-63B3-46D0-BECC-C653E4AAA0C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52614"/>
          <a:stretch/>
        </p:blipFill>
        <p:spPr>
          <a:xfrm>
            <a:off x="228600" y="6050037"/>
            <a:ext cx="1905000" cy="757587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Exercise</a:t>
            </a:r>
          </a:p>
        </p:txBody>
      </p:sp>
      <p:sp>
        <p:nvSpPr>
          <p:cNvPr id="3" name="Rectangle 2"/>
          <p:cNvSpPr>
            <a:spLocks noGrp="1"/>
          </p:cNvSpPr>
          <p:nvPr>
            <p:ph sz="quarter" idx="1"/>
          </p:nvPr>
        </p:nvSpPr>
        <p:spPr>
          <a:xfrm>
            <a:off x="609600" y="1600200"/>
            <a:ext cx="8153400" cy="4495800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Ø"/>
            </a:pPr>
            <a:r>
              <a:rPr lang="en-US" dirty="0"/>
              <a:t>What will you do with the funds?</a:t>
            </a:r>
          </a:p>
          <a:p>
            <a:pPr lvl="1">
              <a:buFont typeface="Wingdings" pitchFamily="2" charset="2"/>
              <a:buChar char="Ø"/>
            </a:pPr>
            <a:r>
              <a:rPr lang="en-US" dirty="0"/>
              <a:t>50 words or less!!</a:t>
            </a:r>
          </a:p>
          <a:p>
            <a:pPr lvl="1">
              <a:buFont typeface="Wingdings" pitchFamily="2" charset="2"/>
              <a:buChar char="Ø"/>
            </a:pP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C08B15D-8F9B-4A61-9611-85069E3BC6B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52614"/>
          <a:stretch/>
        </p:blipFill>
        <p:spPr>
          <a:xfrm>
            <a:off x="228600" y="6050037"/>
            <a:ext cx="1905000" cy="7575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719707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Questions/Discussion</a:t>
            </a:r>
          </a:p>
        </p:txBody>
      </p:sp>
      <p:pic>
        <p:nvPicPr>
          <p:cNvPr id="7" name="Picture 2" descr="Image result for questions discussio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2590800"/>
            <a:ext cx="3657600" cy="243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1CCAC2BA-7F9A-4249-A69A-5DC46475F1A5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52614"/>
          <a:stretch/>
        </p:blipFill>
        <p:spPr>
          <a:xfrm>
            <a:off x="228600" y="6050037"/>
            <a:ext cx="1905000" cy="7575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77717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Special Appreciation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81000" y="1828800"/>
            <a:ext cx="8153400" cy="4495800"/>
          </a:xfrm>
        </p:spPr>
        <p:txBody>
          <a:bodyPr/>
          <a:lstStyle/>
          <a:p>
            <a:r>
              <a:rPr lang="en-US" dirty="0"/>
              <a:t>Special thanks go to Anne Marie </a:t>
            </a:r>
            <a:r>
              <a:rPr lang="en-US" dirty="0" err="1"/>
              <a:t>Mackler</a:t>
            </a:r>
            <a:r>
              <a:rPr lang="en-US" dirty="0"/>
              <a:t> for her mentoring, coaching and generous willingness to share materials with me for this presentation</a:t>
            </a:r>
          </a:p>
        </p:txBody>
      </p:sp>
      <p:pic>
        <p:nvPicPr>
          <p:cNvPr id="1026" name="Picture 2" descr="Anne Marie Mackle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3352800"/>
            <a:ext cx="190500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A3C2B8CB-5348-4B63-B12E-36635B5FC0CA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52614"/>
          <a:stretch/>
        </p:blipFill>
        <p:spPr>
          <a:xfrm>
            <a:off x="228600" y="6050037"/>
            <a:ext cx="1905000" cy="757587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Basics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7010400" cy="4572000"/>
          </a:xfrm>
        </p:spPr>
        <p:txBody>
          <a:bodyPr/>
          <a:lstStyle/>
          <a:p>
            <a:r>
              <a:rPr lang="en-US" dirty="0"/>
              <a:t>Dream your dream</a:t>
            </a:r>
          </a:p>
          <a:p>
            <a:r>
              <a:rPr lang="en-US" dirty="0"/>
              <a:t>Convey your passion to the grantor</a:t>
            </a:r>
          </a:p>
          <a:p>
            <a:pPr lvl="1"/>
            <a:r>
              <a:rPr lang="en-US" dirty="0"/>
              <a:t>Fungi &amp; Heartstrings</a:t>
            </a:r>
          </a:p>
          <a:p>
            <a:r>
              <a:rPr lang="en-US" dirty="0"/>
              <a:t>Read and follow the grant instructions</a:t>
            </a:r>
          </a:p>
          <a:p>
            <a:r>
              <a:rPr lang="en-US" dirty="0"/>
              <a:t>Be clear and concise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3A2BE47-68DC-4B04-AF56-5E6792586C2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52614"/>
          <a:stretch/>
        </p:blipFill>
        <p:spPr>
          <a:xfrm>
            <a:off x="228600" y="6050037"/>
            <a:ext cx="1905000" cy="757587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Preparation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>
          <a:xfrm>
            <a:off x="304800" y="3048000"/>
            <a:ext cx="3581400" cy="1687033"/>
          </a:xfrm>
        </p:spPr>
        <p:txBody>
          <a:bodyPr/>
          <a:lstStyle/>
          <a:p>
            <a:r>
              <a:rPr lang="en-US" dirty="0"/>
              <a:t>Complete the Project Profile/Planning Worksheet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00600" y="1600200"/>
            <a:ext cx="3429000" cy="5052687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29F1C38A-2F51-44D2-BD9C-268558EF4417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52614"/>
          <a:stretch/>
        </p:blipFill>
        <p:spPr>
          <a:xfrm>
            <a:off x="228600" y="6050037"/>
            <a:ext cx="1905000" cy="7575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12470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Who Are You &amp; What’s the Problem?</a:t>
            </a:r>
          </a:p>
        </p:txBody>
      </p:sp>
      <p:sp>
        <p:nvSpPr>
          <p:cNvPr id="3" name="Rectangle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buFont typeface="Wingdings" pitchFamily="2" charset="2"/>
              <a:buChar char="Ø"/>
            </a:pPr>
            <a:r>
              <a:rPr lang="en-US" dirty="0"/>
              <a:t>Know your organization and your project</a:t>
            </a:r>
          </a:p>
          <a:p>
            <a:pPr lvl="1">
              <a:buFont typeface="Wingdings" pitchFamily="2" charset="2"/>
              <a:buChar char="Ø"/>
            </a:pPr>
            <a:r>
              <a:rPr lang="en-US" dirty="0"/>
              <a:t>What is your mission? Your purpose?</a:t>
            </a:r>
          </a:p>
          <a:p>
            <a:pPr lvl="1">
              <a:buFont typeface="Wingdings" pitchFamily="2" charset="2"/>
              <a:buChar char="Ø"/>
            </a:pPr>
            <a:endParaRPr lang="en-US" dirty="0"/>
          </a:p>
          <a:p>
            <a:pPr lvl="1">
              <a:buFont typeface="Wingdings" pitchFamily="2" charset="2"/>
              <a:buChar char="Ø"/>
            </a:pPr>
            <a:r>
              <a:rPr lang="en-US" dirty="0"/>
              <a:t>Why should we trust you with our money?</a:t>
            </a:r>
          </a:p>
          <a:p>
            <a:pPr lvl="2">
              <a:buFont typeface="Wingdings" pitchFamily="2" charset="2"/>
              <a:buChar char="Ø"/>
            </a:pPr>
            <a:r>
              <a:rPr lang="en-US" dirty="0"/>
              <a:t>Can you demonstrate you are reliable?</a:t>
            </a:r>
          </a:p>
          <a:p>
            <a:pPr lvl="1">
              <a:buNone/>
            </a:pPr>
            <a:endParaRPr lang="en-US" dirty="0"/>
          </a:p>
          <a:p>
            <a:pPr lvl="1">
              <a:buFont typeface="Wingdings" pitchFamily="2" charset="2"/>
              <a:buChar char="Ø"/>
            </a:pPr>
            <a:r>
              <a:rPr lang="en-US" dirty="0"/>
              <a:t>What’s broken?  Whose suffering?</a:t>
            </a:r>
          </a:p>
          <a:p>
            <a:pPr lvl="1">
              <a:buFont typeface="Wingdings" pitchFamily="2" charset="2"/>
              <a:buChar char="Ø"/>
            </a:pPr>
            <a:endParaRPr lang="en-US" dirty="0"/>
          </a:p>
          <a:p>
            <a:pPr lvl="1">
              <a:buFont typeface="Wingdings" pitchFamily="2" charset="2"/>
              <a:buChar char="Ø"/>
            </a:pP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2249593-7CA3-42E0-B2AB-B68D8401E17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52614"/>
          <a:stretch/>
        </p:blipFill>
        <p:spPr>
          <a:xfrm>
            <a:off x="228600" y="6050037"/>
            <a:ext cx="1905000" cy="757587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Be SMART!</a:t>
            </a:r>
          </a:p>
        </p:txBody>
      </p:sp>
      <p:sp>
        <p:nvSpPr>
          <p:cNvPr id="3" name="Rectangle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>
              <a:buFont typeface="Wingdings" pitchFamily="2" charset="2"/>
              <a:buChar char="Ø"/>
            </a:pPr>
            <a:r>
              <a:rPr lang="en-US" dirty="0"/>
              <a:t>Be SMART</a:t>
            </a:r>
          </a:p>
          <a:p>
            <a:pPr lvl="1">
              <a:buFont typeface="Wingdings" pitchFamily="2" charset="2"/>
              <a:buChar char="Ø"/>
            </a:pPr>
            <a:r>
              <a:rPr lang="en-US" b="1" dirty="0"/>
              <a:t>S</a:t>
            </a:r>
            <a:r>
              <a:rPr lang="en-US" dirty="0"/>
              <a:t>pecific</a:t>
            </a:r>
          </a:p>
          <a:p>
            <a:pPr lvl="1">
              <a:buFont typeface="Wingdings" pitchFamily="2" charset="2"/>
              <a:buChar char="Ø"/>
            </a:pPr>
            <a:r>
              <a:rPr lang="en-US" b="1" dirty="0"/>
              <a:t>M</a:t>
            </a:r>
            <a:r>
              <a:rPr lang="en-US" dirty="0"/>
              <a:t>easurable</a:t>
            </a:r>
          </a:p>
          <a:p>
            <a:pPr lvl="1">
              <a:buFont typeface="Wingdings" pitchFamily="2" charset="2"/>
              <a:buChar char="Ø"/>
            </a:pPr>
            <a:r>
              <a:rPr lang="en-US" b="1" dirty="0"/>
              <a:t>A</a:t>
            </a:r>
            <a:r>
              <a:rPr lang="en-US" dirty="0"/>
              <a:t>ssertive</a:t>
            </a:r>
          </a:p>
          <a:p>
            <a:pPr lvl="1">
              <a:buFont typeface="Wingdings" pitchFamily="2" charset="2"/>
              <a:buChar char="Ø"/>
            </a:pPr>
            <a:r>
              <a:rPr lang="en-US" b="1" dirty="0"/>
              <a:t>R</a:t>
            </a:r>
            <a:r>
              <a:rPr lang="en-US" dirty="0"/>
              <a:t>eadable (Relevant &amp; Realistic, too)</a:t>
            </a:r>
          </a:p>
          <a:p>
            <a:pPr lvl="1">
              <a:buFont typeface="Wingdings" pitchFamily="2" charset="2"/>
              <a:buChar char="Ø"/>
            </a:pPr>
            <a:r>
              <a:rPr lang="en-US" b="1" dirty="0"/>
              <a:t>T</a:t>
            </a:r>
            <a:r>
              <a:rPr lang="en-US" dirty="0"/>
              <a:t>ime-limited</a:t>
            </a:r>
          </a:p>
          <a:p>
            <a:pPr marL="365760" lvl="1" indent="0">
              <a:buNone/>
            </a:pPr>
            <a:endParaRPr lang="en-US" dirty="0"/>
          </a:p>
          <a:p>
            <a:pPr lvl="1">
              <a:buFont typeface="Wingdings" pitchFamily="2" charset="2"/>
              <a:buChar char="Ø"/>
            </a:pP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52F8618-A6A6-40CB-8DF4-C87EAC737EF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52614"/>
          <a:stretch/>
        </p:blipFill>
        <p:spPr>
          <a:xfrm>
            <a:off x="228600" y="6050037"/>
            <a:ext cx="1905000" cy="7575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058296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What Will You Change &amp; How Will You Do It!</a:t>
            </a:r>
          </a:p>
        </p:txBody>
      </p:sp>
      <p:sp>
        <p:nvSpPr>
          <p:cNvPr id="3" name="Rectangle 2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5105400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Ø"/>
            </a:pPr>
            <a:r>
              <a:rPr lang="en-US" dirty="0"/>
              <a:t>Tie the change/solution to your organization and mission</a:t>
            </a:r>
          </a:p>
          <a:p>
            <a:pPr lvl="1">
              <a:buFont typeface="Wingdings" pitchFamily="2" charset="2"/>
              <a:buChar char="Ø"/>
            </a:pPr>
            <a:endParaRPr lang="en-US" dirty="0"/>
          </a:p>
          <a:p>
            <a:pPr>
              <a:buFont typeface="Wingdings" pitchFamily="2" charset="2"/>
              <a:buChar char="Ø"/>
            </a:pPr>
            <a:r>
              <a:rPr lang="en-US" dirty="0"/>
              <a:t>What are the steps it’s going to take?</a:t>
            </a:r>
          </a:p>
          <a:p>
            <a:pPr marL="0" indent="0">
              <a:buNone/>
            </a:pPr>
            <a:endParaRPr lang="en-US" dirty="0"/>
          </a:p>
          <a:p>
            <a:pPr>
              <a:buFont typeface="Wingdings" pitchFamily="2" charset="2"/>
              <a:buChar char="Ø"/>
            </a:pPr>
            <a:r>
              <a:rPr lang="en-US" dirty="0"/>
              <a:t>What is your timeline?</a:t>
            </a:r>
          </a:p>
          <a:p>
            <a:pPr>
              <a:buFont typeface="Wingdings" pitchFamily="2" charset="2"/>
              <a:buChar char="Ø"/>
            </a:pPr>
            <a:endParaRPr lang="en-US" dirty="0"/>
          </a:p>
          <a:p>
            <a:pPr>
              <a:buFont typeface="Wingdings" pitchFamily="2" charset="2"/>
              <a:buChar char="Ø"/>
            </a:pPr>
            <a:r>
              <a:rPr lang="en-US" dirty="0"/>
              <a:t>What are the next steps after your project is completed?</a:t>
            </a:r>
          </a:p>
          <a:p>
            <a:pPr lvl="1">
              <a:buNone/>
            </a:pPr>
            <a:endParaRPr lang="en-US" dirty="0"/>
          </a:p>
          <a:p>
            <a:pPr lvl="1">
              <a:buFont typeface="Wingdings" pitchFamily="2" charset="2"/>
              <a:buChar char="Ø"/>
            </a:pPr>
            <a:endParaRPr lang="en-US" dirty="0"/>
          </a:p>
          <a:p>
            <a:pPr lvl="1">
              <a:buFont typeface="Wingdings" pitchFamily="2" charset="2"/>
              <a:buChar char="Ø"/>
            </a:pP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C3F9BDC-B2A6-4164-89A9-F311A73900F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52614"/>
          <a:stretch/>
        </p:blipFill>
        <p:spPr>
          <a:xfrm>
            <a:off x="228600" y="6050037"/>
            <a:ext cx="1905000" cy="7575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4366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Partners, Metrics &amp; Resources</a:t>
            </a:r>
          </a:p>
        </p:txBody>
      </p:sp>
      <p:sp>
        <p:nvSpPr>
          <p:cNvPr id="3" name="Rectangle 2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5105400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Ø"/>
            </a:pPr>
            <a:r>
              <a:rPr lang="en-US" dirty="0"/>
              <a:t>With whom will you/might you partner?</a:t>
            </a:r>
          </a:p>
          <a:p>
            <a:pPr marL="0" indent="0">
              <a:buNone/>
            </a:pPr>
            <a:endParaRPr lang="en-US" dirty="0"/>
          </a:p>
          <a:p>
            <a:pPr>
              <a:buFont typeface="Wingdings" pitchFamily="2" charset="2"/>
              <a:buChar char="Ø"/>
            </a:pPr>
            <a:r>
              <a:rPr lang="en-US" dirty="0"/>
              <a:t>Always include measurement and proof of success</a:t>
            </a:r>
          </a:p>
          <a:p>
            <a:pPr>
              <a:buFont typeface="Wingdings" pitchFamily="2" charset="2"/>
              <a:buChar char="Ø"/>
            </a:pPr>
            <a:endParaRPr lang="en-US" dirty="0"/>
          </a:p>
          <a:p>
            <a:pPr>
              <a:buFont typeface="Wingdings" pitchFamily="2" charset="2"/>
              <a:buChar char="Ø"/>
            </a:pPr>
            <a:r>
              <a:rPr lang="en-US" dirty="0"/>
              <a:t>What resources do you need?</a:t>
            </a:r>
          </a:p>
          <a:p>
            <a:pPr>
              <a:buFont typeface="Wingdings" pitchFamily="2" charset="2"/>
              <a:buChar char="Ø"/>
            </a:pPr>
            <a:endParaRPr lang="en-US" dirty="0"/>
          </a:p>
          <a:p>
            <a:pPr>
              <a:buFont typeface="Wingdings" pitchFamily="2" charset="2"/>
              <a:buChar char="Ø"/>
            </a:pPr>
            <a:r>
              <a:rPr lang="en-US" dirty="0"/>
              <a:t>What are the next steps after your project is completed?</a:t>
            </a:r>
          </a:p>
          <a:p>
            <a:pPr lvl="1">
              <a:buNone/>
            </a:pPr>
            <a:endParaRPr lang="en-US" dirty="0"/>
          </a:p>
          <a:p>
            <a:pPr lvl="1">
              <a:buFont typeface="Wingdings" pitchFamily="2" charset="2"/>
              <a:buChar char="Ø"/>
            </a:pPr>
            <a:endParaRPr lang="en-US" dirty="0"/>
          </a:p>
          <a:p>
            <a:pPr lvl="1">
              <a:buFont typeface="Wingdings" pitchFamily="2" charset="2"/>
              <a:buChar char="Ø"/>
            </a:pP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72D7007-C3A1-4AF1-83C6-B8DA4F4BCD0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52614"/>
          <a:stretch/>
        </p:blipFill>
        <p:spPr>
          <a:xfrm>
            <a:off x="228600" y="6050037"/>
            <a:ext cx="1905000" cy="7575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597830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Budgets</a:t>
            </a:r>
          </a:p>
        </p:txBody>
      </p:sp>
      <p:sp>
        <p:nvSpPr>
          <p:cNvPr id="3" name="Rectangle 2"/>
          <p:cNvSpPr>
            <a:spLocks noGrp="1"/>
          </p:cNvSpPr>
          <p:nvPr>
            <p:ph sz="quarter" idx="1"/>
          </p:nvPr>
        </p:nvSpPr>
        <p:spPr>
          <a:xfrm>
            <a:off x="609600" y="1600200"/>
            <a:ext cx="8153400" cy="4495800"/>
          </a:xfrm>
        </p:spPr>
        <p:txBody>
          <a:bodyPr>
            <a:normAutofit/>
          </a:bodyPr>
          <a:lstStyle/>
          <a:p>
            <a:pPr lvl="1">
              <a:buFont typeface="Wingdings" pitchFamily="2" charset="2"/>
              <a:buChar char="Ø"/>
            </a:pPr>
            <a:r>
              <a:rPr lang="en-US" sz="2900" dirty="0"/>
              <a:t>Do the math!</a:t>
            </a:r>
          </a:p>
          <a:p>
            <a:pPr lvl="1">
              <a:buFont typeface="Wingdings" pitchFamily="2" charset="2"/>
              <a:buChar char="Ø"/>
            </a:pPr>
            <a:r>
              <a:rPr lang="en-US" sz="2900" dirty="0"/>
              <a:t>Do the math again!</a:t>
            </a:r>
          </a:p>
          <a:p>
            <a:pPr lvl="1">
              <a:buFont typeface="Wingdings" pitchFamily="2" charset="2"/>
              <a:buChar char="Ø"/>
            </a:pPr>
            <a:r>
              <a:rPr lang="en-US" sz="2900" dirty="0"/>
              <a:t>What does the grantor want in the budget – a full budget including all funders or just the use of these funds?</a:t>
            </a:r>
          </a:p>
          <a:p>
            <a:pPr lvl="1">
              <a:buFont typeface="Wingdings" pitchFamily="2" charset="2"/>
              <a:buChar char="Ø"/>
            </a:pPr>
            <a:r>
              <a:rPr lang="en-US" sz="2900" dirty="0"/>
              <a:t>How do you report on funds requested from other funders but not yet received?</a:t>
            </a:r>
          </a:p>
          <a:p>
            <a:pPr lvl="1">
              <a:buFont typeface="Wingdings" pitchFamily="2" charset="2"/>
              <a:buChar char="Ø"/>
            </a:pPr>
            <a:r>
              <a:rPr lang="en-US" sz="2900" dirty="0"/>
              <a:t>Make sure the budget balances</a:t>
            </a:r>
          </a:p>
          <a:p>
            <a:pPr lvl="1">
              <a:buFont typeface="Wingdings" pitchFamily="2" charset="2"/>
              <a:buChar char="Ø"/>
            </a:pP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A76A0E0-CCD8-491D-8BE4-05BF094D7AC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52614"/>
          <a:stretch/>
        </p:blipFill>
        <p:spPr>
          <a:xfrm>
            <a:off x="228600" y="6050037"/>
            <a:ext cx="1905000" cy="757587"/>
          </a:xfrm>
          <a:prstGeom prst="rect">
            <a:avLst/>
          </a:prstGeom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tudent presentation">
  <a:themeElements>
    <a:clrScheme name="Solstice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Median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dia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0000"/>
                <a:satMod val="155000"/>
              </a:schemeClr>
            </a:gs>
            <a:gs pos="65000">
              <a:schemeClr val="phClr">
                <a:shade val="85000"/>
                <a:satMod val="155000"/>
              </a:schemeClr>
            </a:gs>
            <a:gs pos="100000">
              <a:schemeClr val="phClr">
                <a:shade val="95000"/>
                <a:satMod val="155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4925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algn="tl" rotWithShape="0">
              <a:srgbClr val="000000">
                <a:alpha val="64000"/>
              </a:srgbClr>
            </a:outerShdw>
          </a:effectLst>
        </a:effectStyle>
        <a:effectStyle>
          <a:effectLst>
            <a:outerShdw blurRad="39000" dist="254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39000" dist="25400" dir="5400000">
              <a:srgbClr val="000000">
                <a:alpha val="3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prstMaterial="matte">
            <a:bevelT h="22225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0000"/>
                <a:satMod val="155000"/>
              </a:schemeClr>
            </a:gs>
            <a:gs pos="35000">
              <a:schemeClr val="phClr">
                <a:shade val="75000"/>
                <a:satMod val="155000"/>
              </a:schemeClr>
            </a:gs>
            <a:gs pos="100000">
              <a:schemeClr val="phClr">
                <a:tint val="80000"/>
                <a:satMod val="255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F7B6A5FA-AEDC-493D-A38F-607DB1F3875F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Academic presentation for college course (paper and pencil design)</Template>
  <TotalTime>0</TotalTime>
  <Words>405</Words>
  <Application>Microsoft Office PowerPoint</Application>
  <PresentationFormat>On-screen Show (4:3)</PresentationFormat>
  <Paragraphs>90</Paragraphs>
  <Slides>14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9" baseType="lpstr">
      <vt:lpstr>Calibri</vt:lpstr>
      <vt:lpstr>Tw Cen MT</vt:lpstr>
      <vt:lpstr>Wingdings</vt:lpstr>
      <vt:lpstr>Wingdings 2</vt:lpstr>
      <vt:lpstr>Student presentation</vt:lpstr>
      <vt:lpstr>Dollars for Dreams: Writing Successful Grant Requests </vt:lpstr>
      <vt:lpstr>Special Appreciation</vt:lpstr>
      <vt:lpstr>The Basics</vt:lpstr>
      <vt:lpstr>Preparation</vt:lpstr>
      <vt:lpstr>Who Are You &amp; What’s the Problem?</vt:lpstr>
      <vt:lpstr>Be SMART!</vt:lpstr>
      <vt:lpstr>What Will You Change &amp; How Will You Do It!</vt:lpstr>
      <vt:lpstr>Partners, Metrics &amp; Resources</vt:lpstr>
      <vt:lpstr>Budgets</vt:lpstr>
      <vt:lpstr>Summary &amp; Categories</vt:lpstr>
      <vt:lpstr>You Are Almost Done</vt:lpstr>
      <vt:lpstr>Don’t Keep Your Success a Secret</vt:lpstr>
      <vt:lpstr>Exercise</vt:lpstr>
      <vt:lpstr>Questions/Discussion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keywords/>
  <cp:lastModifiedBy/>
  <cp:revision>1</cp:revision>
  <dcterms:created xsi:type="dcterms:W3CDTF">2016-10-21T23:34:00Z</dcterms:created>
  <dcterms:modified xsi:type="dcterms:W3CDTF">2023-01-11T22:39:32Z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TC101671251033</vt:lpwstr>
  </property>
</Properties>
</file>