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7" r:id="rId3"/>
    <p:sldId id="270" r:id="rId4"/>
    <p:sldId id="266" r:id="rId5"/>
    <p:sldId id="272" r:id="rId6"/>
    <p:sldId id="276" r:id="rId7"/>
    <p:sldId id="269" r:id="rId8"/>
    <p:sldId id="275" r:id="rId9"/>
    <p:sldId id="294" r:id="rId10"/>
    <p:sldId id="278" r:id="rId11"/>
    <p:sldId id="282" r:id="rId12"/>
    <p:sldId id="277" r:id="rId13"/>
    <p:sldId id="281" r:id="rId14"/>
    <p:sldId id="280" r:id="rId15"/>
    <p:sldId id="287" r:id="rId16"/>
    <p:sldId id="283" r:id="rId17"/>
    <p:sldId id="284" r:id="rId18"/>
    <p:sldId id="285" r:id="rId19"/>
    <p:sldId id="286" r:id="rId20"/>
    <p:sldId id="288" r:id="rId21"/>
    <p:sldId id="289" r:id="rId22"/>
    <p:sldId id="290" r:id="rId23"/>
    <p:sldId id="295" r:id="rId24"/>
    <p:sldId id="291" r:id="rId25"/>
    <p:sldId id="292"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8" autoAdjust="0"/>
    <p:restoredTop sz="94660"/>
  </p:normalViewPr>
  <p:slideViewPr>
    <p:cSldViewPr snapToGrid="0">
      <p:cViewPr varScale="1">
        <p:scale>
          <a:sx n="69" d="100"/>
          <a:sy n="69" d="100"/>
        </p:scale>
        <p:origin x="124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Admin" userId="b5de7ba14676e988" providerId="LiveId" clId="{267538B6-EBD0-466B-86BA-FAEFA7FC3298}"/>
    <pc:docChg chg="modSld">
      <pc:chgData name="Admin Admin" userId="b5de7ba14676e988" providerId="LiveId" clId="{267538B6-EBD0-466B-86BA-FAEFA7FC3298}" dt="2024-02-27T16:49:59.684" v="94" actId="207"/>
      <pc:docMkLst>
        <pc:docMk/>
      </pc:docMkLst>
      <pc:sldChg chg="modSp mod">
        <pc:chgData name="Admin Admin" userId="b5de7ba14676e988" providerId="LiveId" clId="{267538B6-EBD0-466B-86BA-FAEFA7FC3298}" dt="2024-02-27T16:49:59.684" v="94" actId="207"/>
        <pc:sldMkLst>
          <pc:docMk/>
          <pc:sldMk cId="679686588" sldId="268"/>
        </pc:sldMkLst>
        <pc:spChg chg="mod">
          <ac:chgData name="Admin Admin" userId="b5de7ba14676e988" providerId="LiveId" clId="{267538B6-EBD0-466B-86BA-FAEFA7FC3298}" dt="2024-02-27T16:49:59.684" v="94" actId="207"/>
          <ac:spMkLst>
            <pc:docMk/>
            <pc:sldMk cId="679686588" sldId="268"/>
            <ac:spMk id="3" creationId="{78B883A1-7922-3A83-0C53-9B8691D426C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487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54454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3797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712" y="136524"/>
            <a:ext cx="5720315" cy="116064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49463"/>
            <a:ext cx="4629150" cy="381158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7DC041D-CF80-416C-9578-6F4C57C5DBC8}" type="datetimeFigureOut">
              <a:rPr lang="en-US" smtClean="0"/>
              <a:t>2/27/2024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536A1F7-8397-41FC-9416-3E8088846943}" type="slidenum">
              <a:rPr lang="en-US" smtClean="0"/>
              <a:t>‹#›</a:t>
            </a:fld>
            <a:endParaRPr lang="en-US"/>
          </a:p>
        </p:txBody>
      </p:sp>
    </p:spTree>
    <p:extLst>
      <p:ext uri="{BB962C8B-B14F-4D97-AF65-F5344CB8AC3E}">
        <p14:creationId xmlns:p14="http://schemas.microsoft.com/office/powerpoint/2010/main" val="386151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491" y="236151"/>
            <a:ext cx="5955718" cy="1023836"/>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7DC041D-CF80-416C-9578-6F4C57C5DBC8}" type="datetimeFigureOut">
              <a:rPr lang="en-US" smtClean="0"/>
              <a:t>2/27/2024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536A1F7-8397-41FC-9416-3E8088846943}" type="slidenum">
              <a:rPr lang="en-US" smtClean="0"/>
              <a:t>‹#›</a:t>
            </a:fld>
            <a:endParaRPr lang="en-US"/>
          </a:p>
        </p:txBody>
      </p:sp>
    </p:spTree>
    <p:extLst>
      <p:ext uri="{BB962C8B-B14F-4D97-AF65-F5344CB8AC3E}">
        <p14:creationId xmlns:p14="http://schemas.microsoft.com/office/powerpoint/2010/main" val="237457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7DC041D-CF80-416C-9578-6F4C57C5DBC8}" type="datetimeFigureOut">
              <a:rPr lang="en-US" smtClean="0"/>
              <a:t>2/27/2024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536A1F7-8397-41FC-9416-3E8088846943}" type="slidenum">
              <a:rPr lang="en-US" smtClean="0"/>
              <a:t>‹#›</a:t>
            </a:fld>
            <a:endParaRPr lang="en-US"/>
          </a:p>
        </p:txBody>
      </p:sp>
    </p:spTree>
    <p:extLst>
      <p:ext uri="{BB962C8B-B14F-4D97-AF65-F5344CB8AC3E}">
        <p14:creationId xmlns:p14="http://schemas.microsoft.com/office/powerpoint/2010/main" val="136177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491" y="236151"/>
            <a:ext cx="5806862" cy="1023836"/>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56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nchor="ctr"/>
          <a:lstStyle>
            <a:lvl1pPr>
              <a:defRPr sz="1200">
                <a:solidFill>
                  <a:schemeClr val="accent2"/>
                </a:solidFill>
              </a:defRPr>
            </a:lvl1pPr>
          </a:lstStyle>
          <a:p>
            <a:fld id="{FB71C919-70F0-AE42-AC47-75BAD503E088}" type="slidenum">
              <a:rPr lang="en-US" smtClean="0"/>
              <a:pPr/>
              <a:t>‹#›</a:t>
            </a:fld>
            <a:endParaRPr lang="en-US" dirty="0"/>
          </a:p>
        </p:txBody>
      </p:sp>
    </p:spTree>
    <p:extLst>
      <p:ext uri="{BB962C8B-B14F-4D97-AF65-F5344CB8AC3E}">
        <p14:creationId xmlns:p14="http://schemas.microsoft.com/office/powerpoint/2010/main" val="329016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491" y="236151"/>
            <a:ext cx="5891923" cy="10238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17491" y="192501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25016"/>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17491" y="6356351"/>
            <a:ext cx="2057400" cy="365125"/>
          </a:xfrm>
          <a:prstGeom prst="rect">
            <a:avLst/>
          </a:prstGeom>
        </p:spPr>
        <p:txBody>
          <a:bodyPr anchor="ctr"/>
          <a:lstStyle>
            <a:lvl1pPr>
              <a:defRPr sz="1200">
                <a:solidFill>
                  <a:schemeClr val="accent2"/>
                </a:solidFill>
              </a:defRPr>
            </a:lvl1pPr>
          </a:lstStyle>
          <a:p>
            <a:fld id="{FB71C919-70F0-AE42-AC47-75BAD503E088}" type="slidenum">
              <a:rPr lang="en-US" smtClean="0"/>
              <a:pPr/>
              <a:t>‹#›</a:t>
            </a:fld>
            <a:endParaRPr lang="en-US" dirty="0"/>
          </a:p>
        </p:txBody>
      </p:sp>
    </p:spTree>
    <p:extLst>
      <p:ext uri="{BB962C8B-B14F-4D97-AF65-F5344CB8AC3E}">
        <p14:creationId xmlns:p14="http://schemas.microsoft.com/office/powerpoint/2010/main" val="246351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1" y="201909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17491" y="2843006"/>
            <a:ext cx="386834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1909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43006"/>
            <a:ext cx="3887391"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p:cNvSpPr>
            <a:spLocks noGrp="1"/>
          </p:cNvSpPr>
          <p:nvPr>
            <p:ph type="dt" sz="half" idx="10"/>
          </p:nvPr>
        </p:nvSpPr>
        <p:spPr>
          <a:xfrm>
            <a:off x="317491" y="6356351"/>
            <a:ext cx="2057400" cy="365125"/>
          </a:xfrm>
          <a:prstGeom prst="rect">
            <a:avLst/>
          </a:prstGeom>
        </p:spPr>
        <p:txBody>
          <a:bodyPr anchor="ctr"/>
          <a:lstStyle>
            <a:lvl1pPr>
              <a:defRPr sz="1200">
                <a:solidFill>
                  <a:schemeClr val="accent2"/>
                </a:solidFill>
              </a:defRPr>
            </a:lvl1pPr>
          </a:lstStyle>
          <a:p>
            <a:fld id="{FB71C919-70F0-AE42-AC47-75BAD503E088}" type="slidenum">
              <a:rPr lang="en-US" smtClean="0"/>
              <a:pPr/>
              <a:t>‹#›</a:t>
            </a:fld>
            <a:endParaRPr lang="en-US" dirty="0"/>
          </a:p>
        </p:txBody>
      </p:sp>
      <p:sp>
        <p:nvSpPr>
          <p:cNvPr id="11" name="Title 1"/>
          <p:cNvSpPr>
            <a:spLocks noGrp="1"/>
          </p:cNvSpPr>
          <p:nvPr>
            <p:ph type="title"/>
          </p:nvPr>
        </p:nvSpPr>
        <p:spPr>
          <a:xfrm>
            <a:off x="317491" y="236151"/>
            <a:ext cx="5891923" cy="1023836"/>
          </a:xfrm>
        </p:spPr>
        <p:txBody>
          <a:bodyPr/>
          <a:lstStyle/>
          <a:p>
            <a:r>
              <a:rPr lang="en-US"/>
              <a:t>Click to edit Master title style</a:t>
            </a:r>
            <a:endParaRPr lang="en-US" dirty="0"/>
          </a:p>
        </p:txBody>
      </p:sp>
    </p:spTree>
    <p:extLst>
      <p:ext uri="{BB962C8B-B14F-4D97-AF65-F5344CB8AC3E}">
        <p14:creationId xmlns:p14="http://schemas.microsoft.com/office/powerpoint/2010/main" val="338131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491" y="236151"/>
            <a:ext cx="5881290" cy="1023836"/>
          </a:xfrm>
        </p:spPr>
        <p:txBody>
          <a:bodyPr/>
          <a:lstStyle/>
          <a:p>
            <a:r>
              <a:rPr lang="en-US"/>
              <a:t>Click to edit Master title style</a:t>
            </a:r>
            <a:endParaRPr lang="en-US" dirty="0"/>
          </a:p>
        </p:txBody>
      </p:sp>
      <p:sp>
        <p:nvSpPr>
          <p:cNvPr id="6" name="Date Placeholder 4"/>
          <p:cNvSpPr>
            <a:spLocks noGrp="1"/>
          </p:cNvSpPr>
          <p:nvPr>
            <p:ph type="dt" sz="half" idx="10"/>
          </p:nvPr>
        </p:nvSpPr>
        <p:spPr>
          <a:xfrm>
            <a:off x="317491" y="6356351"/>
            <a:ext cx="2057400" cy="365125"/>
          </a:xfrm>
          <a:prstGeom prst="rect">
            <a:avLst/>
          </a:prstGeom>
        </p:spPr>
        <p:txBody>
          <a:bodyPr anchor="ctr"/>
          <a:lstStyle>
            <a:lvl1pPr>
              <a:defRPr sz="1200">
                <a:solidFill>
                  <a:schemeClr val="accent2"/>
                </a:solidFill>
              </a:defRPr>
            </a:lvl1pPr>
          </a:lstStyle>
          <a:p>
            <a:fld id="{FB71C919-70F0-AE42-AC47-75BAD503E088}" type="slidenum">
              <a:rPr lang="en-US" smtClean="0"/>
              <a:pPr/>
              <a:t>‹#›</a:t>
            </a:fld>
            <a:endParaRPr lang="en-US" dirty="0"/>
          </a:p>
        </p:txBody>
      </p:sp>
    </p:spTree>
    <p:extLst>
      <p:ext uri="{BB962C8B-B14F-4D97-AF65-F5344CB8AC3E}">
        <p14:creationId xmlns:p14="http://schemas.microsoft.com/office/powerpoint/2010/main" val="14499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317491" y="6356351"/>
            <a:ext cx="2057400" cy="365125"/>
          </a:xfrm>
          <a:prstGeom prst="rect">
            <a:avLst/>
          </a:prstGeom>
        </p:spPr>
        <p:txBody>
          <a:bodyPr anchor="ctr"/>
          <a:lstStyle>
            <a:lvl1pPr>
              <a:defRPr sz="1200">
                <a:solidFill>
                  <a:schemeClr val="accent2"/>
                </a:solidFill>
              </a:defRPr>
            </a:lvl1pPr>
          </a:lstStyle>
          <a:p>
            <a:fld id="{FB71C919-70F0-AE42-AC47-75BAD503E088}" type="slidenum">
              <a:rPr lang="en-US" smtClean="0"/>
              <a:pPr/>
              <a:t>‹#›</a:t>
            </a:fld>
            <a:endParaRPr lang="en-US" dirty="0"/>
          </a:p>
        </p:txBody>
      </p:sp>
    </p:spTree>
    <p:extLst>
      <p:ext uri="{BB962C8B-B14F-4D97-AF65-F5344CB8AC3E}">
        <p14:creationId xmlns:p14="http://schemas.microsoft.com/office/powerpoint/2010/main" val="27308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317491" y="6356351"/>
            <a:ext cx="2057400" cy="365125"/>
          </a:xfrm>
          <a:prstGeom prst="rect">
            <a:avLst/>
          </a:prstGeom>
        </p:spPr>
        <p:txBody>
          <a:bodyPr anchor="ctr"/>
          <a:lstStyle>
            <a:lvl1pPr>
              <a:defRPr sz="1200">
                <a:solidFill>
                  <a:schemeClr val="accent2"/>
                </a:solidFill>
              </a:defRPr>
            </a:lvl1pPr>
          </a:lstStyle>
          <a:p>
            <a:fld id="{FB71C919-70F0-AE42-AC47-75BAD503E088}" type="slidenum">
              <a:rPr lang="en-US" smtClean="0"/>
              <a:pPr/>
              <a:t>‹#›</a:t>
            </a:fld>
            <a:endParaRPr lang="en-US" dirty="0"/>
          </a:p>
        </p:txBody>
      </p:sp>
    </p:spTree>
    <p:extLst>
      <p:ext uri="{BB962C8B-B14F-4D97-AF65-F5344CB8AC3E}">
        <p14:creationId xmlns:p14="http://schemas.microsoft.com/office/powerpoint/2010/main" val="294359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4039" y="4189228"/>
            <a:ext cx="5838602" cy="978195"/>
          </a:xfrm>
        </p:spPr>
        <p:txBody>
          <a:bodyPr anchor="b"/>
          <a:lstStyle>
            <a:lvl1pPr>
              <a:defRPr sz="3200"/>
            </a:lvl1pPr>
          </a:lstStyle>
          <a:p>
            <a:r>
              <a:rPr lang="en-US" dirty="0"/>
              <a:t>Transition Slide</a:t>
            </a:r>
          </a:p>
        </p:txBody>
      </p:sp>
    </p:spTree>
    <p:extLst>
      <p:ext uri="{BB962C8B-B14F-4D97-AF65-F5344CB8AC3E}">
        <p14:creationId xmlns:p14="http://schemas.microsoft.com/office/powerpoint/2010/main" val="232564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491" y="236151"/>
            <a:ext cx="7910132" cy="10238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5375" y="2043757"/>
            <a:ext cx="7929975" cy="41332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61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zhousingcoalition.org/advocacy"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mailto:lduvall@nlihc.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www.bolderadvocacy.or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1766-F3B6-715C-FD6D-B92DCE9A72B5}"/>
              </a:ext>
            </a:extLst>
          </p:cNvPr>
          <p:cNvSpPr>
            <a:spLocks noGrp="1"/>
          </p:cNvSpPr>
          <p:nvPr>
            <p:ph type="ctrTitle"/>
          </p:nvPr>
        </p:nvSpPr>
        <p:spPr/>
        <p:txBody>
          <a:bodyPr>
            <a:normAutofit/>
          </a:bodyPr>
          <a:lstStyle/>
          <a:p>
            <a:r>
              <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Making our Voices Heard: </a:t>
            </a:r>
            <a:br>
              <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Tips and Tools for Affordable Housing Advocacy</a:t>
            </a:r>
            <a:endParaRPr lang="en-US" sz="4800" dirty="0">
              <a:solidFill>
                <a:srgbClr val="C00000"/>
              </a:solidFill>
            </a:endParaRPr>
          </a:p>
        </p:txBody>
      </p:sp>
      <p:sp>
        <p:nvSpPr>
          <p:cNvPr id="3" name="Subtitle 2">
            <a:extLst>
              <a:ext uri="{FF2B5EF4-FFF2-40B4-BE49-F238E27FC236}">
                <a16:creationId xmlns:a16="http://schemas.microsoft.com/office/drawing/2014/main" id="{78B883A1-7922-3A83-0C53-9B8691D426CE}"/>
              </a:ext>
            </a:extLst>
          </p:cNvPr>
          <p:cNvSpPr>
            <a:spLocks noGrp="1"/>
          </p:cNvSpPr>
          <p:nvPr>
            <p:ph type="subTitle" idx="1"/>
          </p:nvPr>
        </p:nvSpPr>
        <p:spPr/>
        <p:txBody>
          <a:bodyPr>
            <a:noAutofit/>
          </a:bodyPr>
          <a:lstStyle/>
          <a:p>
            <a:r>
              <a:rPr lang="en-US" sz="2000" dirty="0"/>
              <a:t>Please enjoy some music by local band Cold Shott and the Hurricane Horns!</a:t>
            </a:r>
          </a:p>
          <a:p>
            <a:r>
              <a:rPr lang="en-US" sz="3000" b="1" dirty="0">
                <a:solidFill>
                  <a:schemeClr val="accent2"/>
                </a:solidFill>
              </a:rPr>
              <a:t>Lindsay Duvall (she/her)</a:t>
            </a:r>
          </a:p>
          <a:p>
            <a:r>
              <a:rPr lang="en-US" sz="3000" b="1" dirty="0">
                <a:solidFill>
                  <a:schemeClr val="accent2"/>
                </a:solidFill>
              </a:rPr>
              <a:t>National Low Income Housing Coalition</a:t>
            </a:r>
          </a:p>
        </p:txBody>
      </p:sp>
    </p:spTree>
    <p:extLst>
      <p:ext uri="{BB962C8B-B14F-4D97-AF65-F5344CB8AC3E}">
        <p14:creationId xmlns:p14="http://schemas.microsoft.com/office/powerpoint/2010/main" val="67968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383C-43D0-4E69-7319-10BE0F0C31B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D4E00A-DEB0-CB2E-1026-E2F7EB0AED61}"/>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Advocacy Strategies</a:t>
            </a:r>
          </a:p>
        </p:txBody>
      </p:sp>
      <p:sp>
        <p:nvSpPr>
          <p:cNvPr id="7" name="Content Placeholder 2">
            <a:extLst>
              <a:ext uri="{FF2B5EF4-FFF2-40B4-BE49-F238E27FC236}">
                <a16:creationId xmlns:a16="http://schemas.microsoft.com/office/drawing/2014/main" id="{8D29CD12-45A6-B302-9BD2-C27B6B127B52}"/>
              </a:ext>
            </a:extLst>
          </p:cNvPr>
          <p:cNvSpPr txBox="1">
            <a:spLocks/>
          </p:cNvSpPr>
          <p:nvPr/>
        </p:nvSpPr>
        <p:spPr>
          <a:xfrm>
            <a:off x="465866" y="2029097"/>
            <a:ext cx="7929562" cy="419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ct val="20000"/>
              </a:spcBef>
            </a:pPr>
            <a:endParaRPr lang="en-US" dirty="0">
              <a:solidFill>
                <a:schemeClr val="accent2">
                  <a:lumMod val="75000"/>
                </a:schemeClr>
              </a:solidFill>
              <a:cs typeface="Calibri"/>
            </a:endParaRPr>
          </a:p>
        </p:txBody>
      </p:sp>
      <p:pic>
        <p:nvPicPr>
          <p:cNvPr id="19" name="Google Shape;305;p31">
            <a:extLst>
              <a:ext uri="{FF2B5EF4-FFF2-40B4-BE49-F238E27FC236}">
                <a16:creationId xmlns:a16="http://schemas.microsoft.com/office/drawing/2014/main" id="{F10C1B06-CAC2-7ED3-8D6D-7727EBCDB90F}"/>
              </a:ext>
            </a:extLst>
          </p:cNvPr>
          <p:cNvPicPr preferRelativeResize="0"/>
          <p:nvPr/>
        </p:nvPicPr>
        <p:blipFill rotWithShape="1">
          <a:blip r:embed="rId2">
            <a:alphaModFix/>
          </a:blip>
          <a:srcRect l="8273" t="23494" r="24392"/>
          <a:stretch/>
        </p:blipFill>
        <p:spPr>
          <a:xfrm>
            <a:off x="-1977" y="4162735"/>
            <a:ext cx="3144253" cy="2679205"/>
          </a:xfrm>
          <a:prstGeom prst="rect">
            <a:avLst/>
          </a:prstGeom>
          <a:noFill/>
          <a:ln>
            <a:noFill/>
          </a:ln>
        </p:spPr>
      </p:pic>
      <p:pic>
        <p:nvPicPr>
          <p:cNvPr id="20" name="Picture 19" descr="A group of people standing in front of a building&#10;&#10;Description automatically generated">
            <a:extLst>
              <a:ext uri="{FF2B5EF4-FFF2-40B4-BE49-F238E27FC236}">
                <a16:creationId xmlns:a16="http://schemas.microsoft.com/office/drawing/2014/main" id="{F17BAFBD-BB54-AD68-E882-CEE9D62D6DC4}"/>
              </a:ext>
            </a:extLst>
          </p:cNvPr>
          <p:cNvPicPr>
            <a:picLocks noChangeAspect="1"/>
          </p:cNvPicPr>
          <p:nvPr/>
        </p:nvPicPr>
        <p:blipFill rotWithShape="1">
          <a:blip r:embed="rId3">
            <a:extLst>
              <a:ext uri="{28A0092B-C50C-407E-A947-70E740481C1C}">
                <a14:useLocalDpi xmlns:a14="http://schemas.microsoft.com/office/drawing/2010/main" val="0"/>
              </a:ext>
            </a:extLst>
          </a:blip>
          <a:srcRect l="3474" r="23158" b="13467"/>
          <a:stretch/>
        </p:blipFill>
        <p:spPr>
          <a:xfrm>
            <a:off x="3142624" y="4174780"/>
            <a:ext cx="3330365" cy="2683220"/>
          </a:xfrm>
          <a:prstGeom prst="rect">
            <a:avLst/>
          </a:prstGeom>
        </p:spPr>
      </p:pic>
      <p:pic>
        <p:nvPicPr>
          <p:cNvPr id="21" name="Picture 20" descr="A group of people sitting in a room&#10;&#10;Description automatically generated">
            <a:extLst>
              <a:ext uri="{FF2B5EF4-FFF2-40B4-BE49-F238E27FC236}">
                <a16:creationId xmlns:a16="http://schemas.microsoft.com/office/drawing/2014/main" id="{F0C17159-996B-2C20-94BD-93E027B2E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 y="1809237"/>
            <a:ext cx="4098240" cy="2372548"/>
          </a:xfrm>
          <a:prstGeom prst="rect">
            <a:avLst/>
          </a:prstGeom>
        </p:spPr>
      </p:pic>
      <p:pic>
        <p:nvPicPr>
          <p:cNvPr id="22" name="Picture 21" descr="A group of people posing for a photo&#10;&#10;Description automatically generated">
            <a:extLst>
              <a:ext uri="{FF2B5EF4-FFF2-40B4-BE49-F238E27FC236}">
                <a16:creationId xmlns:a16="http://schemas.microsoft.com/office/drawing/2014/main" id="{C88F278D-8313-83CA-4BEE-AAE392F856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30"/>
          <a:stretch/>
        </p:blipFill>
        <p:spPr>
          <a:xfrm>
            <a:off x="5757139" y="1821282"/>
            <a:ext cx="3386861" cy="2356488"/>
          </a:xfrm>
          <a:prstGeom prst="rect">
            <a:avLst/>
          </a:prstGeom>
        </p:spPr>
      </p:pic>
      <p:pic>
        <p:nvPicPr>
          <p:cNvPr id="24" name="Picture 23" descr="A logo of a camera&#10;&#10;Description automatically generated">
            <a:extLst>
              <a:ext uri="{FF2B5EF4-FFF2-40B4-BE49-F238E27FC236}">
                <a16:creationId xmlns:a16="http://schemas.microsoft.com/office/drawing/2014/main" id="{D66DFD80-1957-5B00-63A9-20D225003027}"/>
              </a:ext>
            </a:extLst>
          </p:cNvPr>
          <p:cNvPicPr>
            <a:picLocks noChangeAspect="1"/>
          </p:cNvPicPr>
          <p:nvPr/>
        </p:nvPicPr>
        <p:blipFill rotWithShape="1">
          <a:blip r:embed="rId6">
            <a:extLst>
              <a:ext uri="{28A0092B-C50C-407E-A947-70E740481C1C}">
                <a14:useLocalDpi xmlns:a14="http://schemas.microsoft.com/office/drawing/2010/main" val="0"/>
              </a:ext>
            </a:extLst>
          </a:blip>
          <a:srcRect l="2943" t="3838" r="5611" b="4035"/>
          <a:stretch/>
        </p:blipFill>
        <p:spPr>
          <a:xfrm>
            <a:off x="3542979" y="1809250"/>
            <a:ext cx="2377934" cy="2360504"/>
          </a:xfrm>
          <a:prstGeom prst="rect">
            <a:avLst/>
          </a:prstGeom>
        </p:spPr>
      </p:pic>
      <p:pic>
        <p:nvPicPr>
          <p:cNvPr id="25" name="Picture 24" descr="Graphical user interface, application&#10;&#10;Description automatically generated">
            <a:extLst>
              <a:ext uri="{FF2B5EF4-FFF2-40B4-BE49-F238E27FC236}">
                <a16:creationId xmlns:a16="http://schemas.microsoft.com/office/drawing/2014/main" id="{D9D8E5E6-2692-11DA-3FCF-C2BC21B463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8957"/>
          <a:stretch/>
        </p:blipFill>
        <p:spPr>
          <a:xfrm>
            <a:off x="6614753" y="4249278"/>
            <a:ext cx="2454443" cy="2608722"/>
          </a:xfrm>
          <a:prstGeom prst="rect">
            <a:avLst/>
          </a:prstGeom>
          <a:noFill/>
        </p:spPr>
      </p:pic>
    </p:spTree>
    <p:extLst>
      <p:ext uri="{BB962C8B-B14F-4D97-AF65-F5344CB8AC3E}">
        <p14:creationId xmlns:p14="http://schemas.microsoft.com/office/powerpoint/2010/main" val="27744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747E-3F1E-FD2C-058D-EC7319A8A9F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0ED1AAE-111D-80EF-AAED-146168E5A20D}"/>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Advocacy Meetings</a:t>
            </a:r>
          </a:p>
        </p:txBody>
      </p:sp>
      <p:sp>
        <p:nvSpPr>
          <p:cNvPr id="7" name="Content Placeholder 2">
            <a:extLst>
              <a:ext uri="{FF2B5EF4-FFF2-40B4-BE49-F238E27FC236}">
                <a16:creationId xmlns:a16="http://schemas.microsoft.com/office/drawing/2014/main" id="{0298EDC9-F688-91E6-3A01-AC2C1C1D4B4E}"/>
              </a:ext>
            </a:extLst>
          </p:cNvPr>
          <p:cNvSpPr txBox="1">
            <a:spLocks/>
          </p:cNvSpPr>
          <p:nvPr/>
        </p:nvSpPr>
        <p:spPr>
          <a:xfrm>
            <a:off x="465866" y="2029097"/>
            <a:ext cx="7929562" cy="419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ct val="20000"/>
              </a:spcBef>
            </a:pPr>
            <a:r>
              <a:rPr lang="en-US" sz="2400" dirty="0"/>
              <a:t>Just a conversation</a:t>
            </a:r>
          </a:p>
          <a:p>
            <a:pPr defTabSz="457200">
              <a:lnSpc>
                <a:spcPct val="100000"/>
              </a:lnSpc>
              <a:spcBef>
                <a:spcPct val="20000"/>
              </a:spcBef>
            </a:pPr>
            <a:r>
              <a:rPr lang="en-US" sz="2400" dirty="0">
                <a:cs typeface="Calibri"/>
              </a:rPr>
              <a:t>You are the expert on the issue</a:t>
            </a:r>
          </a:p>
          <a:p>
            <a:pPr defTabSz="457200">
              <a:lnSpc>
                <a:spcPct val="100000"/>
              </a:lnSpc>
              <a:spcBef>
                <a:spcPct val="20000"/>
              </a:spcBef>
            </a:pPr>
            <a:r>
              <a:rPr lang="en-US" sz="2400" dirty="0">
                <a:cs typeface="Calibri"/>
              </a:rPr>
              <a:t>Bring directly impacted people into the conversation</a:t>
            </a:r>
          </a:p>
          <a:p>
            <a:pPr defTabSz="457200">
              <a:lnSpc>
                <a:spcPct val="100000"/>
              </a:lnSpc>
              <a:spcBef>
                <a:spcPct val="20000"/>
              </a:spcBef>
            </a:pPr>
            <a:r>
              <a:rPr lang="en-US" sz="2400" dirty="0">
                <a:cs typeface="Calibri"/>
              </a:rPr>
              <a:t>Research your legislator in advance</a:t>
            </a:r>
          </a:p>
          <a:p>
            <a:pPr defTabSz="457200">
              <a:lnSpc>
                <a:spcPct val="100000"/>
              </a:lnSpc>
              <a:spcBef>
                <a:spcPct val="20000"/>
              </a:spcBef>
            </a:pPr>
            <a:r>
              <a:rPr lang="en-US" sz="2400" dirty="0">
                <a:cs typeface="Calibri"/>
              </a:rPr>
              <a:t>Prepare talking points and materials</a:t>
            </a:r>
          </a:p>
          <a:p>
            <a:pPr defTabSz="457200">
              <a:lnSpc>
                <a:spcPct val="100000"/>
              </a:lnSpc>
              <a:spcBef>
                <a:spcPct val="20000"/>
              </a:spcBef>
            </a:pPr>
            <a:r>
              <a:rPr lang="en-US" sz="2400" dirty="0">
                <a:cs typeface="Calibri"/>
              </a:rPr>
              <a:t>Build a relationship, establish a tone of partnership</a:t>
            </a:r>
          </a:p>
          <a:p>
            <a:pPr defTabSz="457200">
              <a:lnSpc>
                <a:spcPct val="100000"/>
              </a:lnSpc>
              <a:spcBef>
                <a:spcPct val="20000"/>
              </a:spcBef>
            </a:pPr>
            <a:r>
              <a:rPr lang="en-US" sz="2400" dirty="0">
                <a:cs typeface="Calibri"/>
              </a:rPr>
              <a:t>Share personal stories and your common values</a:t>
            </a:r>
          </a:p>
          <a:p>
            <a:pPr defTabSz="457200">
              <a:lnSpc>
                <a:spcPct val="100000"/>
              </a:lnSpc>
              <a:spcBef>
                <a:spcPct val="20000"/>
              </a:spcBef>
            </a:pPr>
            <a:r>
              <a:rPr lang="en-US" sz="2400" dirty="0">
                <a:cs typeface="Calibri"/>
              </a:rPr>
              <a:t>Make a specific ask</a:t>
            </a:r>
          </a:p>
          <a:p>
            <a:pPr defTabSz="457200">
              <a:lnSpc>
                <a:spcPct val="100000"/>
              </a:lnSpc>
              <a:spcBef>
                <a:spcPct val="20000"/>
              </a:spcBef>
            </a:pPr>
            <a:r>
              <a:rPr lang="en-US" sz="2400" dirty="0">
                <a:cs typeface="Calibri"/>
              </a:rPr>
              <a:t>Listen</a:t>
            </a:r>
          </a:p>
          <a:p>
            <a:pPr defTabSz="457200">
              <a:lnSpc>
                <a:spcPct val="100000"/>
              </a:lnSpc>
              <a:spcBef>
                <a:spcPct val="20000"/>
              </a:spcBef>
            </a:pPr>
            <a:r>
              <a:rPr lang="en-US" sz="2400" dirty="0">
                <a:cs typeface="Calibri"/>
              </a:rPr>
              <a:t>Thank them and follow-up</a:t>
            </a:r>
          </a:p>
        </p:txBody>
      </p:sp>
    </p:spTree>
    <p:extLst>
      <p:ext uri="{BB962C8B-B14F-4D97-AF65-F5344CB8AC3E}">
        <p14:creationId xmlns:p14="http://schemas.microsoft.com/office/powerpoint/2010/main" val="80722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7B92E-BE4A-65E3-D2DA-45B85A7FE5D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0F559DF-8EC5-AA37-1164-BBB2FE387D69}"/>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Policy Advocacy Goal</a:t>
            </a:r>
          </a:p>
        </p:txBody>
      </p:sp>
      <p:sp>
        <p:nvSpPr>
          <p:cNvPr id="2" name="Left-Right Arrow 11">
            <a:extLst>
              <a:ext uri="{FF2B5EF4-FFF2-40B4-BE49-F238E27FC236}">
                <a16:creationId xmlns:a16="http://schemas.microsoft.com/office/drawing/2014/main" id="{B3C225FE-5D99-9637-6E49-B808CA891B2E}"/>
              </a:ext>
            </a:extLst>
          </p:cNvPr>
          <p:cNvSpPr/>
          <p:nvPr/>
        </p:nvSpPr>
        <p:spPr>
          <a:xfrm>
            <a:off x="795295" y="2573836"/>
            <a:ext cx="7670973" cy="1634556"/>
          </a:xfrm>
          <a:prstGeom prst="left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F883D2-433B-02CA-6CAB-ACD04C7D9F26}"/>
              </a:ext>
            </a:extLst>
          </p:cNvPr>
          <p:cNvSpPr txBox="1"/>
          <p:nvPr/>
        </p:nvSpPr>
        <p:spPr>
          <a:xfrm>
            <a:off x="568846" y="4380511"/>
            <a:ext cx="1335257" cy="707886"/>
          </a:xfrm>
          <a:prstGeom prst="rect">
            <a:avLst/>
          </a:prstGeom>
          <a:noFill/>
        </p:spPr>
        <p:txBody>
          <a:bodyPr wrap="square" rtlCol="0">
            <a:spAutoFit/>
          </a:bodyPr>
          <a:lstStyle/>
          <a:p>
            <a:pPr algn="ctr"/>
            <a:r>
              <a:rPr lang="en-US" sz="2000" b="1">
                <a:latin typeface="Calibri" panose="020F0502020204030204" pitchFamily="34" charset="0"/>
              </a:rPr>
              <a:t>Staunch Opponent</a:t>
            </a:r>
          </a:p>
        </p:txBody>
      </p:sp>
      <p:sp>
        <p:nvSpPr>
          <p:cNvPr id="5" name="TextBox 4">
            <a:extLst>
              <a:ext uri="{FF2B5EF4-FFF2-40B4-BE49-F238E27FC236}">
                <a16:creationId xmlns:a16="http://schemas.microsoft.com/office/drawing/2014/main" id="{29F684FC-72C2-45FE-1471-214BA30FC326}"/>
              </a:ext>
            </a:extLst>
          </p:cNvPr>
          <p:cNvSpPr txBox="1"/>
          <p:nvPr/>
        </p:nvSpPr>
        <p:spPr>
          <a:xfrm>
            <a:off x="2290623" y="4503621"/>
            <a:ext cx="1335257" cy="400110"/>
          </a:xfrm>
          <a:prstGeom prst="rect">
            <a:avLst/>
          </a:prstGeom>
          <a:noFill/>
        </p:spPr>
        <p:txBody>
          <a:bodyPr wrap="square" rtlCol="0">
            <a:spAutoFit/>
          </a:bodyPr>
          <a:lstStyle/>
          <a:p>
            <a:pPr algn="ctr"/>
            <a:r>
              <a:rPr lang="en-US" sz="2000" b="1">
                <a:latin typeface="Calibri" panose="020F0502020204030204" pitchFamily="34" charset="0"/>
              </a:rPr>
              <a:t>Opponent</a:t>
            </a:r>
          </a:p>
        </p:txBody>
      </p:sp>
      <p:sp>
        <p:nvSpPr>
          <p:cNvPr id="6" name="TextBox 5">
            <a:extLst>
              <a:ext uri="{FF2B5EF4-FFF2-40B4-BE49-F238E27FC236}">
                <a16:creationId xmlns:a16="http://schemas.microsoft.com/office/drawing/2014/main" id="{A7EC516F-0452-92A8-5905-DD63805D24BD}"/>
              </a:ext>
            </a:extLst>
          </p:cNvPr>
          <p:cNvSpPr txBox="1"/>
          <p:nvPr/>
        </p:nvSpPr>
        <p:spPr>
          <a:xfrm>
            <a:off x="4131256" y="4503621"/>
            <a:ext cx="1108808" cy="400110"/>
          </a:xfrm>
          <a:prstGeom prst="rect">
            <a:avLst/>
          </a:prstGeom>
          <a:noFill/>
        </p:spPr>
        <p:txBody>
          <a:bodyPr wrap="square" rtlCol="0">
            <a:spAutoFit/>
          </a:bodyPr>
          <a:lstStyle/>
          <a:p>
            <a:pPr algn="ctr"/>
            <a:r>
              <a:rPr lang="en-US" sz="2000" b="1">
                <a:latin typeface="Calibri" panose="020F0502020204030204" pitchFamily="34" charset="0"/>
              </a:rPr>
              <a:t>Neutral</a:t>
            </a:r>
          </a:p>
        </p:txBody>
      </p:sp>
      <p:sp>
        <p:nvSpPr>
          <p:cNvPr id="8" name="TextBox 7">
            <a:extLst>
              <a:ext uri="{FF2B5EF4-FFF2-40B4-BE49-F238E27FC236}">
                <a16:creationId xmlns:a16="http://schemas.microsoft.com/office/drawing/2014/main" id="{C9F65499-F100-A838-EBEF-C6F1D2E2BFCD}"/>
              </a:ext>
            </a:extLst>
          </p:cNvPr>
          <p:cNvSpPr txBox="1"/>
          <p:nvPr/>
        </p:nvSpPr>
        <p:spPr>
          <a:xfrm>
            <a:off x="5745440" y="4503621"/>
            <a:ext cx="1339592" cy="400110"/>
          </a:xfrm>
          <a:prstGeom prst="rect">
            <a:avLst/>
          </a:prstGeom>
          <a:noFill/>
        </p:spPr>
        <p:txBody>
          <a:bodyPr wrap="square" rtlCol="0">
            <a:spAutoFit/>
          </a:bodyPr>
          <a:lstStyle/>
          <a:p>
            <a:pPr algn="ctr"/>
            <a:r>
              <a:rPr lang="en-US" sz="2000" b="1">
                <a:latin typeface="Calibri" panose="020F0502020204030204" pitchFamily="34" charset="0"/>
              </a:rPr>
              <a:t>Supporter</a:t>
            </a:r>
          </a:p>
        </p:txBody>
      </p:sp>
      <p:sp>
        <p:nvSpPr>
          <p:cNvPr id="9" name="TextBox 8">
            <a:extLst>
              <a:ext uri="{FF2B5EF4-FFF2-40B4-BE49-F238E27FC236}">
                <a16:creationId xmlns:a16="http://schemas.microsoft.com/office/drawing/2014/main" id="{75F3AAC2-02F8-74E6-88B4-7BA18E2B1E4A}"/>
              </a:ext>
            </a:extLst>
          </p:cNvPr>
          <p:cNvSpPr txBox="1"/>
          <p:nvPr/>
        </p:nvSpPr>
        <p:spPr>
          <a:xfrm>
            <a:off x="7471554" y="4380511"/>
            <a:ext cx="1250746" cy="707886"/>
          </a:xfrm>
          <a:prstGeom prst="rect">
            <a:avLst/>
          </a:prstGeom>
          <a:noFill/>
        </p:spPr>
        <p:txBody>
          <a:bodyPr wrap="square" rtlCol="0">
            <a:spAutoFit/>
          </a:bodyPr>
          <a:lstStyle/>
          <a:p>
            <a:pPr algn="ctr"/>
            <a:r>
              <a:rPr lang="en-US" sz="2000" b="1">
                <a:latin typeface="Calibri" panose="020F0502020204030204" pitchFamily="34" charset="0"/>
              </a:rPr>
              <a:t>Staunch Supporter</a:t>
            </a:r>
          </a:p>
        </p:txBody>
      </p:sp>
    </p:spTree>
    <p:extLst>
      <p:ext uri="{BB962C8B-B14F-4D97-AF65-F5344CB8AC3E}">
        <p14:creationId xmlns:p14="http://schemas.microsoft.com/office/powerpoint/2010/main" val="3857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9A28-B0A6-3B7E-32BB-3F868D183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812E6-6D4E-E2EA-D5D8-34CFB3539760}"/>
              </a:ext>
            </a:extLst>
          </p:cNvPr>
          <p:cNvSpPr>
            <a:spLocks noGrp="1"/>
          </p:cNvSpPr>
          <p:nvPr>
            <p:ph type="title"/>
          </p:nvPr>
        </p:nvSpPr>
        <p:spPr>
          <a:xfrm>
            <a:off x="1652699" y="2939902"/>
            <a:ext cx="5838602" cy="978195"/>
          </a:xfrm>
        </p:spPr>
        <p:txBody>
          <a:bodyPr>
            <a:normAutofit/>
          </a:bodyPr>
          <a:lstStyle/>
          <a:p>
            <a:pPr algn="ctr"/>
            <a:r>
              <a:rPr lang="en-US" sz="4800" b="1" dirty="0"/>
              <a:t>Advocacy Tools</a:t>
            </a:r>
          </a:p>
        </p:txBody>
      </p:sp>
    </p:spTree>
    <p:extLst>
      <p:ext uri="{BB962C8B-B14F-4D97-AF65-F5344CB8AC3E}">
        <p14:creationId xmlns:p14="http://schemas.microsoft.com/office/powerpoint/2010/main" val="342884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E9629-C3CB-13BD-2E83-2830215D0C5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23B5D3D-0D10-C76A-B321-2DA47BDDB9E2}"/>
              </a:ext>
            </a:extLst>
          </p:cNvPr>
          <p:cNvSpPr txBox="1">
            <a:spLocks/>
          </p:cNvSpPr>
          <p:nvPr/>
        </p:nvSpPr>
        <p:spPr>
          <a:xfrm>
            <a:off x="317490" y="236151"/>
            <a:ext cx="6011121"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Legislative Action Center</a:t>
            </a:r>
          </a:p>
        </p:txBody>
      </p:sp>
      <p:sp>
        <p:nvSpPr>
          <p:cNvPr id="10" name="Subtitle 2">
            <a:extLst>
              <a:ext uri="{FF2B5EF4-FFF2-40B4-BE49-F238E27FC236}">
                <a16:creationId xmlns:a16="http://schemas.microsoft.com/office/drawing/2014/main" id="{7A8E1EB0-8F6E-C090-27A9-783B60B49183}"/>
              </a:ext>
            </a:extLst>
          </p:cNvPr>
          <p:cNvSpPr txBox="1">
            <a:spLocks/>
          </p:cNvSpPr>
          <p:nvPr/>
        </p:nvSpPr>
        <p:spPr>
          <a:xfrm>
            <a:off x="6681558" y="4284101"/>
            <a:ext cx="2462442" cy="1765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u="sng" dirty="0">
                <a:solidFill>
                  <a:schemeClr val="accent1"/>
                </a:solidFill>
              </a:rPr>
              <a:t>nlihc.org/take-action</a:t>
            </a:r>
          </a:p>
        </p:txBody>
      </p:sp>
      <p:pic>
        <p:nvPicPr>
          <p:cNvPr id="11" name="Content Placeholder 4" descr="Graphical user interface&#10;&#10;Description automatically generated with medium confidence">
            <a:extLst>
              <a:ext uri="{FF2B5EF4-FFF2-40B4-BE49-F238E27FC236}">
                <a16:creationId xmlns:a16="http://schemas.microsoft.com/office/drawing/2014/main" id="{8AF1E69B-5277-2081-2FDA-478A7CA8E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7" y="2027666"/>
            <a:ext cx="4483110" cy="3463173"/>
          </a:xfrm>
          <a:prstGeom prst="rect">
            <a:avLst/>
          </a:prstGeom>
        </p:spPr>
      </p:pic>
      <p:pic>
        <p:nvPicPr>
          <p:cNvPr id="12" name="Picture 11" descr="Graphical user interface&#10;&#10;Description automatically generated with medium confidence">
            <a:extLst>
              <a:ext uri="{FF2B5EF4-FFF2-40B4-BE49-F238E27FC236}">
                <a16:creationId xmlns:a16="http://schemas.microsoft.com/office/drawing/2014/main" id="{FAEE77EE-1B0C-FB32-DEFB-01FEACCBD80E}"/>
              </a:ext>
            </a:extLst>
          </p:cNvPr>
          <p:cNvPicPr>
            <a:picLocks noChangeAspect="1"/>
          </p:cNvPicPr>
          <p:nvPr/>
        </p:nvPicPr>
        <p:blipFill rotWithShape="1">
          <a:blip r:embed="rId3">
            <a:extLst>
              <a:ext uri="{28A0092B-C50C-407E-A947-70E740481C1C}">
                <a14:useLocalDpi xmlns:a14="http://schemas.microsoft.com/office/drawing/2010/main" val="0"/>
              </a:ext>
            </a:extLst>
          </a:blip>
          <a:srcRect l="6121" t="6325" r="10329" b="487"/>
          <a:stretch/>
        </p:blipFill>
        <p:spPr>
          <a:xfrm>
            <a:off x="4726938" y="2657313"/>
            <a:ext cx="2057400" cy="2875638"/>
          </a:xfrm>
          <a:prstGeom prst="rect">
            <a:avLst/>
          </a:prstGeom>
        </p:spPr>
      </p:pic>
      <p:pic>
        <p:nvPicPr>
          <p:cNvPr id="16" name="Picture 15" descr="A screenshot of a web page&#10;&#10;Description automatically generated">
            <a:extLst>
              <a:ext uri="{FF2B5EF4-FFF2-40B4-BE49-F238E27FC236}">
                <a16:creationId xmlns:a16="http://schemas.microsoft.com/office/drawing/2014/main" id="{AA312E19-A28B-1DBE-781F-B23E740308A2}"/>
              </a:ext>
            </a:extLst>
          </p:cNvPr>
          <p:cNvPicPr>
            <a:picLocks noChangeAspect="1"/>
          </p:cNvPicPr>
          <p:nvPr/>
        </p:nvPicPr>
        <p:blipFill rotWithShape="1">
          <a:blip r:embed="rId4">
            <a:extLst>
              <a:ext uri="{28A0092B-C50C-407E-A947-70E740481C1C}">
                <a14:useLocalDpi xmlns:a14="http://schemas.microsoft.com/office/drawing/2010/main" val="0"/>
              </a:ext>
            </a:extLst>
          </a:blip>
          <a:srcRect l="2237" t="69266" r="26316"/>
          <a:stretch/>
        </p:blipFill>
        <p:spPr>
          <a:xfrm>
            <a:off x="1379632" y="5608354"/>
            <a:ext cx="6533147" cy="1209179"/>
          </a:xfrm>
          <a:prstGeom prst="rect">
            <a:avLst/>
          </a:prstGeom>
        </p:spPr>
      </p:pic>
      <p:pic>
        <p:nvPicPr>
          <p:cNvPr id="17" name="Picture 16" descr="Qr code&#10;&#10;Description automatically generated">
            <a:extLst>
              <a:ext uri="{FF2B5EF4-FFF2-40B4-BE49-F238E27FC236}">
                <a16:creationId xmlns:a16="http://schemas.microsoft.com/office/drawing/2014/main" id="{FD90BA04-3ADF-93D1-08FF-4D217437975F}"/>
              </a:ext>
            </a:extLst>
          </p:cNvPr>
          <p:cNvPicPr>
            <a:picLocks noChangeAspect="1"/>
          </p:cNvPicPr>
          <p:nvPr/>
        </p:nvPicPr>
        <p:blipFill rotWithShape="1">
          <a:blip r:embed="rId5">
            <a:extLst>
              <a:ext uri="{28A0092B-C50C-407E-A947-70E740481C1C}">
                <a14:useLocalDpi xmlns:a14="http://schemas.microsoft.com/office/drawing/2010/main" val="0"/>
              </a:ext>
            </a:extLst>
          </a:blip>
          <a:srcRect t="29364"/>
          <a:stretch/>
        </p:blipFill>
        <p:spPr>
          <a:xfrm>
            <a:off x="6935077" y="2122313"/>
            <a:ext cx="1969127" cy="1998277"/>
          </a:xfrm>
          <a:prstGeom prst="rect">
            <a:avLst/>
          </a:prstGeom>
        </p:spPr>
      </p:pic>
    </p:spTree>
    <p:extLst>
      <p:ext uri="{BB962C8B-B14F-4D97-AF65-F5344CB8AC3E}">
        <p14:creationId xmlns:p14="http://schemas.microsoft.com/office/powerpoint/2010/main" val="60367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0482-F3E2-A4A9-934B-186B9629AA5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0F07521-1B73-91D6-BAA4-8869EA42666A}"/>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Arizona Housing Profile</a:t>
            </a:r>
          </a:p>
        </p:txBody>
      </p:sp>
      <p:pic>
        <p:nvPicPr>
          <p:cNvPr id="3" name="Picture 2" descr="A close-up of a graph&#10;&#10;Description automatically generated">
            <a:extLst>
              <a:ext uri="{FF2B5EF4-FFF2-40B4-BE49-F238E27FC236}">
                <a16:creationId xmlns:a16="http://schemas.microsoft.com/office/drawing/2014/main" id="{53F01FC9-D98F-0634-B726-3C0643FCB9C6}"/>
              </a:ext>
            </a:extLst>
          </p:cNvPr>
          <p:cNvPicPr>
            <a:picLocks noChangeAspect="1"/>
          </p:cNvPicPr>
          <p:nvPr/>
        </p:nvPicPr>
        <p:blipFill rotWithShape="1">
          <a:blip r:embed="rId2">
            <a:extLst>
              <a:ext uri="{28A0092B-C50C-407E-A947-70E740481C1C}">
                <a14:useLocalDpi xmlns:a14="http://schemas.microsoft.com/office/drawing/2010/main" val="0"/>
              </a:ext>
            </a:extLst>
          </a:blip>
          <a:srcRect t="21403" b="8596"/>
          <a:stretch/>
        </p:blipFill>
        <p:spPr>
          <a:xfrm>
            <a:off x="0" y="1947040"/>
            <a:ext cx="9144000" cy="4910960"/>
          </a:xfrm>
          <a:prstGeom prst="rect">
            <a:avLst/>
          </a:prstGeom>
        </p:spPr>
      </p:pic>
    </p:spTree>
    <p:extLst>
      <p:ext uri="{BB962C8B-B14F-4D97-AF65-F5344CB8AC3E}">
        <p14:creationId xmlns:p14="http://schemas.microsoft.com/office/powerpoint/2010/main" val="149998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A8B28-FB91-84BE-2729-84D33520C34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2EBF01-7AAA-C467-E3B4-5AAD229C9C80}"/>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Arizona Housing Wages</a:t>
            </a:r>
          </a:p>
        </p:txBody>
      </p:sp>
      <p:pic>
        <p:nvPicPr>
          <p:cNvPr id="5" name="Picture 4" descr="A close-up of a chart&#10;&#10;Description automatically generated">
            <a:extLst>
              <a:ext uri="{FF2B5EF4-FFF2-40B4-BE49-F238E27FC236}">
                <a16:creationId xmlns:a16="http://schemas.microsoft.com/office/drawing/2014/main" id="{FCFA8730-2FC3-0631-B055-E46FBF11BB20}"/>
              </a:ext>
            </a:extLst>
          </p:cNvPr>
          <p:cNvPicPr>
            <a:picLocks noChangeAspect="1"/>
          </p:cNvPicPr>
          <p:nvPr/>
        </p:nvPicPr>
        <p:blipFill rotWithShape="1">
          <a:blip r:embed="rId2">
            <a:extLst>
              <a:ext uri="{28A0092B-C50C-407E-A947-70E740481C1C}">
                <a14:useLocalDpi xmlns:a14="http://schemas.microsoft.com/office/drawing/2010/main" val="0"/>
              </a:ext>
            </a:extLst>
          </a:blip>
          <a:srcRect t="12141" b="7476"/>
          <a:stretch/>
        </p:blipFill>
        <p:spPr>
          <a:xfrm>
            <a:off x="597740" y="1893292"/>
            <a:ext cx="7948520" cy="4964708"/>
          </a:xfrm>
          <a:prstGeom prst="rect">
            <a:avLst/>
          </a:prstGeom>
        </p:spPr>
      </p:pic>
    </p:spTree>
    <p:extLst>
      <p:ext uri="{BB962C8B-B14F-4D97-AF65-F5344CB8AC3E}">
        <p14:creationId xmlns:p14="http://schemas.microsoft.com/office/powerpoint/2010/main" val="385479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D3AF2-C47D-0572-1976-DBF429FD13F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4F3D4C0-5037-DE64-3929-031F576E9A92}"/>
              </a:ext>
            </a:extLst>
          </p:cNvPr>
          <p:cNvSpPr txBox="1">
            <a:spLocks/>
          </p:cNvSpPr>
          <p:nvPr/>
        </p:nvSpPr>
        <p:spPr>
          <a:xfrm>
            <a:off x="317491" y="236151"/>
            <a:ext cx="6227688"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sz="4300" dirty="0"/>
              <a:t>Congressional District Data</a:t>
            </a:r>
          </a:p>
        </p:txBody>
      </p:sp>
      <p:pic>
        <p:nvPicPr>
          <p:cNvPr id="3" name="Picture 2" descr="A diagram of a housing profile&#10;&#10;Description automatically generated with medium confidence">
            <a:extLst>
              <a:ext uri="{FF2B5EF4-FFF2-40B4-BE49-F238E27FC236}">
                <a16:creationId xmlns:a16="http://schemas.microsoft.com/office/drawing/2014/main" id="{4C260F46-2E22-4428-4C1F-B5C3EDC03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42" y="1892439"/>
            <a:ext cx="8121316" cy="4965561"/>
          </a:xfrm>
          <a:prstGeom prst="rect">
            <a:avLst/>
          </a:prstGeom>
        </p:spPr>
      </p:pic>
    </p:spTree>
    <p:extLst>
      <p:ext uri="{BB962C8B-B14F-4D97-AF65-F5344CB8AC3E}">
        <p14:creationId xmlns:p14="http://schemas.microsoft.com/office/powerpoint/2010/main" val="174618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ry of self-improvement&#10;&#10;Description automatically generated">
            <a:extLst>
              <a:ext uri="{FF2B5EF4-FFF2-40B4-BE49-F238E27FC236}">
                <a16:creationId xmlns:a16="http://schemas.microsoft.com/office/drawing/2014/main" id="{CEA43B2F-B5A0-ED32-57ED-A1A7A0466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7" y="1922102"/>
            <a:ext cx="3830053" cy="4931770"/>
          </a:xfrm>
          <a:prstGeom prst="rect">
            <a:avLst/>
          </a:prstGeom>
        </p:spPr>
      </p:pic>
      <p:pic>
        <p:nvPicPr>
          <p:cNvPr id="5" name="Picture 4" descr="A white screen with text&#10;&#10;Description automatically generated with medium confidence">
            <a:extLst>
              <a:ext uri="{FF2B5EF4-FFF2-40B4-BE49-F238E27FC236}">
                <a16:creationId xmlns:a16="http://schemas.microsoft.com/office/drawing/2014/main" id="{961218D3-6FD2-74D9-ADC2-8FF7A66F3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012" y="1922102"/>
            <a:ext cx="3851846" cy="4935898"/>
          </a:xfrm>
          <a:prstGeom prst="rect">
            <a:avLst/>
          </a:prstGeom>
        </p:spPr>
      </p:pic>
      <p:sp>
        <p:nvSpPr>
          <p:cNvPr id="6" name="Title 1">
            <a:extLst>
              <a:ext uri="{FF2B5EF4-FFF2-40B4-BE49-F238E27FC236}">
                <a16:creationId xmlns:a16="http://schemas.microsoft.com/office/drawing/2014/main" id="{7EAE76DE-0E0E-7C37-60DA-D0D47163DC86}"/>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Storytelling</a:t>
            </a:r>
          </a:p>
        </p:txBody>
      </p:sp>
    </p:spTree>
    <p:extLst>
      <p:ext uri="{BB962C8B-B14F-4D97-AF65-F5344CB8AC3E}">
        <p14:creationId xmlns:p14="http://schemas.microsoft.com/office/powerpoint/2010/main" val="3809729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E16E-594A-AB9E-3652-797EA1E96E4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36B7A6E-8671-B14C-1255-22BFCF14B0C3}"/>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Messaging/ Framing</a:t>
            </a:r>
          </a:p>
        </p:txBody>
      </p:sp>
      <p:pic>
        <p:nvPicPr>
          <p:cNvPr id="4" name="Picture 3" descr="A person with her thumb down&#10;&#10;Description automatically generated">
            <a:extLst>
              <a:ext uri="{FF2B5EF4-FFF2-40B4-BE49-F238E27FC236}">
                <a16:creationId xmlns:a16="http://schemas.microsoft.com/office/drawing/2014/main" id="{230E3800-C7F0-56ED-2349-3531DAAD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596" y="2013628"/>
            <a:ext cx="6281404" cy="4844372"/>
          </a:xfrm>
          <a:prstGeom prst="rect">
            <a:avLst/>
          </a:prstGeom>
        </p:spPr>
      </p:pic>
      <p:sp>
        <p:nvSpPr>
          <p:cNvPr id="7" name="TextBox 6">
            <a:extLst>
              <a:ext uri="{FF2B5EF4-FFF2-40B4-BE49-F238E27FC236}">
                <a16:creationId xmlns:a16="http://schemas.microsoft.com/office/drawing/2014/main" id="{D25AF9F4-F011-9B62-4A16-135EF06776BB}"/>
              </a:ext>
            </a:extLst>
          </p:cNvPr>
          <p:cNvSpPr txBox="1"/>
          <p:nvPr/>
        </p:nvSpPr>
        <p:spPr>
          <a:xfrm>
            <a:off x="317491" y="2350511"/>
            <a:ext cx="3989814" cy="1384995"/>
          </a:xfrm>
          <a:prstGeom prst="rect">
            <a:avLst/>
          </a:prstGeom>
          <a:noFill/>
          <a:ln w="28575">
            <a:solidFill>
              <a:srgbClr val="C00000"/>
            </a:solidFill>
            <a:bevel/>
          </a:ln>
        </p:spPr>
        <p:txBody>
          <a:bodyPr wrap="square" rtlCol="0">
            <a:spAutoFit/>
          </a:bodyPr>
          <a:lstStyle/>
          <a:p>
            <a:r>
              <a:rPr lang="en-US" sz="2800" b="1" dirty="0">
                <a:solidFill>
                  <a:srgbClr val="C00000"/>
                </a:solidFill>
              </a:rPr>
              <a:t>www.</a:t>
            </a:r>
          </a:p>
          <a:p>
            <a:r>
              <a:rPr lang="en-US" sz="2800" b="1" dirty="0">
                <a:solidFill>
                  <a:srgbClr val="C00000"/>
                </a:solidFill>
              </a:rPr>
              <a:t>housingnarrativelab.org</a:t>
            </a:r>
          </a:p>
          <a:p>
            <a:r>
              <a:rPr lang="en-US" sz="2800" b="1" dirty="0">
                <a:solidFill>
                  <a:srgbClr val="C00000"/>
                </a:solidFill>
              </a:rPr>
              <a:t>/resources</a:t>
            </a:r>
          </a:p>
        </p:txBody>
      </p:sp>
    </p:spTree>
    <p:extLst>
      <p:ext uri="{BB962C8B-B14F-4D97-AF65-F5344CB8AC3E}">
        <p14:creationId xmlns:p14="http://schemas.microsoft.com/office/powerpoint/2010/main" val="27514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C5C1-1A50-7089-F328-F5039AF2CB2D}"/>
              </a:ext>
            </a:extLst>
          </p:cNvPr>
          <p:cNvSpPr>
            <a:spLocks noGrp="1"/>
          </p:cNvSpPr>
          <p:nvPr>
            <p:ph type="title"/>
          </p:nvPr>
        </p:nvSpPr>
        <p:spPr/>
        <p:txBody>
          <a:bodyPr/>
          <a:lstStyle/>
          <a:p>
            <a:r>
              <a:rPr lang="en-US" dirty="0"/>
              <a:t>Workshop Outline</a:t>
            </a:r>
          </a:p>
        </p:txBody>
      </p:sp>
      <p:sp>
        <p:nvSpPr>
          <p:cNvPr id="3" name="Content Placeholder 2">
            <a:extLst>
              <a:ext uri="{FF2B5EF4-FFF2-40B4-BE49-F238E27FC236}">
                <a16:creationId xmlns:a16="http://schemas.microsoft.com/office/drawing/2014/main" id="{F0A6E514-CB4E-5FD1-7365-2C0791A84B2D}"/>
              </a:ext>
            </a:extLst>
          </p:cNvPr>
          <p:cNvSpPr>
            <a:spLocks noGrp="1"/>
          </p:cNvSpPr>
          <p:nvPr>
            <p:ph idx="1"/>
          </p:nvPr>
        </p:nvSpPr>
        <p:spPr/>
        <p:txBody>
          <a:bodyPr/>
          <a:lstStyle/>
          <a:p>
            <a:r>
              <a:rPr lang="en-US" dirty="0"/>
              <a:t>Introduction</a:t>
            </a:r>
          </a:p>
          <a:p>
            <a:r>
              <a:rPr lang="en-US" dirty="0"/>
              <a:t>Advocacy 101</a:t>
            </a:r>
          </a:p>
          <a:p>
            <a:r>
              <a:rPr lang="en-US" dirty="0"/>
              <a:t>Advocacy Tools</a:t>
            </a:r>
          </a:p>
          <a:p>
            <a:r>
              <a:rPr lang="en-US" dirty="0"/>
              <a:t>Federal Policy Update</a:t>
            </a:r>
          </a:p>
          <a:p>
            <a:endParaRPr lang="en-US" dirty="0"/>
          </a:p>
          <a:p>
            <a:r>
              <a:rPr lang="en-US" dirty="0"/>
              <a:t>Take Action!</a:t>
            </a:r>
          </a:p>
          <a:p>
            <a:pPr marL="0" indent="0">
              <a:buNone/>
            </a:pPr>
            <a:endParaRPr lang="en-US" dirty="0"/>
          </a:p>
          <a:p>
            <a:r>
              <a:rPr lang="en-US" dirty="0"/>
              <a:t>Reflections, Next Steps</a:t>
            </a:r>
          </a:p>
        </p:txBody>
      </p:sp>
      <p:sp>
        <p:nvSpPr>
          <p:cNvPr id="5" name="Right Brace 4">
            <a:extLst>
              <a:ext uri="{FF2B5EF4-FFF2-40B4-BE49-F238E27FC236}">
                <a16:creationId xmlns:a16="http://schemas.microsoft.com/office/drawing/2014/main" id="{9D0CD204-A179-CAAE-30B8-F49D71EFDC98}"/>
              </a:ext>
            </a:extLst>
          </p:cNvPr>
          <p:cNvSpPr/>
          <p:nvPr/>
        </p:nvSpPr>
        <p:spPr>
          <a:xfrm>
            <a:off x="4572000" y="2189747"/>
            <a:ext cx="301069" cy="1708485"/>
          </a:xfrm>
          <a:prstGeom prst="rightBrace">
            <a:avLst>
              <a:gd name="adj1" fmla="val 32311"/>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B7FA3AA0-5643-2959-1203-30C05FC81C9F}"/>
              </a:ext>
            </a:extLst>
          </p:cNvPr>
          <p:cNvSpPr txBox="1"/>
          <p:nvPr/>
        </p:nvSpPr>
        <p:spPr>
          <a:xfrm>
            <a:off x="4993105" y="2786328"/>
            <a:ext cx="1997241" cy="523220"/>
          </a:xfrm>
          <a:prstGeom prst="rect">
            <a:avLst/>
          </a:prstGeom>
          <a:noFill/>
        </p:spPr>
        <p:txBody>
          <a:bodyPr wrap="square" rtlCol="0">
            <a:spAutoFit/>
          </a:bodyPr>
          <a:lstStyle/>
          <a:p>
            <a:r>
              <a:rPr lang="en-US" sz="2800" dirty="0"/>
              <a:t>40 minutes</a:t>
            </a:r>
          </a:p>
        </p:txBody>
      </p:sp>
      <p:sp>
        <p:nvSpPr>
          <p:cNvPr id="7" name="TextBox 6">
            <a:extLst>
              <a:ext uri="{FF2B5EF4-FFF2-40B4-BE49-F238E27FC236}">
                <a16:creationId xmlns:a16="http://schemas.microsoft.com/office/drawing/2014/main" id="{D342E3CC-CBBD-13E8-BBB9-57C8B31EEAF1}"/>
              </a:ext>
            </a:extLst>
          </p:cNvPr>
          <p:cNvSpPr txBox="1"/>
          <p:nvPr/>
        </p:nvSpPr>
        <p:spPr>
          <a:xfrm>
            <a:off x="4957291" y="4611118"/>
            <a:ext cx="1864614" cy="523220"/>
          </a:xfrm>
          <a:prstGeom prst="rect">
            <a:avLst/>
          </a:prstGeom>
          <a:noFill/>
        </p:spPr>
        <p:txBody>
          <a:bodyPr wrap="square" rtlCol="0">
            <a:spAutoFit/>
          </a:bodyPr>
          <a:lstStyle/>
          <a:p>
            <a:r>
              <a:rPr lang="en-US" sz="2800" dirty="0"/>
              <a:t>15 minutes</a:t>
            </a:r>
          </a:p>
        </p:txBody>
      </p:sp>
      <p:sp>
        <p:nvSpPr>
          <p:cNvPr id="8" name="TextBox 7">
            <a:extLst>
              <a:ext uri="{FF2B5EF4-FFF2-40B4-BE49-F238E27FC236}">
                <a16:creationId xmlns:a16="http://schemas.microsoft.com/office/drawing/2014/main" id="{C759779E-16B1-12B3-DDA2-AF23F5C346A0}"/>
              </a:ext>
            </a:extLst>
          </p:cNvPr>
          <p:cNvSpPr txBox="1"/>
          <p:nvPr/>
        </p:nvSpPr>
        <p:spPr>
          <a:xfrm>
            <a:off x="5089638" y="5555139"/>
            <a:ext cx="1876366" cy="523220"/>
          </a:xfrm>
          <a:prstGeom prst="rect">
            <a:avLst/>
          </a:prstGeom>
          <a:noFill/>
        </p:spPr>
        <p:txBody>
          <a:bodyPr wrap="square" rtlCol="0">
            <a:spAutoFit/>
          </a:bodyPr>
          <a:lstStyle/>
          <a:p>
            <a:r>
              <a:rPr lang="en-US" sz="2800" dirty="0"/>
              <a:t>5 minutes</a:t>
            </a:r>
          </a:p>
        </p:txBody>
      </p:sp>
    </p:spTree>
    <p:extLst>
      <p:ext uri="{BB962C8B-B14F-4D97-AF65-F5344CB8AC3E}">
        <p14:creationId xmlns:p14="http://schemas.microsoft.com/office/powerpoint/2010/main" val="375505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BFFA-1B8D-191A-397A-B65CFCED5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C8CB6-4536-1545-CDD2-1248A40E0CDE}"/>
              </a:ext>
            </a:extLst>
          </p:cNvPr>
          <p:cNvSpPr>
            <a:spLocks noGrp="1"/>
          </p:cNvSpPr>
          <p:nvPr>
            <p:ph type="title"/>
          </p:nvPr>
        </p:nvSpPr>
        <p:spPr>
          <a:xfrm>
            <a:off x="1652699" y="2939902"/>
            <a:ext cx="5838602" cy="978195"/>
          </a:xfrm>
        </p:spPr>
        <p:txBody>
          <a:bodyPr>
            <a:normAutofit/>
          </a:bodyPr>
          <a:lstStyle/>
          <a:p>
            <a:pPr algn="ctr"/>
            <a:r>
              <a:rPr lang="en-US" sz="4800" b="1" dirty="0"/>
              <a:t>Federal Policy Update</a:t>
            </a:r>
          </a:p>
        </p:txBody>
      </p:sp>
    </p:spTree>
    <p:extLst>
      <p:ext uri="{BB962C8B-B14F-4D97-AF65-F5344CB8AC3E}">
        <p14:creationId xmlns:p14="http://schemas.microsoft.com/office/powerpoint/2010/main" val="58614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F8F10-DA46-27B1-9FC9-564D7D8638A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7A493A-7A51-BBF8-97C3-D5E00B411520}"/>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Federal Budget</a:t>
            </a:r>
          </a:p>
        </p:txBody>
      </p:sp>
      <p:sp>
        <p:nvSpPr>
          <p:cNvPr id="7" name="Content Placeholder 2">
            <a:extLst>
              <a:ext uri="{FF2B5EF4-FFF2-40B4-BE49-F238E27FC236}">
                <a16:creationId xmlns:a16="http://schemas.microsoft.com/office/drawing/2014/main" id="{F14B21D8-8F30-71ED-140A-C17F76E45EC5}"/>
              </a:ext>
            </a:extLst>
          </p:cNvPr>
          <p:cNvSpPr txBox="1">
            <a:spLocks/>
          </p:cNvSpPr>
          <p:nvPr/>
        </p:nvSpPr>
        <p:spPr>
          <a:xfrm>
            <a:off x="465866" y="2029097"/>
            <a:ext cx="7929562" cy="419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ct val="20000"/>
              </a:spcBef>
            </a:pPr>
            <a:r>
              <a:rPr lang="en-US" sz="2400" dirty="0">
                <a:cs typeface="Calibri"/>
              </a:rPr>
              <a:t>Funding runs out for some federal agencies on March 1</a:t>
            </a:r>
            <a:r>
              <a:rPr lang="en-US" sz="2400" baseline="30000" dirty="0">
                <a:cs typeface="Calibri"/>
              </a:rPr>
              <a:t>st</a:t>
            </a:r>
            <a:endParaRPr lang="en-US" sz="2400" dirty="0">
              <a:cs typeface="Calibri"/>
            </a:endParaRPr>
          </a:p>
          <a:p>
            <a:pPr defTabSz="457200">
              <a:lnSpc>
                <a:spcPct val="100000"/>
              </a:lnSpc>
              <a:spcBef>
                <a:spcPct val="20000"/>
              </a:spcBef>
            </a:pPr>
            <a:r>
              <a:rPr lang="en-US" sz="2400" dirty="0">
                <a:cs typeface="Calibri"/>
              </a:rPr>
              <a:t>Congress must either pass a final spending bill or enact another short-term continuing resolution</a:t>
            </a:r>
          </a:p>
          <a:p>
            <a:pPr defTabSz="457200">
              <a:lnSpc>
                <a:spcPct val="100000"/>
              </a:lnSpc>
              <a:spcBef>
                <a:spcPct val="20000"/>
              </a:spcBef>
            </a:pPr>
            <a:r>
              <a:rPr lang="en-US" sz="2400" dirty="0">
                <a:cs typeface="Calibri"/>
              </a:rPr>
              <a:t>Reports indicate that appropriators have reached an agreement on funding HUD, but still finalizing agreements on policy provisions</a:t>
            </a:r>
          </a:p>
          <a:p>
            <a:pPr defTabSz="457200">
              <a:lnSpc>
                <a:spcPct val="100000"/>
              </a:lnSpc>
              <a:spcBef>
                <a:spcPct val="20000"/>
              </a:spcBef>
            </a:pPr>
            <a:r>
              <a:rPr lang="en-US" sz="2400" dirty="0">
                <a:cs typeface="Calibri"/>
              </a:rPr>
              <a:t>Because of the debt ceiling negotiations earlier this year, there are tight spending caps in place</a:t>
            </a:r>
          </a:p>
          <a:p>
            <a:pPr defTabSz="457200">
              <a:lnSpc>
                <a:spcPct val="100000"/>
              </a:lnSpc>
              <a:spcBef>
                <a:spcPct val="20000"/>
              </a:spcBef>
            </a:pPr>
            <a:r>
              <a:rPr lang="en-US" sz="2400" dirty="0">
                <a:cs typeface="Calibri"/>
              </a:rPr>
              <a:t>NLIHC is pushing for the highest possible funding for affordable housing in the FY 24 budget</a:t>
            </a:r>
            <a:endParaRPr lang="en-US" sz="2400" dirty="0">
              <a:solidFill>
                <a:schemeClr val="accent2">
                  <a:lumMod val="75000"/>
                </a:schemeClr>
              </a:solidFill>
              <a:cs typeface="Calibri"/>
            </a:endParaRPr>
          </a:p>
        </p:txBody>
      </p:sp>
    </p:spTree>
    <p:extLst>
      <p:ext uri="{BB962C8B-B14F-4D97-AF65-F5344CB8AC3E}">
        <p14:creationId xmlns:p14="http://schemas.microsoft.com/office/powerpoint/2010/main" val="252277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C510-0BB1-A7FE-D9DA-B294B4F0A6E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0D526EC-390F-C7DE-955B-B58D24C237E8}"/>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NLIHC Policy Priorities</a:t>
            </a:r>
          </a:p>
        </p:txBody>
      </p:sp>
      <p:sp>
        <p:nvSpPr>
          <p:cNvPr id="7" name="Content Placeholder 2">
            <a:extLst>
              <a:ext uri="{FF2B5EF4-FFF2-40B4-BE49-F238E27FC236}">
                <a16:creationId xmlns:a16="http://schemas.microsoft.com/office/drawing/2014/main" id="{8DECE9D5-45EE-6511-C618-AAADD3089556}"/>
              </a:ext>
            </a:extLst>
          </p:cNvPr>
          <p:cNvSpPr txBox="1">
            <a:spLocks/>
          </p:cNvSpPr>
          <p:nvPr/>
        </p:nvSpPr>
        <p:spPr>
          <a:xfrm>
            <a:off x="465866" y="2029097"/>
            <a:ext cx="7929562" cy="419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ct val="20000"/>
              </a:spcBef>
            </a:pPr>
            <a:endParaRPr lang="en-US" sz="2000" dirty="0">
              <a:solidFill>
                <a:schemeClr val="accent2">
                  <a:lumMod val="75000"/>
                </a:schemeClr>
              </a:solidFill>
              <a:cs typeface="Calibri"/>
            </a:endParaRPr>
          </a:p>
        </p:txBody>
      </p:sp>
      <p:sp>
        <p:nvSpPr>
          <p:cNvPr id="2" name="Content Placeholder 3">
            <a:extLst>
              <a:ext uri="{FF2B5EF4-FFF2-40B4-BE49-F238E27FC236}">
                <a16:creationId xmlns:a16="http://schemas.microsoft.com/office/drawing/2014/main" id="{11585634-9CAC-0589-F9C0-5FD426580223}"/>
              </a:ext>
            </a:extLst>
          </p:cNvPr>
          <p:cNvSpPr txBox="1">
            <a:spLocks/>
          </p:cNvSpPr>
          <p:nvPr/>
        </p:nvSpPr>
        <p:spPr>
          <a:xfrm>
            <a:off x="389455" y="2273033"/>
            <a:ext cx="8585227" cy="4348816"/>
          </a:xfrm>
          <a:prstGeom prst="rect">
            <a:avLst/>
          </a:prstGeom>
        </p:spPr>
        <p:txBody>
          <a:bodyPr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p>
          <a:p>
            <a:pPr>
              <a:lnSpc>
                <a:spcPct val="100000"/>
              </a:lnSpc>
            </a:pPr>
            <a:r>
              <a:rPr lang="en-US" sz="5100" dirty="0"/>
              <a:t>Bipartisan Eviction Crisis Act</a:t>
            </a:r>
          </a:p>
          <a:p>
            <a:pPr>
              <a:lnSpc>
                <a:spcPct val="100000"/>
              </a:lnSpc>
            </a:pPr>
            <a:r>
              <a:rPr lang="en-US" sz="5100" dirty="0"/>
              <a:t>Bipartisan Family Stability and Opportunities Vouchers Act</a:t>
            </a:r>
          </a:p>
          <a:p>
            <a:pPr>
              <a:lnSpc>
                <a:spcPct val="100000"/>
              </a:lnSpc>
            </a:pPr>
            <a:r>
              <a:rPr lang="en-US" sz="5100" dirty="0"/>
              <a:t>Fair Housing Improvement Act</a:t>
            </a:r>
          </a:p>
          <a:p>
            <a:pPr>
              <a:lnSpc>
                <a:spcPct val="100000"/>
              </a:lnSpc>
            </a:pPr>
            <a:r>
              <a:rPr lang="en-US" sz="5100" dirty="0"/>
              <a:t>Reform LIHTC Program</a:t>
            </a:r>
          </a:p>
          <a:p>
            <a:pPr>
              <a:lnSpc>
                <a:spcPct val="100000"/>
              </a:lnSpc>
            </a:pPr>
            <a:r>
              <a:rPr lang="en-US" sz="5100" dirty="0"/>
              <a:t>Expand Renter Protections</a:t>
            </a:r>
          </a:p>
          <a:p>
            <a:pPr>
              <a:lnSpc>
                <a:spcPct val="100000"/>
              </a:lnSpc>
            </a:pPr>
            <a:r>
              <a:rPr lang="en-US" sz="5100" dirty="0"/>
              <a:t>Oppose Efforts to Undermine Housing First or Criminalize Homelessness</a:t>
            </a:r>
          </a:p>
          <a:p>
            <a:pPr marL="0" indent="0">
              <a:lnSpc>
                <a:spcPct val="100000"/>
              </a:lnSpc>
              <a:buFont typeface="Arial" panose="020B0604020202020204" pitchFamily="34" charset="0"/>
              <a:buNone/>
            </a:pPr>
            <a:endParaRPr lang="en-US" dirty="0"/>
          </a:p>
          <a:p>
            <a:pPr>
              <a:lnSpc>
                <a:spcPct val="100000"/>
              </a:lnSpc>
            </a:pPr>
            <a:endParaRPr lang="en-US" b="1" dirty="0"/>
          </a:p>
        </p:txBody>
      </p:sp>
    </p:spTree>
    <p:extLst>
      <p:ext uri="{BB962C8B-B14F-4D97-AF65-F5344CB8AC3E}">
        <p14:creationId xmlns:p14="http://schemas.microsoft.com/office/powerpoint/2010/main" val="201951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29503-34A2-CBDB-6B30-72C0C5ECA9D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55CC7E2-1B3F-CC41-3ABA-CB73A720AA53}"/>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Putting it all Together</a:t>
            </a:r>
          </a:p>
        </p:txBody>
      </p:sp>
      <p:sp>
        <p:nvSpPr>
          <p:cNvPr id="7" name="Content Placeholder 2">
            <a:extLst>
              <a:ext uri="{FF2B5EF4-FFF2-40B4-BE49-F238E27FC236}">
                <a16:creationId xmlns:a16="http://schemas.microsoft.com/office/drawing/2014/main" id="{E9363F26-F2F2-CB7F-A16E-E8DB111A3156}"/>
              </a:ext>
            </a:extLst>
          </p:cNvPr>
          <p:cNvSpPr txBox="1">
            <a:spLocks/>
          </p:cNvSpPr>
          <p:nvPr/>
        </p:nvSpPr>
        <p:spPr>
          <a:xfrm>
            <a:off x="212762" y="1930956"/>
            <a:ext cx="8718475" cy="4690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ct val="20000"/>
              </a:spcBef>
              <a:spcAft>
                <a:spcPts val="500"/>
              </a:spcAft>
            </a:pPr>
            <a:r>
              <a:rPr lang="en-US" sz="2000" b="1" dirty="0"/>
              <a:t>Goal: </a:t>
            </a:r>
            <a:r>
              <a:rPr lang="en-US" sz="2000" dirty="0"/>
              <a:t>Expand funding for Housing Choice Vouchers in the federal budget</a:t>
            </a:r>
          </a:p>
          <a:p>
            <a:pPr defTabSz="457200">
              <a:lnSpc>
                <a:spcPct val="100000"/>
              </a:lnSpc>
              <a:spcBef>
                <a:spcPct val="20000"/>
              </a:spcBef>
              <a:spcAft>
                <a:spcPts val="500"/>
              </a:spcAft>
            </a:pPr>
            <a:r>
              <a:rPr lang="en-US" sz="2000" b="1" dirty="0"/>
              <a:t>Targets: </a:t>
            </a:r>
            <a:r>
              <a:rPr lang="en-US" sz="2000" dirty="0"/>
              <a:t>Members of Congress </a:t>
            </a:r>
          </a:p>
          <a:p>
            <a:pPr defTabSz="457200">
              <a:lnSpc>
                <a:spcPct val="100000"/>
              </a:lnSpc>
              <a:spcBef>
                <a:spcPct val="20000"/>
              </a:spcBef>
              <a:spcAft>
                <a:spcPts val="500"/>
              </a:spcAft>
            </a:pPr>
            <a:r>
              <a:rPr lang="en-US" sz="2000" b="1" dirty="0"/>
              <a:t>Strengths/ limitations: </a:t>
            </a:r>
            <a:r>
              <a:rPr lang="en-US" sz="2000" dirty="0"/>
              <a:t>Data to show the need/ Limited time</a:t>
            </a:r>
          </a:p>
          <a:p>
            <a:pPr defTabSz="457200">
              <a:lnSpc>
                <a:spcPct val="100000"/>
              </a:lnSpc>
              <a:spcBef>
                <a:spcPct val="20000"/>
              </a:spcBef>
              <a:spcAft>
                <a:spcPts val="500"/>
              </a:spcAft>
            </a:pPr>
            <a:r>
              <a:rPr lang="en-US" sz="2000" b="1" dirty="0"/>
              <a:t>Strategies: </a:t>
            </a:r>
            <a:r>
              <a:rPr lang="en-US" sz="2000" dirty="0"/>
              <a:t>Phone calls, emails, virtual meetings</a:t>
            </a:r>
            <a:endParaRPr lang="en-US" sz="2000" u="sng" dirty="0"/>
          </a:p>
          <a:p>
            <a:pPr defTabSz="457200">
              <a:lnSpc>
                <a:spcPct val="100000"/>
              </a:lnSpc>
              <a:spcBef>
                <a:spcPct val="20000"/>
              </a:spcBef>
              <a:spcAft>
                <a:spcPts val="500"/>
              </a:spcAft>
            </a:pPr>
            <a:r>
              <a:rPr lang="en-US" sz="2000" b="1" dirty="0"/>
              <a:t>Create your message</a:t>
            </a:r>
          </a:p>
          <a:p>
            <a:pPr marL="0" indent="0" defTabSz="457200">
              <a:lnSpc>
                <a:spcPct val="100000"/>
              </a:lnSpc>
              <a:spcBef>
                <a:spcPts val="100"/>
              </a:spcBef>
              <a:spcAft>
                <a:spcPts val="300"/>
              </a:spcAft>
              <a:buNone/>
            </a:pPr>
            <a:r>
              <a:rPr lang="en-US" sz="1350" b="1" dirty="0"/>
              <a:t>Everybody</a:t>
            </a:r>
            <a:r>
              <a:rPr lang="en-US" sz="1350" dirty="0"/>
              <a:t> wants a safe place to call home, but skyrocketing rents, lack of available units, and low-paying jobs are forcing some of our neighbors into homelessness.</a:t>
            </a:r>
          </a:p>
          <a:p>
            <a:pPr marL="0" indent="0" defTabSz="457200">
              <a:lnSpc>
                <a:spcPct val="100000"/>
              </a:lnSpc>
              <a:spcBef>
                <a:spcPts val="100"/>
              </a:spcBef>
              <a:spcAft>
                <a:spcPts val="300"/>
              </a:spcAft>
              <a:buNone/>
            </a:pPr>
            <a:r>
              <a:rPr lang="en-US" sz="1350" b="1" dirty="0"/>
              <a:t>Here in the 4</a:t>
            </a:r>
            <a:r>
              <a:rPr lang="en-US" sz="1350" b="1" baseline="30000" dirty="0"/>
              <a:t>th</a:t>
            </a:r>
            <a:r>
              <a:rPr lang="en-US" sz="1350" b="1" dirty="0"/>
              <a:t> district</a:t>
            </a:r>
            <a:r>
              <a:rPr lang="en-US" sz="1350" dirty="0"/>
              <a:t>, there are only 24 affordable and available rental homes for every 100 extremely low income households, which forces 80% of them to pay more than half their income on housing. This leaves very little money leftover for other basic needs, and puts them at great risk for falling behind on rent, facing an eviction, and in the worst cases, being pushed into homelessness.</a:t>
            </a:r>
          </a:p>
          <a:p>
            <a:pPr marL="0" indent="0" defTabSz="457200">
              <a:lnSpc>
                <a:spcPct val="100000"/>
              </a:lnSpc>
              <a:spcBef>
                <a:spcPts val="100"/>
              </a:spcBef>
              <a:spcAft>
                <a:spcPts val="300"/>
              </a:spcAft>
              <a:buNone/>
            </a:pPr>
            <a:r>
              <a:rPr lang="en-US" sz="1350" dirty="0"/>
              <a:t>The </a:t>
            </a:r>
            <a:r>
              <a:rPr lang="en-US" sz="1350" b="1" dirty="0"/>
              <a:t>Housing Choice Voucher program </a:t>
            </a:r>
            <a:r>
              <a:rPr lang="en-US" sz="1350" dirty="0"/>
              <a:t>is an essential tool that enables low-income families to stabilize and improve their lives, </a:t>
            </a:r>
            <a:r>
              <a:rPr lang="en-US" sz="1350" b="1" dirty="0"/>
              <a:t>but currently only 1 out of every 4 eligible </a:t>
            </a:r>
            <a:r>
              <a:rPr lang="en-US" sz="1350" dirty="0"/>
              <a:t>households receive a voucher due to limited funding. </a:t>
            </a:r>
          </a:p>
          <a:p>
            <a:pPr marL="0" indent="0" defTabSz="457200">
              <a:lnSpc>
                <a:spcPct val="100000"/>
              </a:lnSpc>
              <a:spcBef>
                <a:spcPts val="100"/>
              </a:spcBef>
              <a:spcAft>
                <a:spcPts val="300"/>
              </a:spcAft>
              <a:buNone/>
            </a:pPr>
            <a:r>
              <a:rPr lang="en-US" sz="1350" b="1" dirty="0"/>
              <a:t>Many of my clients </a:t>
            </a:r>
            <a:r>
              <a:rPr lang="en-US" sz="1350" dirty="0"/>
              <a:t>are on the waiting list for a voucher for years. The work multiple jobs or double-up to afford rent.</a:t>
            </a:r>
          </a:p>
          <a:p>
            <a:pPr marL="0" indent="0" defTabSz="457200">
              <a:lnSpc>
                <a:spcPct val="100000"/>
              </a:lnSpc>
              <a:spcBef>
                <a:spcPts val="100"/>
              </a:spcBef>
              <a:spcAft>
                <a:spcPts val="300"/>
              </a:spcAft>
              <a:buNone/>
            </a:pPr>
            <a:r>
              <a:rPr lang="en-US" sz="1350" b="1" dirty="0"/>
              <a:t>By expanding – not cutting - funding </a:t>
            </a:r>
            <a:r>
              <a:rPr lang="en-US" sz="1350" dirty="0"/>
              <a:t>for Housing Choice Vouchers in the budget, we can stabilize more households, prevent them from being pushed into homelessness, and enable them to be productive members of our community.</a:t>
            </a:r>
          </a:p>
          <a:p>
            <a:pPr lvl="1" defTabSz="457200">
              <a:lnSpc>
                <a:spcPct val="100000"/>
              </a:lnSpc>
              <a:spcBef>
                <a:spcPct val="20000"/>
              </a:spcBef>
              <a:spcAft>
                <a:spcPts val="500"/>
              </a:spcAft>
            </a:pPr>
            <a:endParaRPr lang="en-US" sz="1350" dirty="0"/>
          </a:p>
          <a:p>
            <a:pPr lvl="1" defTabSz="457200">
              <a:lnSpc>
                <a:spcPct val="100000"/>
              </a:lnSpc>
              <a:spcBef>
                <a:spcPct val="20000"/>
              </a:spcBef>
              <a:spcAft>
                <a:spcPts val="500"/>
              </a:spcAft>
            </a:pPr>
            <a:endParaRPr lang="en-US" sz="1600" dirty="0"/>
          </a:p>
        </p:txBody>
      </p:sp>
    </p:spTree>
    <p:extLst>
      <p:ext uri="{BB962C8B-B14F-4D97-AF65-F5344CB8AC3E}">
        <p14:creationId xmlns:p14="http://schemas.microsoft.com/office/powerpoint/2010/main" val="418803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15D2A-1BE5-44B9-F124-A3FF68CF4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BB784-5182-741A-A092-F39CED28ABDB}"/>
              </a:ext>
            </a:extLst>
          </p:cNvPr>
          <p:cNvSpPr>
            <a:spLocks noGrp="1"/>
          </p:cNvSpPr>
          <p:nvPr>
            <p:ph type="title"/>
          </p:nvPr>
        </p:nvSpPr>
        <p:spPr>
          <a:xfrm>
            <a:off x="1652699" y="2939902"/>
            <a:ext cx="5838602" cy="978195"/>
          </a:xfrm>
        </p:spPr>
        <p:txBody>
          <a:bodyPr>
            <a:normAutofit/>
          </a:bodyPr>
          <a:lstStyle/>
          <a:p>
            <a:pPr algn="ctr"/>
            <a:r>
              <a:rPr lang="en-US" sz="4800" b="1" dirty="0"/>
              <a:t>Take Action!</a:t>
            </a:r>
          </a:p>
        </p:txBody>
      </p:sp>
    </p:spTree>
    <p:extLst>
      <p:ext uri="{BB962C8B-B14F-4D97-AF65-F5344CB8AC3E}">
        <p14:creationId xmlns:p14="http://schemas.microsoft.com/office/powerpoint/2010/main" val="4236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288A-19CD-D2C4-3065-A0EF793D50F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023C732-8576-1FB3-D25B-A55B45E42EB0}"/>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Suggestions</a:t>
            </a:r>
          </a:p>
        </p:txBody>
      </p:sp>
      <p:sp>
        <p:nvSpPr>
          <p:cNvPr id="7" name="Content Placeholder 2">
            <a:extLst>
              <a:ext uri="{FF2B5EF4-FFF2-40B4-BE49-F238E27FC236}">
                <a16:creationId xmlns:a16="http://schemas.microsoft.com/office/drawing/2014/main" id="{D4526CE2-1773-41E8-A714-4F401C28E8AD}"/>
              </a:ext>
            </a:extLst>
          </p:cNvPr>
          <p:cNvSpPr txBox="1">
            <a:spLocks/>
          </p:cNvSpPr>
          <p:nvPr/>
        </p:nvSpPr>
        <p:spPr>
          <a:xfrm>
            <a:off x="148799" y="1930956"/>
            <a:ext cx="7929562" cy="419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ct val="20000"/>
              </a:spcBef>
              <a:spcAft>
                <a:spcPts val="500"/>
              </a:spcAft>
            </a:pPr>
            <a:r>
              <a:rPr lang="en-US" sz="2400" dirty="0"/>
              <a:t>Use NLIHC’s Legislative Action Center</a:t>
            </a:r>
          </a:p>
          <a:p>
            <a:pPr lvl="1" defTabSz="457200">
              <a:lnSpc>
                <a:spcPct val="100000"/>
              </a:lnSpc>
              <a:spcBef>
                <a:spcPct val="20000"/>
              </a:spcBef>
              <a:spcAft>
                <a:spcPts val="500"/>
              </a:spcAft>
            </a:pPr>
            <a:r>
              <a:rPr lang="en-US" sz="2000" dirty="0"/>
              <a:t>sign-on to letters</a:t>
            </a:r>
          </a:p>
          <a:p>
            <a:pPr lvl="1" defTabSz="457200">
              <a:lnSpc>
                <a:spcPct val="100000"/>
              </a:lnSpc>
              <a:spcBef>
                <a:spcPct val="20000"/>
              </a:spcBef>
              <a:spcAft>
                <a:spcPts val="500"/>
              </a:spcAft>
            </a:pPr>
            <a:r>
              <a:rPr lang="en-US" sz="2000" dirty="0"/>
              <a:t>send emails, phone calls or Tweets</a:t>
            </a:r>
          </a:p>
          <a:p>
            <a:pPr lvl="1" defTabSz="457200">
              <a:lnSpc>
                <a:spcPct val="100000"/>
              </a:lnSpc>
              <a:spcBef>
                <a:spcPct val="20000"/>
              </a:spcBef>
              <a:spcAft>
                <a:spcPts val="500"/>
              </a:spcAft>
            </a:pPr>
            <a:r>
              <a:rPr lang="en-US" sz="2000" dirty="0"/>
              <a:t>look up your legislators, identify their priorities</a:t>
            </a:r>
          </a:p>
          <a:p>
            <a:pPr defTabSz="457200">
              <a:lnSpc>
                <a:spcPct val="100000"/>
              </a:lnSpc>
              <a:spcBef>
                <a:spcPct val="20000"/>
              </a:spcBef>
              <a:spcAft>
                <a:spcPts val="500"/>
              </a:spcAft>
            </a:pPr>
            <a:r>
              <a:rPr lang="en-US" sz="2400" dirty="0"/>
              <a:t>Complete ‘Building a Story of Self’ handout or                     identify someone with a personal story to share</a:t>
            </a:r>
          </a:p>
          <a:p>
            <a:pPr defTabSz="457200">
              <a:lnSpc>
                <a:spcPct val="100000"/>
              </a:lnSpc>
              <a:spcBef>
                <a:spcPct val="20000"/>
              </a:spcBef>
              <a:spcAft>
                <a:spcPts val="500"/>
              </a:spcAft>
            </a:pPr>
            <a:r>
              <a:rPr lang="en-US" sz="2400" dirty="0"/>
              <a:t>View Housing Narrative Lab messaging resources at </a:t>
            </a:r>
            <a:r>
              <a:rPr lang="en-US" sz="2400" u="sng" dirty="0"/>
              <a:t>www.housingnarrativelab.org/resources</a:t>
            </a:r>
          </a:p>
          <a:p>
            <a:pPr defTabSz="457200">
              <a:lnSpc>
                <a:spcPct val="100000"/>
              </a:lnSpc>
              <a:spcBef>
                <a:spcPct val="20000"/>
              </a:spcBef>
              <a:spcAft>
                <a:spcPts val="500"/>
              </a:spcAft>
            </a:pPr>
            <a:r>
              <a:rPr lang="en-US" sz="2400" dirty="0"/>
              <a:t>Review NLIHC housing needs data sheets</a:t>
            </a:r>
          </a:p>
          <a:p>
            <a:pPr defTabSz="457200">
              <a:lnSpc>
                <a:spcPct val="100000"/>
              </a:lnSpc>
              <a:spcBef>
                <a:spcPct val="20000"/>
              </a:spcBef>
              <a:spcAft>
                <a:spcPts val="500"/>
              </a:spcAft>
            </a:pPr>
            <a:r>
              <a:rPr lang="en-US" sz="2400" dirty="0"/>
              <a:t>Review Arizona Housing Coalition’s priorities at </a:t>
            </a:r>
            <a:r>
              <a:rPr lang="en-US" sz="2400" u="sng" dirty="0">
                <a:hlinkClick r:id="rId2">
                  <a:extLst>
                    <a:ext uri="{A12FA001-AC4F-418D-AE19-62706E023703}">
                      <ahyp:hlinkClr xmlns:ahyp="http://schemas.microsoft.com/office/drawing/2018/hyperlinkcolor" val="tx"/>
                    </a:ext>
                  </a:extLst>
                </a:hlinkClick>
              </a:rPr>
              <a:t>www.azhousingcoalition.org/advocacy</a:t>
            </a:r>
            <a:endParaRPr lang="en-US" sz="2400" u="sng" dirty="0"/>
          </a:p>
        </p:txBody>
      </p:sp>
      <p:sp>
        <p:nvSpPr>
          <p:cNvPr id="2" name="Subtitle 2">
            <a:extLst>
              <a:ext uri="{FF2B5EF4-FFF2-40B4-BE49-F238E27FC236}">
                <a16:creationId xmlns:a16="http://schemas.microsoft.com/office/drawing/2014/main" id="{27330D81-FCD3-72D1-6D78-3AE55DAD265E}"/>
              </a:ext>
            </a:extLst>
          </p:cNvPr>
          <p:cNvSpPr txBox="1">
            <a:spLocks/>
          </p:cNvSpPr>
          <p:nvPr/>
        </p:nvSpPr>
        <p:spPr>
          <a:xfrm>
            <a:off x="6779416" y="4044388"/>
            <a:ext cx="2462442" cy="1765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u="sng" dirty="0">
                <a:solidFill>
                  <a:schemeClr val="accent1"/>
                </a:solidFill>
              </a:rPr>
              <a:t>nlihc.org/take-action</a:t>
            </a:r>
          </a:p>
        </p:txBody>
      </p:sp>
      <p:pic>
        <p:nvPicPr>
          <p:cNvPr id="3" name="Picture 2" descr="Qr code&#10;&#10;Description automatically generated">
            <a:extLst>
              <a:ext uri="{FF2B5EF4-FFF2-40B4-BE49-F238E27FC236}">
                <a16:creationId xmlns:a16="http://schemas.microsoft.com/office/drawing/2014/main" id="{D5335BC2-08E4-DB53-428D-AA2BDB8025F4}"/>
              </a:ext>
            </a:extLst>
          </p:cNvPr>
          <p:cNvPicPr>
            <a:picLocks noChangeAspect="1"/>
          </p:cNvPicPr>
          <p:nvPr/>
        </p:nvPicPr>
        <p:blipFill rotWithShape="1">
          <a:blip r:embed="rId3">
            <a:extLst>
              <a:ext uri="{28A0092B-C50C-407E-A947-70E740481C1C}">
                <a14:useLocalDpi xmlns:a14="http://schemas.microsoft.com/office/drawing/2010/main" val="0"/>
              </a:ext>
            </a:extLst>
          </a:blip>
          <a:srcRect t="29364"/>
          <a:stretch/>
        </p:blipFill>
        <p:spPr>
          <a:xfrm>
            <a:off x="7026074" y="1930956"/>
            <a:ext cx="1969127" cy="1998277"/>
          </a:xfrm>
          <a:prstGeom prst="rect">
            <a:avLst/>
          </a:prstGeom>
        </p:spPr>
      </p:pic>
    </p:spTree>
    <p:extLst>
      <p:ext uri="{BB962C8B-B14F-4D97-AF65-F5344CB8AC3E}">
        <p14:creationId xmlns:p14="http://schemas.microsoft.com/office/powerpoint/2010/main" val="207235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63CE3-6DFD-63AE-4FC5-10A564B37A1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0A7D822-868F-3C78-FCC5-3BF92B7C37BD}"/>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Reflections, Next Steps</a:t>
            </a:r>
          </a:p>
        </p:txBody>
      </p:sp>
      <p:sp>
        <p:nvSpPr>
          <p:cNvPr id="7" name="Content Placeholder 2">
            <a:extLst>
              <a:ext uri="{FF2B5EF4-FFF2-40B4-BE49-F238E27FC236}">
                <a16:creationId xmlns:a16="http://schemas.microsoft.com/office/drawing/2014/main" id="{008F8F27-4F28-599E-9D8E-A0AED8B4D808}"/>
              </a:ext>
            </a:extLst>
          </p:cNvPr>
          <p:cNvSpPr txBox="1">
            <a:spLocks/>
          </p:cNvSpPr>
          <p:nvPr/>
        </p:nvSpPr>
        <p:spPr>
          <a:xfrm>
            <a:off x="148799" y="1930956"/>
            <a:ext cx="7929562" cy="419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ct val="20000"/>
              </a:spcBef>
              <a:buNone/>
            </a:pPr>
            <a:endParaRPr lang="en-US" dirty="0"/>
          </a:p>
        </p:txBody>
      </p:sp>
      <p:sp>
        <p:nvSpPr>
          <p:cNvPr id="8" name="Subtitle 2">
            <a:extLst>
              <a:ext uri="{FF2B5EF4-FFF2-40B4-BE49-F238E27FC236}">
                <a16:creationId xmlns:a16="http://schemas.microsoft.com/office/drawing/2014/main" id="{479C1A54-1895-76DB-6DC7-70F8D3987BB8}"/>
              </a:ext>
            </a:extLst>
          </p:cNvPr>
          <p:cNvSpPr txBox="1">
            <a:spLocks/>
          </p:cNvSpPr>
          <p:nvPr/>
        </p:nvSpPr>
        <p:spPr>
          <a:xfrm>
            <a:off x="317491" y="4984257"/>
            <a:ext cx="8501656"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Lindsay Duvall (she/her)</a:t>
            </a:r>
          </a:p>
          <a:p>
            <a:pPr marL="0" indent="0" algn="ctr">
              <a:buNone/>
            </a:pPr>
            <a:r>
              <a:rPr lang="en-US" dirty="0"/>
              <a:t>National Low Income Housing Coalition</a:t>
            </a:r>
          </a:p>
          <a:p>
            <a:pPr marL="0" indent="0" algn="ctr">
              <a:buNone/>
            </a:pPr>
            <a:r>
              <a:rPr lang="en-US" dirty="0">
                <a:hlinkClick r:id="rId2">
                  <a:extLst>
                    <a:ext uri="{A12FA001-AC4F-418D-AE19-62706E023703}">
                      <ahyp:hlinkClr xmlns:ahyp="http://schemas.microsoft.com/office/drawing/2018/hyperlinkcolor" val="tx"/>
                    </a:ext>
                  </a:extLst>
                </a:hlinkClick>
              </a:rPr>
              <a:t>lduvall@nlihc.org</a:t>
            </a:r>
            <a:r>
              <a:rPr lang="en-US" dirty="0"/>
              <a:t> | 202-662-1530 x206</a:t>
            </a:r>
          </a:p>
        </p:txBody>
      </p:sp>
      <p:sp>
        <p:nvSpPr>
          <p:cNvPr id="9" name="Title 1">
            <a:extLst>
              <a:ext uri="{FF2B5EF4-FFF2-40B4-BE49-F238E27FC236}">
                <a16:creationId xmlns:a16="http://schemas.microsoft.com/office/drawing/2014/main" id="{42F8AAC1-34BA-5EAE-AB70-900DA4585512}"/>
              </a:ext>
            </a:extLst>
          </p:cNvPr>
          <p:cNvSpPr txBox="1">
            <a:spLocks/>
          </p:cNvSpPr>
          <p:nvPr/>
        </p:nvSpPr>
        <p:spPr>
          <a:xfrm>
            <a:off x="1652699" y="3181480"/>
            <a:ext cx="5838602" cy="9781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pPr algn="ctr"/>
            <a:r>
              <a:rPr lang="en-US" sz="4800" b="1" dirty="0">
                <a:solidFill>
                  <a:schemeClr val="tx1"/>
                </a:solidFill>
              </a:rPr>
              <a:t>Thank You!</a:t>
            </a:r>
          </a:p>
        </p:txBody>
      </p:sp>
    </p:spTree>
    <p:extLst>
      <p:ext uri="{BB962C8B-B14F-4D97-AF65-F5344CB8AC3E}">
        <p14:creationId xmlns:p14="http://schemas.microsoft.com/office/powerpoint/2010/main" val="39241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AA908-9E40-7E0C-F3CB-2599C78F3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E8018-20C9-3E53-3046-9AF558C61A13}"/>
              </a:ext>
            </a:extLst>
          </p:cNvPr>
          <p:cNvSpPr>
            <a:spLocks noGrp="1"/>
          </p:cNvSpPr>
          <p:nvPr>
            <p:ph type="title"/>
          </p:nvPr>
        </p:nvSpPr>
        <p:spPr/>
        <p:txBody>
          <a:bodyPr/>
          <a:lstStyle/>
          <a:p>
            <a:r>
              <a:rPr lang="en-US" dirty="0"/>
              <a:t>About NLIHC</a:t>
            </a:r>
          </a:p>
        </p:txBody>
      </p:sp>
      <p:sp>
        <p:nvSpPr>
          <p:cNvPr id="3" name="Content Placeholder 2">
            <a:extLst>
              <a:ext uri="{FF2B5EF4-FFF2-40B4-BE49-F238E27FC236}">
                <a16:creationId xmlns:a16="http://schemas.microsoft.com/office/drawing/2014/main" id="{89E487D8-E171-0FD9-FED5-3790A5429F9C}"/>
              </a:ext>
            </a:extLst>
          </p:cNvPr>
          <p:cNvSpPr>
            <a:spLocks noGrp="1"/>
          </p:cNvSpPr>
          <p:nvPr>
            <p:ph idx="1"/>
          </p:nvPr>
        </p:nvSpPr>
        <p:spPr/>
        <p:txBody>
          <a:bodyPr>
            <a:noAutofit/>
          </a:bodyPr>
          <a:lstStyle/>
          <a:p>
            <a:pPr marL="0" indent="0" algn="ctr">
              <a:lnSpc>
                <a:spcPct val="100000"/>
              </a:lnSpc>
              <a:buNone/>
            </a:pPr>
            <a:r>
              <a:rPr lang="en-US" sz="3400" dirty="0"/>
              <a:t>The National Low Income Housing Coalition is dedicated to achieving racially and socially equitable public policy that ensures </a:t>
            </a:r>
            <a:r>
              <a:rPr lang="en-US" sz="3400" b="1" dirty="0">
                <a:solidFill>
                  <a:schemeClr val="accent1"/>
                </a:solidFill>
              </a:rPr>
              <a:t>people with the lowest incomes </a:t>
            </a:r>
            <a:r>
              <a:rPr lang="en-US" sz="3400" dirty="0"/>
              <a:t>have quality homes that are accessible and affordable in communities of their choice.</a:t>
            </a:r>
          </a:p>
        </p:txBody>
      </p:sp>
    </p:spTree>
    <p:extLst>
      <p:ext uri="{BB962C8B-B14F-4D97-AF65-F5344CB8AC3E}">
        <p14:creationId xmlns:p14="http://schemas.microsoft.com/office/powerpoint/2010/main" val="21552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united states&#10;&#10;Description automatically generated">
            <a:extLst>
              <a:ext uri="{FF2B5EF4-FFF2-40B4-BE49-F238E27FC236}">
                <a16:creationId xmlns:a16="http://schemas.microsoft.com/office/drawing/2014/main" id="{03F476CF-2BF7-AA45-F4D8-A51958930A1B}"/>
              </a:ext>
            </a:extLst>
          </p:cNvPr>
          <p:cNvPicPr>
            <a:picLocks noChangeAspect="1"/>
          </p:cNvPicPr>
          <p:nvPr/>
        </p:nvPicPr>
        <p:blipFill rotWithShape="1">
          <a:blip r:embed="rId2">
            <a:extLst>
              <a:ext uri="{28A0092B-C50C-407E-A947-70E740481C1C}">
                <a14:useLocalDpi xmlns:a14="http://schemas.microsoft.com/office/drawing/2010/main" val="0"/>
              </a:ext>
            </a:extLst>
          </a:blip>
          <a:srcRect t="9894"/>
          <a:stretch/>
        </p:blipFill>
        <p:spPr>
          <a:xfrm>
            <a:off x="1271811" y="2596350"/>
            <a:ext cx="6373784" cy="4261650"/>
          </a:xfrm>
          <a:prstGeom prst="rect">
            <a:avLst/>
          </a:prstGeom>
        </p:spPr>
      </p:pic>
      <p:sp>
        <p:nvSpPr>
          <p:cNvPr id="3" name="TextBox 2">
            <a:extLst>
              <a:ext uri="{FF2B5EF4-FFF2-40B4-BE49-F238E27FC236}">
                <a16:creationId xmlns:a16="http://schemas.microsoft.com/office/drawing/2014/main" id="{7F7B6AA7-A2B8-8CE8-2FAE-E5E94F6B9AD2}"/>
              </a:ext>
            </a:extLst>
          </p:cNvPr>
          <p:cNvSpPr txBox="1"/>
          <p:nvPr/>
        </p:nvSpPr>
        <p:spPr>
          <a:xfrm>
            <a:off x="317491" y="1877802"/>
            <a:ext cx="8187682" cy="830997"/>
          </a:xfrm>
          <a:prstGeom prst="rect">
            <a:avLst/>
          </a:prstGeom>
          <a:noFill/>
        </p:spPr>
        <p:txBody>
          <a:bodyPr wrap="square" rtlCol="0">
            <a:spAutoFit/>
          </a:bodyPr>
          <a:lstStyle/>
          <a:p>
            <a:pPr algn="ctr"/>
            <a:r>
              <a:rPr lang="en-US" sz="2400" b="1" dirty="0"/>
              <a:t>No State Has an Adequate Supply of Affordable Rental Housing for the Lowest Income Renters</a:t>
            </a:r>
          </a:p>
        </p:txBody>
      </p:sp>
      <p:sp>
        <p:nvSpPr>
          <p:cNvPr id="4" name="Title 1">
            <a:extLst>
              <a:ext uri="{FF2B5EF4-FFF2-40B4-BE49-F238E27FC236}">
                <a16:creationId xmlns:a16="http://schemas.microsoft.com/office/drawing/2014/main" id="{36D19C0C-A032-3698-D59C-203D86787D3D}"/>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The Gap</a:t>
            </a:r>
          </a:p>
        </p:txBody>
      </p:sp>
    </p:spTree>
    <p:extLst>
      <p:ext uri="{BB962C8B-B14F-4D97-AF65-F5344CB8AC3E}">
        <p14:creationId xmlns:p14="http://schemas.microsoft.com/office/powerpoint/2010/main" val="160829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575B6-6983-AF39-6567-258BA51AF7F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4A130D8-6B62-C568-2F7D-DF0E6F3EC4C6}"/>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Out of Reach</a:t>
            </a:r>
          </a:p>
        </p:txBody>
      </p:sp>
      <p:pic>
        <p:nvPicPr>
          <p:cNvPr id="5" name="Picture 4" descr="A map of the united states with blue squares&#10;&#10;Description automatically generated with low confidence">
            <a:extLst>
              <a:ext uri="{FF2B5EF4-FFF2-40B4-BE49-F238E27FC236}">
                <a16:creationId xmlns:a16="http://schemas.microsoft.com/office/drawing/2014/main" id="{E2EE0C2D-5CFA-00A7-4174-2E34EF165C4A}"/>
              </a:ext>
            </a:extLst>
          </p:cNvPr>
          <p:cNvPicPr>
            <a:picLocks noChangeAspect="1"/>
          </p:cNvPicPr>
          <p:nvPr/>
        </p:nvPicPr>
        <p:blipFill rotWithShape="1">
          <a:blip r:embed="rId2">
            <a:extLst>
              <a:ext uri="{28A0092B-C50C-407E-A947-70E740481C1C}">
                <a14:useLocalDpi xmlns:a14="http://schemas.microsoft.com/office/drawing/2010/main" val="0"/>
              </a:ext>
            </a:extLst>
          </a:blip>
          <a:srcRect b="14329"/>
          <a:stretch/>
        </p:blipFill>
        <p:spPr>
          <a:xfrm>
            <a:off x="791605" y="1999952"/>
            <a:ext cx="7560789" cy="4858048"/>
          </a:xfrm>
          <a:prstGeom prst="rect">
            <a:avLst/>
          </a:prstGeom>
        </p:spPr>
      </p:pic>
    </p:spTree>
    <p:extLst>
      <p:ext uri="{BB962C8B-B14F-4D97-AF65-F5344CB8AC3E}">
        <p14:creationId xmlns:p14="http://schemas.microsoft.com/office/powerpoint/2010/main" val="359584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54BF-1C25-4A57-BB2C-4A0DEFFBA54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915663-07EC-A1E9-9FF1-7D341C3CF46F}"/>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Solutions</a:t>
            </a:r>
          </a:p>
        </p:txBody>
      </p:sp>
      <p:sp>
        <p:nvSpPr>
          <p:cNvPr id="2" name="Content Placeholder 2">
            <a:extLst>
              <a:ext uri="{FF2B5EF4-FFF2-40B4-BE49-F238E27FC236}">
                <a16:creationId xmlns:a16="http://schemas.microsoft.com/office/drawing/2014/main" id="{51CA81C2-B90D-E4BA-B814-699B9808797C}"/>
              </a:ext>
            </a:extLst>
          </p:cNvPr>
          <p:cNvSpPr txBox="1">
            <a:spLocks/>
          </p:cNvSpPr>
          <p:nvPr/>
        </p:nvSpPr>
        <p:spPr>
          <a:xfrm>
            <a:off x="317500" y="4120055"/>
            <a:ext cx="8641443" cy="2605598"/>
          </a:xfrm>
          <a:prstGeom prst="rect">
            <a:avLst/>
          </a:prstGeom>
        </p:spPr>
        <p:txBody>
          <a:bodyPr wrap="square"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457200">
              <a:spcBef>
                <a:spcPct val="20000"/>
              </a:spcBef>
              <a:buFont typeface="+mj-lt"/>
              <a:buAutoNum type="arabicPeriod"/>
            </a:pPr>
            <a:r>
              <a:rPr lang="en-US" dirty="0"/>
              <a:t>Bridge the gap between incomes and housing costs </a:t>
            </a:r>
          </a:p>
          <a:p>
            <a:pPr marL="342900" indent="-342900" defTabSz="457200">
              <a:spcBef>
                <a:spcPct val="20000"/>
              </a:spcBef>
              <a:buFont typeface="+mj-lt"/>
              <a:buAutoNum type="arabicPeriod"/>
            </a:pPr>
            <a:r>
              <a:rPr lang="en-US" dirty="0"/>
              <a:t>Expand and preserve the supply of deeply affordable rental homes </a:t>
            </a:r>
          </a:p>
          <a:p>
            <a:pPr marL="342900" indent="-342900" defTabSz="457200">
              <a:spcBef>
                <a:spcPct val="20000"/>
              </a:spcBef>
              <a:buFont typeface="+mj-lt"/>
              <a:buAutoNum type="arabicPeriod"/>
            </a:pPr>
            <a:r>
              <a:rPr lang="en-US" dirty="0"/>
              <a:t>Provide emergency rental assistance to stabilize families in crisis</a:t>
            </a:r>
          </a:p>
          <a:p>
            <a:pPr marL="342900" indent="-342900" defTabSz="457200">
              <a:spcBef>
                <a:spcPct val="20000"/>
              </a:spcBef>
              <a:buFont typeface="+mj-lt"/>
              <a:buAutoNum type="arabicPeriod"/>
            </a:pPr>
            <a:r>
              <a:rPr lang="en-US" dirty="0"/>
              <a:t>Strengthen and enforce renter protections</a:t>
            </a:r>
          </a:p>
        </p:txBody>
      </p:sp>
      <p:pic>
        <p:nvPicPr>
          <p:cNvPr id="5" name="Picture 4" descr="Logo&#10;&#10;Description automatically generated">
            <a:extLst>
              <a:ext uri="{FF2B5EF4-FFF2-40B4-BE49-F238E27FC236}">
                <a16:creationId xmlns:a16="http://schemas.microsoft.com/office/drawing/2014/main" id="{87A8585F-4FC6-AB8E-4ED8-844BDFEA5C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12"/>
          <a:stretch/>
        </p:blipFill>
        <p:spPr>
          <a:xfrm>
            <a:off x="2389007" y="2082409"/>
            <a:ext cx="4498428" cy="1872511"/>
          </a:xfrm>
          <a:prstGeom prst="rect">
            <a:avLst/>
          </a:prstGeom>
          <a:noFill/>
        </p:spPr>
      </p:pic>
    </p:spTree>
    <p:extLst>
      <p:ext uri="{BB962C8B-B14F-4D97-AF65-F5344CB8AC3E}">
        <p14:creationId xmlns:p14="http://schemas.microsoft.com/office/powerpoint/2010/main" val="10450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E36F-2E6A-7833-90A4-BB16C89818DA}"/>
              </a:ext>
            </a:extLst>
          </p:cNvPr>
          <p:cNvSpPr>
            <a:spLocks noGrp="1"/>
          </p:cNvSpPr>
          <p:nvPr>
            <p:ph type="title"/>
          </p:nvPr>
        </p:nvSpPr>
        <p:spPr>
          <a:xfrm>
            <a:off x="1652699" y="2939902"/>
            <a:ext cx="5838602" cy="978195"/>
          </a:xfrm>
        </p:spPr>
        <p:txBody>
          <a:bodyPr>
            <a:normAutofit/>
          </a:bodyPr>
          <a:lstStyle/>
          <a:p>
            <a:pPr algn="ctr"/>
            <a:r>
              <a:rPr lang="en-US" sz="4800" b="1" dirty="0"/>
              <a:t>Advocacy 101</a:t>
            </a:r>
          </a:p>
        </p:txBody>
      </p:sp>
    </p:spTree>
    <p:extLst>
      <p:ext uri="{BB962C8B-B14F-4D97-AF65-F5344CB8AC3E}">
        <p14:creationId xmlns:p14="http://schemas.microsoft.com/office/powerpoint/2010/main" val="345405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3F743-BC52-F6DD-9786-5421307AF4C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1A2F9BA-8747-66EB-6F1B-29B6264B3192}"/>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Advocacy vs. Lobbying</a:t>
            </a:r>
          </a:p>
        </p:txBody>
      </p:sp>
      <p:sp>
        <p:nvSpPr>
          <p:cNvPr id="7" name="Content Placeholder 2">
            <a:extLst>
              <a:ext uri="{FF2B5EF4-FFF2-40B4-BE49-F238E27FC236}">
                <a16:creationId xmlns:a16="http://schemas.microsoft.com/office/drawing/2014/main" id="{18757F1A-7965-E754-629B-26DC0213CCB7}"/>
              </a:ext>
            </a:extLst>
          </p:cNvPr>
          <p:cNvSpPr txBox="1">
            <a:spLocks/>
          </p:cNvSpPr>
          <p:nvPr/>
        </p:nvSpPr>
        <p:spPr>
          <a:xfrm>
            <a:off x="465866" y="2029097"/>
            <a:ext cx="7929562" cy="419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ct val="20000"/>
              </a:spcBef>
              <a:buFont typeface="Arial" panose="020B0604020202020204" pitchFamily="34" charset="0"/>
              <a:buNone/>
            </a:pPr>
            <a:r>
              <a:rPr lang="en-US" b="1" dirty="0"/>
              <a:t>Advocacy</a:t>
            </a:r>
          </a:p>
          <a:p>
            <a:pPr defTabSz="457200">
              <a:lnSpc>
                <a:spcPct val="100000"/>
              </a:lnSpc>
              <a:spcBef>
                <a:spcPct val="20000"/>
              </a:spcBef>
            </a:pPr>
            <a:r>
              <a:rPr lang="en-US" sz="2000" dirty="0"/>
              <a:t>Public education and organizing in support of your mission</a:t>
            </a:r>
            <a:endParaRPr lang="en-US" sz="2000" dirty="0">
              <a:cs typeface="Calibri"/>
            </a:endParaRPr>
          </a:p>
          <a:p>
            <a:pPr defTabSz="457200">
              <a:lnSpc>
                <a:spcPct val="100000"/>
              </a:lnSpc>
              <a:spcBef>
                <a:spcPct val="20000"/>
              </a:spcBef>
            </a:pPr>
            <a:r>
              <a:rPr lang="en-US" sz="2000" dirty="0"/>
              <a:t>Includes informing public officials about an issue or problem without specific legislation</a:t>
            </a:r>
            <a:endParaRPr lang="en-US" sz="2000" dirty="0">
              <a:cs typeface="Calibri"/>
            </a:endParaRPr>
          </a:p>
          <a:p>
            <a:pPr marL="0" indent="0" defTabSz="457200">
              <a:lnSpc>
                <a:spcPct val="100000"/>
              </a:lnSpc>
              <a:spcBef>
                <a:spcPct val="20000"/>
              </a:spcBef>
              <a:buFont typeface="Arial" panose="020B0604020202020204" pitchFamily="34" charset="0"/>
              <a:buNone/>
            </a:pPr>
            <a:r>
              <a:rPr lang="en-US" b="1" dirty="0"/>
              <a:t>Lobbying – must include all 3</a:t>
            </a:r>
            <a:endParaRPr lang="en-US" b="1" dirty="0">
              <a:cs typeface="Calibri"/>
            </a:endParaRPr>
          </a:p>
          <a:p>
            <a:pPr marL="285750" indent="-285750" defTabSz="457200">
              <a:lnSpc>
                <a:spcPct val="100000"/>
              </a:lnSpc>
              <a:spcBef>
                <a:spcPct val="20000"/>
              </a:spcBef>
            </a:pPr>
            <a:r>
              <a:rPr lang="en-US" sz="2000" dirty="0"/>
              <a:t>Communicating with decision makers </a:t>
            </a:r>
          </a:p>
          <a:p>
            <a:pPr marL="285750" indent="-285750" defTabSz="457200">
              <a:lnSpc>
                <a:spcPct val="100000"/>
              </a:lnSpc>
              <a:spcBef>
                <a:spcPct val="20000"/>
              </a:spcBef>
            </a:pPr>
            <a:r>
              <a:rPr lang="en-US" sz="2000" dirty="0"/>
              <a:t>Communicating about existing or potential legislation</a:t>
            </a:r>
            <a:endParaRPr lang="en-US" sz="2000" dirty="0">
              <a:cs typeface="Calibri"/>
            </a:endParaRPr>
          </a:p>
          <a:p>
            <a:pPr marL="285750" indent="-285750" defTabSz="457200">
              <a:lnSpc>
                <a:spcPct val="100000"/>
              </a:lnSpc>
              <a:spcBef>
                <a:spcPct val="20000"/>
              </a:spcBef>
            </a:pPr>
            <a:r>
              <a:rPr lang="en-US" sz="2000" b="1" dirty="0"/>
              <a:t>Asking the decision-maker to vote a specific way on legislation</a:t>
            </a:r>
          </a:p>
          <a:p>
            <a:pPr marL="742950" lvl="1" indent="-285750" defTabSz="457200">
              <a:lnSpc>
                <a:spcPct val="100000"/>
              </a:lnSpc>
              <a:spcBef>
                <a:spcPct val="20000"/>
              </a:spcBef>
            </a:pPr>
            <a:r>
              <a:rPr lang="en-US" sz="2000" dirty="0"/>
              <a:t>In general, should be </a:t>
            </a:r>
            <a:r>
              <a:rPr lang="en-US" sz="2000" u="sng" dirty="0"/>
              <a:t>less than 5% </a:t>
            </a:r>
            <a:r>
              <a:rPr lang="en-US" sz="2000" dirty="0"/>
              <a:t>of overall staff time + resources</a:t>
            </a:r>
          </a:p>
          <a:p>
            <a:pPr marL="0" indent="0" defTabSz="457200">
              <a:lnSpc>
                <a:spcPct val="100000"/>
              </a:lnSpc>
              <a:spcBef>
                <a:spcPct val="20000"/>
              </a:spcBef>
              <a:buFont typeface="Arial" panose="020B0604020202020204" pitchFamily="34" charset="0"/>
              <a:buNone/>
            </a:pPr>
            <a:r>
              <a:rPr lang="en-US" b="1" dirty="0"/>
              <a:t>Resources</a:t>
            </a:r>
            <a:endParaRPr lang="en-US" b="1" dirty="0">
              <a:cs typeface="Calibri"/>
            </a:endParaRPr>
          </a:p>
          <a:p>
            <a:pPr marL="285750" indent="-285750" defTabSz="457200">
              <a:lnSpc>
                <a:spcPct val="100000"/>
              </a:lnSpc>
              <a:spcBef>
                <a:spcPct val="20000"/>
              </a:spcBef>
            </a:pPr>
            <a:r>
              <a:rPr lang="en-US" sz="2000" dirty="0">
                <a:solidFill>
                  <a:schemeClr val="accent2">
                    <a:lumMod val="75000"/>
                  </a:schemeClr>
                </a:solidFill>
                <a:hlinkClick r:id="rId2">
                  <a:extLst>
                    <a:ext uri="{A12FA001-AC4F-418D-AE19-62706E023703}">
                      <ahyp:hlinkClr xmlns:ahyp="http://schemas.microsoft.com/office/drawing/2018/hyperlinkcolor" val="tx"/>
                    </a:ext>
                  </a:extLst>
                </a:hlinkClick>
              </a:rPr>
              <a:t>www.bolderadvocacy.org</a:t>
            </a:r>
            <a:r>
              <a:rPr lang="en-US" sz="2000" dirty="0">
                <a:solidFill>
                  <a:schemeClr val="accent2">
                    <a:lumMod val="75000"/>
                  </a:schemeClr>
                </a:solidFill>
              </a:rPr>
              <a:t> </a:t>
            </a:r>
            <a:endParaRPr lang="en-US" sz="2000" dirty="0">
              <a:solidFill>
                <a:schemeClr val="accent2">
                  <a:lumMod val="75000"/>
                </a:schemeClr>
              </a:solidFill>
              <a:cs typeface="Calibri"/>
            </a:endParaRPr>
          </a:p>
        </p:txBody>
      </p:sp>
    </p:spTree>
    <p:extLst>
      <p:ext uri="{BB962C8B-B14F-4D97-AF65-F5344CB8AC3E}">
        <p14:creationId xmlns:p14="http://schemas.microsoft.com/office/powerpoint/2010/main" val="346801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383BE-9B58-F412-2C93-D3863A9C30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77659F3-4C51-8E41-4BA0-14391367F19B}"/>
              </a:ext>
            </a:extLst>
          </p:cNvPr>
          <p:cNvSpPr txBox="1">
            <a:spLocks/>
          </p:cNvSpPr>
          <p:nvPr/>
        </p:nvSpPr>
        <p:spPr>
          <a:xfrm>
            <a:off x="317491" y="236151"/>
            <a:ext cx="5806862" cy="1023836"/>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t>Advocacy Campaign</a:t>
            </a:r>
          </a:p>
        </p:txBody>
      </p:sp>
      <p:sp>
        <p:nvSpPr>
          <p:cNvPr id="7" name="Content Placeholder 2">
            <a:extLst>
              <a:ext uri="{FF2B5EF4-FFF2-40B4-BE49-F238E27FC236}">
                <a16:creationId xmlns:a16="http://schemas.microsoft.com/office/drawing/2014/main" id="{1CBCC3D6-964B-1CE1-FF8E-D547B5FDFC2D}"/>
              </a:ext>
            </a:extLst>
          </p:cNvPr>
          <p:cNvSpPr txBox="1">
            <a:spLocks/>
          </p:cNvSpPr>
          <p:nvPr/>
        </p:nvSpPr>
        <p:spPr>
          <a:xfrm>
            <a:off x="212762" y="2167107"/>
            <a:ext cx="8718475" cy="4690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ct val="20000"/>
              </a:spcBef>
              <a:spcAft>
                <a:spcPts val="500"/>
              </a:spcAft>
            </a:pPr>
            <a:r>
              <a:rPr lang="en-US" dirty="0"/>
              <a:t>Identify your goals</a:t>
            </a:r>
          </a:p>
          <a:p>
            <a:pPr defTabSz="457200">
              <a:lnSpc>
                <a:spcPct val="100000"/>
              </a:lnSpc>
              <a:spcBef>
                <a:spcPct val="20000"/>
              </a:spcBef>
              <a:spcAft>
                <a:spcPts val="500"/>
              </a:spcAft>
            </a:pPr>
            <a:r>
              <a:rPr lang="en-US" dirty="0"/>
              <a:t>Identify your targets</a:t>
            </a:r>
          </a:p>
          <a:p>
            <a:pPr defTabSz="457200">
              <a:lnSpc>
                <a:spcPct val="100000"/>
              </a:lnSpc>
              <a:spcBef>
                <a:spcPct val="20000"/>
              </a:spcBef>
              <a:spcAft>
                <a:spcPts val="500"/>
              </a:spcAft>
            </a:pPr>
            <a:r>
              <a:rPr lang="en-US" dirty="0"/>
              <a:t>Assess your strengths and limitations</a:t>
            </a:r>
          </a:p>
          <a:p>
            <a:pPr defTabSz="457200">
              <a:lnSpc>
                <a:spcPct val="100000"/>
              </a:lnSpc>
              <a:spcBef>
                <a:spcPct val="20000"/>
              </a:spcBef>
              <a:spcAft>
                <a:spcPts val="500"/>
              </a:spcAft>
            </a:pPr>
            <a:r>
              <a:rPr lang="en-US" dirty="0"/>
              <a:t>Select your strategy/strategies</a:t>
            </a:r>
            <a:endParaRPr lang="en-US" u="sng" dirty="0"/>
          </a:p>
          <a:p>
            <a:pPr defTabSz="457200">
              <a:lnSpc>
                <a:spcPct val="100000"/>
              </a:lnSpc>
              <a:spcBef>
                <a:spcPct val="20000"/>
              </a:spcBef>
              <a:spcAft>
                <a:spcPts val="500"/>
              </a:spcAft>
            </a:pPr>
            <a:r>
              <a:rPr lang="en-US" dirty="0"/>
              <a:t>Create your message</a:t>
            </a:r>
          </a:p>
          <a:p>
            <a:pPr lvl="1" defTabSz="457200">
              <a:lnSpc>
                <a:spcPct val="100000"/>
              </a:lnSpc>
              <a:spcBef>
                <a:spcPct val="20000"/>
              </a:spcBef>
              <a:spcAft>
                <a:spcPts val="500"/>
              </a:spcAft>
            </a:pPr>
            <a:endParaRPr lang="en-US" sz="1600" dirty="0"/>
          </a:p>
        </p:txBody>
      </p:sp>
    </p:spTree>
    <p:extLst>
      <p:ext uri="{BB962C8B-B14F-4D97-AF65-F5344CB8AC3E}">
        <p14:creationId xmlns:p14="http://schemas.microsoft.com/office/powerpoint/2010/main" val="1020530829"/>
      </p:ext>
    </p:extLst>
  </p:cSld>
  <p:clrMapOvr>
    <a:masterClrMapping/>
  </p:clrMapOvr>
</p:sld>
</file>

<file path=ppt/theme/theme1.xml><?xml version="1.0" encoding="utf-8"?>
<a:theme xmlns:a="http://schemas.openxmlformats.org/drawingml/2006/main" name="Webinar Powerpoint_Template">
  <a:themeElements>
    <a:clrScheme name="NLIHC Theme">
      <a:dk1>
        <a:sysClr val="windowText" lastClr="000000"/>
      </a:dk1>
      <a:lt1>
        <a:sysClr val="window" lastClr="FFFFFF"/>
      </a:lt1>
      <a:dk2>
        <a:srgbClr val="44546A"/>
      </a:dk2>
      <a:lt2>
        <a:srgbClr val="E7E6E6"/>
      </a:lt2>
      <a:accent1>
        <a:srgbClr val="B3282D"/>
      </a:accent1>
      <a:accent2>
        <a:srgbClr val="004A97"/>
      </a:accent2>
      <a:accent3>
        <a:srgbClr val="CEC5A6"/>
      </a:accent3>
      <a:accent4>
        <a:srgbClr val="00A8E1"/>
      </a:accent4>
      <a:accent5>
        <a:srgbClr val="757070"/>
      </a:accent5>
      <a:accent6>
        <a:srgbClr val="00A8E1"/>
      </a:accent6>
      <a:hlink>
        <a:srgbClr val="004A97"/>
      </a:hlink>
      <a:folHlink>
        <a:srgbClr val="004A97"/>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 NLIHC Presentation Template" id="{9CCEA4AA-89A5-6845-A9A3-3BD31A00FABC}" vid="{1B57F102-6520-D640-BEFF-ABE4160405C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7C9C3CE48AB43807A2B2BBC021B68" ma:contentTypeVersion="16" ma:contentTypeDescription="Create a new document." ma:contentTypeScope="" ma:versionID="c4f0741dd95a30e90c3cf977d95b5a14">
  <xsd:schema xmlns:xsd="http://www.w3.org/2001/XMLSchema" xmlns:xs="http://www.w3.org/2001/XMLSchema" xmlns:p="http://schemas.microsoft.com/office/2006/metadata/properties" xmlns:ns2="7275c497-f9ee-4928-92bc-548289b37429" xmlns:ns3="0bfe741e-9eca-4f01-90f2-939183f19d24" targetNamespace="http://schemas.microsoft.com/office/2006/metadata/properties" ma:root="true" ma:fieldsID="12ae29ed94e370c4482e339f14f554af" ns2:_="" ns3:_="">
    <xsd:import namespace="7275c497-f9ee-4928-92bc-548289b37429"/>
    <xsd:import namespace="0bfe741e-9eca-4f01-90f2-939183f19d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5c497-f9ee-4928-92bc-548289b3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b8afe34-2bfd-4bac-9813-93dbf9691d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e741e-9eca-4f01-90f2-939183f19d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7b32d1-9ec4-4c82-9f5d-60c5422df62a}" ma:internalName="TaxCatchAll" ma:showField="CatchAllData" ma:web="0bfe741e-9eca-4f01-90f2-939183f19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e741e-9eca-4f01-90f2-939183f19d24" xsi:nil="true"/>
    <_Flow_SignoffStatus xmlns="7275c497-f9ee-4928-92bc-548289b37429" xsi:nil="true"/>
    <lcf76f155ced4ddcb4097134ff3c332f xmlns="7275c497-f9ee-4928-92bc-548289b374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889B28-440F-460C-9A8D-32043506007C}"/>
</file>

<file path=customXml/itemProps2.xml><?xml version="1.0" encoding="utf-8"?>
<ds:datastoreItem xmlns:ds="http://schemas.openxmlformats.org/officeDocument/2006/customXml" ds:itemID="{2BACB89B-9EFA-486B-A71B-958A0DA5B04A}"/>
</file>

<file path=customXml/itemProps3.xml><?xml version="1.0" encoding="utf-8"?>
<ds:datastoreItem xmlns:ds="http://schemas.openxmlformats.org/officeDocument/2006/customXml" ds:itemID="{E54FA684-C07B-49E3-AF45-210036F71CB6}"/>
</file>

<file path=docProps/app.xml><?xml version="1.0" encoding="utf-8"?>
<Properties xmlns="http://schemas.openxmlformats.org/officeDocument/2006/extended-properties" xmlns:vt="http://schemas.openxmlformats.org/officeDocument/2006/docPropsVTypes">
  <Template>50 NLIHC Presentation Template (1)</Template>
  <TotalTime>345</TotalTime>
  <Words>825</Words>
  <Application>Microsoft Office PowerPoint</Application>
  <PresentationFormat>On-screen Show (4:3)</PresentationFormat>
  <Paragraphs>115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Webinar Powerpoint_Template</vt:lpstr>
      <vt:lpstr>Making our Voices Heard:  Tips and Tools for Affordable Housing Advocacy</vt:lpstr>
      <vt:lpstr>Workshop Outline</vt:lpstr>
      <vt:lpstr>About NLIHC</vt:lpstr>
      <vt:lpstr>PowerPoint Presentation</vt:lpstr>
      <vt:lpstr>PowerPoint Presentation</vt:lpstr>
      <vt:lpstr>PowerPoint Presentation</vt:lpstr>
      <vt:lpstr>Advocacy 101</vt:lpstr>
      <vt:lpstr>PowerPoint Presentation</vt:lpstr>
      <vt:lpstr>PowerPoint Presentation</vt:lpstr>
      <vt:lpstr>PowerPoint Presentation</vt:lpstr>
      <vt:lpstr>PowerPoint Presentation</vt:lpstr>
      <vt:lpstr>PowerPoint Presentation</vt:lpstr>
      <vt:lpstr>Advocacy Tools</vt:lpstr>
      <vt:lpstr>PowerPoint Presentation</vt:lpstr>
      <vt:lpstr>PowerPoint Presentation</vt:lpstr>
      <vt:lpstr>PowerPoint Presentation</vt:lpstr>
      <vt:lpstr>PowerPoint Presentation</vt:lpstr>
      <vt:lpstr>PowerPoint Presentation</vt:lpstr>
      <vt:lpstr>PowerPoint Presentation</vt:lpstr>
      <vt:lpstr>Federal Policy Update</vt:lpstr>
      <vt:lpstr>PowerPoint Presentation</vt:lpstr>
      <vt:lpstr>PowerPoint Presentation</vt:lpstr>
      <vt:lpstr>PowerPoint Presentation</vt:lpstr>
      <vt:lpstr>Take Action!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Duvall</dc:creator>
  <cp:lastModifiedBy>Admin Admin</cp:lastModifiedBy>
  <cp:revision>19</cp:revision>
  <dcterms:created xsi:type="dcterms:W3CDTF">2024-02-25T23:16:16Z</dcterms:created>
  <dcterms:modified xsi:type="dcterms:W3CDTF">2024-02-27T16:50:05Z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0x010100AE57C9C3CE48AB43807A2B2BBC021B68</vt:lpwstr>
  </property>
</Properties>
</file>