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2.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72" r:id="rId14"/>
    <p:sldId id="268" r:id="rId15"/>
    <p:sldId id="269" r:id="rId16"/>
    <p:sldId id="270" r:id="rId17"/>
    <p:sldId id="271" r:id="rId18"/>
  </p:sldIdLst>
  <p:sldSz cx="18288000" cy="10287000"/>
  <p:notesSz cx="6858000" cy="9144000"/>
  <p:embeddedFontLst>
    <p:embeddedFont>
      <p:font typeface="Roboto" panose="02000000000000000000" pitchFamily="2" charset="0"/>
      <p:regular r:id="rId20"/>
      <p:bold r:id="rId21"/>
      <p:italic r:id="rId22"/>
      <p:boldItalic r:id="rId23"/>
    </p:embeddedFont>
    <p:embeddedFont>
      <p:font typeface="Roboto Bold" panose="02000000000000000000" charset="0"/>
      <p:regular r:id="rId24"/>
    </p:embeddedFont>
    <p:embeddedFont>
      <p:font typeface="Roboto Condensed" panose="02000000000000000000" pitchFamily="2" charset="0"/>
      <p:regular r:id="rId25"/>
      <p:bold r:id="rId26"/>
      <p:italic r:id="rId27"/>
      <p:boldItalic r:id="rId28"/>
    </p:embeddedFont>
    <p:embeddedFont>
      <p:font typeface="Roboto Condensed Bold" panose="02000000000000000000" charset="0"/>
      <p:regular r:id="rId29"/>
    </p:embeddedFont>
    <p:embeddedFont>
      <p:font typeface="Roboto Condensed Bold Italics" panose="020B0604020202020204" charset="0"/>
      <p:regular r:id="rId30"/>
    </p:embeddedFont>
    <p:embeddedFont>
      <p:font typeface="Roboto Condensed Italics" panose="020B0604020202020204" charset="0"/>
      <p:regular r:id="rId31"/>
    </p:embeddedFont>
    <p:embeddedFont>
      <p:font typeface="Roboto Slab Bold" panose="020B0604020202020204"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9" d="100"/>
          <a:sy n="49" d="100"/>
        </p:scale>
        <p:origin x="380"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customXml" Target="../customXml/item3.xml"/><Relationship Id="rId21" Type="http://schemas.openxmlformats.org/officeDocument/2006/relationships/font" Target="fonts/font2.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F57E22-B2CF-4F16-8DDF-844B74D02C7E}" type="datetimeFigureOut">
              <a:rPr lang="en-US" smtClean="0"/>
              <a:t>2/27/2024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51F885-BDFB-426D-A71C-4DC689CB559B}" type="slidenum">
              <a:rPr lang="en-US" smtClean="0"/>
              <a:t>‹#›</a:t>
            </a:fld>
            <a:endParaRPr lang="en-US"/>
          </a:p>
        </p:txBody>
      </p:sp>
    </p:spTree>
    <p:extLst>
      <p:ext uri="{BB962C8B-B14F-4D97-AF65-F5344CB8AC3E}">
        <p14:creationId xmlns:p14="http://schemas.microsoft.com/office/powerpoint/2010/main" val="3786104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our time today we will discuss the complexities of supportive housing development and property management. From a mission driven lens. </a:t>
            </a:r>
          </a:p>
          <a:p>
            <a:endParaRPr lang="en-US" dirty="0"/>
          </a:p>
        </p:txBody>
      </p:sp>
      <p:sp>
        <p:nvSpPr>
          <p:cNvPr id="4" name="Slide Number Placeholder 3"/>
          <p:cNvSpPr>
            <a:spLocks noGrp="1"/>
          </p:cNvSpPr>
          <p:nvPr>
            <p:ph type="sldNum" sz="quarter" idx="5"/>
          </p:nvPr>
        </p:nvSpPr>
        <p:spPr/>
        <p:txBody>
          <a:bodyPr/>
          <a:lstStyle/>
          <a:p>
            <a:fld id="{E251F885-BDFB-426D-A71C-4DC689CB559B}" type="slidenum">
              <a:rPr lang="en-US" smtClean="0"/>
              <a:t>1</a:t>
            </a:fld>
            <a:endParaRPr lang="en-US"/>
          </a:p>
        </p:txBody>
      </p:sp>
    </p:spTree>
    <p:extLst>
      <p:ext uri="{BB962C8B-B14F-4D97-AF65-F5344CB8AC3E}">
        <p14:creationId xmlns:p14="http://schemas.microsoft.com/office/powerpoint/2010/main" val="3071115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point of entry, overnight limitations (single occupants), 72 hour checks – case management</a:t>
            </a:r>
          </a:p>
          <a:p>
            <a:r>
              <a:rPr lang="en-US" dirty="0"/>
              <a:t>Case Management- 24/7 case aid to ensure safety</a:t>
            </a:r>
          </a:p>
          <a:p>
            <a:r>
              <a:rPr lang="en-US" dirty="0"/>
              <a:t>Social determinants of Health – focuses on economic stability, health care access – through our integrated health facility, economic stability – connection to entitlements/SOAR certified specialists, social and community (</a:t>
            </a:r>
            <a:r>
              <a:rPr lang="en-US" dirty="0" err="1"/>
              <a:t>superbowl</a:t>
            </a:r>
            <a:r>
              <a:rPr lang="en-US" dirty="0"/>
              <a:t> party requested by the residents), Neighborhood, in the development stage, communicate with the PM side .</a:t>
            </a:r>
          </a:p>
          <a:p>
            <a:r>
              <a:rPr lang="en-US" dirty="0"/>
              <a:t>Monthly home visits, although CM is available onsite 24/7Community Meetings</a:t>
            </a:r>
          </a:p>
          <a:p>
            <a:r>
              <a:rPr lang="en-US" dirty="0"/>
              <a:t>What sets us apart from other PSH programs, we hold their units, coordinate transportation. When their housing is secure they are more likely to complete their treatment because they know they have somewhere to go.</a:t>
            </a:r>
          </a:p>
          <a:p>
            <a:r>
              <a:rPr lang="en-US" dirty="0"/>
              <a:t>During summer months we extend overnight stays as opportunity to serve our community for those unsheltered individuals. 15</a:t>
            </a:r>
          </a:p>
          <a:p>
            <a:r>
              <a:rPr lang="en-US" dirty="0"/>
              <a:t>We have PM staffing once a week with PM/CM and HUDVASH for our veteran properties</a:t>
            </a:r>
          </a:p>
          <a:p>
            <a:r>
              <a:rPr lang="en-US" dirty="0"/>
              <a:t>The site lead or supervisor meets with the PM at the beginning of the week to review notices to be issued for weekend occurrences, any outstanding recertifications, potential health and safety, or residents that have not been seen. </a:t>
            </a:r>
          </a:p>
        </p:txBody>
      </p:sp>
      <p:sp>
        <p:nvSpPr>
          <p:cNvPr id="4" name="Slide Number Placeholder 3"/>
          <p:cNvSpPr>
            <a:spLocks noGrp="1"/>
          </p:cNvSpPr>
          <p:nvPr>
            <p:ph type="sldNum" sz="quarter" idx="5"/>
          </p:nvPr>
        </p:nvSpPr>
        <p:spPr/>
        <p:txBody>
          <a:bodyPr/>
          <a:lstStyle/>
          <a:p>
            <a:fld id="{E251F885-BDFB-426D-A71C-4DC689CB559B}" type="slidenum">
              <a:rPr lang="en-US" smtClean="0"/>
              <a:t>4</a:t>
            </a:fld>
            <a:endParaRPr lang="en-US"/>
          </a:p>
        </p:txBody>
      </p:sp>
    </p:spTree>
    <p:extLst>
      <p:ext uri="{BB962C8B-B14F-4D97-AF65-F5344CB8AC3E}">
        <p14:creationId xmlns:p14="http://schemas.microsoft.com/office/powerpoint/2010/main" val="2468843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Homebase Phoenix was acquired in 2008 from Tumbleweed. 25 units, With ADA 18-26, SK 24 units, remodeled in </a:t>
            </a:r>
          </a:p>
          <a:p>
            <a:r>
              <a:rPr lang="en-US" dirty="0"/>
              <a:t>Homebase Surprise opened in Feb 2023 with 40 beds (2 ADA units), Teacher on site, youth are expected to attend 10 a week. Teacher has 4 classes a day. We promote education and employment. We are partnered with Maricopa County Arizona at work – Youth program.  Averaging 80% of positive exits.</a:t>
            </a:r>
          </a:p>
          <a:p>
            <a:r>
              <a:rPr lang="en-US" dirty="0"/>
              <a:t>1618 people as of December 2024. Drop in centers and outreach teams.  </a:t>
            </a:r>
          </a:p>
        </p:txBody>
      </p:sp>
      <p:sp>
        <p:nvSpPr>
          <p:cNvPr id="4" name="Slide Number Placeholder 3"/>
          <p:cNvSpPr>
            <a:spLocks noGrp="1"/>
          </p:cNvSpPr>
          <p:nvPr>
            <p:ph type="sldNum" sz="quarter" idx="5"/>
          </p:nvPr>
        </p:nvSpPr>
        <p:spPr/>
        <p:txBody>
          <a:bodyPr/>
          <a:lstStyle/>
          <a:p>
            <a:fld id="{E251F885-BDFB-426D-A71C-4DC689CB559B}" type="slidenum">
              <a:rPr lang="en-US" smtClean="0"/>
              <a:t>5</a:t>
            </a:fld>
            <a:endParaRPr lang="en-US"/>
          </a:p>
        </p:txBody>
      </p:sp>
    </p:spTree>
    <p:extLst>
      <p:ext uri="{BB962C8B-B14F-4D97-AF65-F5344CB8AC3E}">
        <p14:creationId xmlns:p14="http://schemas.microsoft.com/office/powerpoint/2010/main" val="411650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41F49"/>
        </a:solidFill>
        <a:effectLst/>
      </p:bgPr>
    </p:bg>
    <p:spTree>
      <p:nvGrpSpPr>
        <p:cNvPr id="1" name=""/>
        <p:cNvGrpSpPr/>
        <p:nvPr/>
      </p:nvGrpSpPr>
      <p:grpSpPr>
        <a:xfrm>
          <a:off x="0" y="0"/>
          <a:ext cx="0" cy="0"/>
          <a:chOff x="0" y="0"/>
          <a:chExt cx="0" cy="0"/>
        </a:xfrm>
      </p:grpSpPr>
      <p:sp>
        <p:nvSpPr>
          <p:cNvPr id="2" name="Freeform 2"/>
          <p:cNvSpPr/>
          <p:nvPr/>
        </p:nvSpPr>
        <p:spPr>
          <a:xfrm>
            <a:off x="1028700" y="1907100"/>
            <a:ext cx="5718685" cy="2014420"/>
          </a:xfrm>
          <a:custGeom>
            <a:avLst/>
            <a:gdLst/>
            <a:ahLst/>
            <a:cxnLst/>
            <a:rect l="l" t="t" r="r" b="b"/>
            <a:pathLst>
              <a:path w="5718685" h="2014420">
                <a:moveTo>
                  <a:pt x="0" y="0"/>
                </a:moveTo>
                <a:lnTo>
                  <a:pt x="5718685" y="0"/>
                </a:lnTo>
                <a:lnTo>
                  <a:pt x="5718685" y="2014420"/>
                </a:lnTo>
                <a:lnTo>
                  <a:pt x="0" y="2014420"/>
                </a:lnTo>
                <a:lnTo>
                  <a:pt x="0" y="0"/>
                </a:lnTo>
                <a:close/>
              </a:path>
            </a:pathLst>
          </a:custGeom>
          <a:blipFill>
            <a:blip r:embed="rId3"/>
            <a:stretch>
              <a:fillRect/>
            </a:stretch>
          </a:blipFill>
        </p:spPr>
        <p:txBody>
          <a:bodyPr/>
          <a:lstStyle/>
          <a:p>
            <a:endParaRPr lang="en-US"/>
          </a:p>
        </p:txBody>
      </p:sp>
      <p:sp>
        <p:nvSpPr>
          <p:cNvPr id="3" name="Freeform 3"/>
          <p:cNvSpPr/>
          <p:nvPr/>
        </p:nvSpPr>
        <p:spPr>
          <a:xfrm>
            <a:off x="9549659" y="-1444170"/>
            <a:ext cx="16351313" cy="13844248"/>
          </a:xfrm>
          <a:custGeom>
            <a:avLst/>
            <a:gdLst/>
            <a:ahLst/>
            <a:cxnLst/>
            <a:rect l="l" t="t" r="r" b="b"/>
            <a:pathLst>
              <a:path w="16351313" h="13844248">
                <a:moveTo>
                  <a:pt x="0" y="0"/>
                </a:moveTo>
                <a:lnTo>
                  <a:pt x="16351313" y="0"/>
                </a:lnTo>
                <a:lnTo>
                  <a:pt x="16351313" y="13844248"/>
                </a:lnTo>
                <a:lnTo>
                  <a:pt x="0" y="13844248"/>
                </a:lnTo>
                <a:lnTo>
                  <a:pt x="0" y="0"/>
                </a:lnTo>
                <a:close/>
              </a:path>
            </a:pathLst>
          </a:custGeom>
          <a:blipFill>
            <a:blip r:embed="rId4"/>
            <a:stretch>
              <a:fillRect t="-9054" b="-9054"/>
            </a:stretch>
          </a:blipFill>
        </p:spPr>
        <p:txBody>
          <a:bodyPr/>
          <a:lstStyle/>
          <a:p>
            <a:endParaRPr lang="en-US"/>
          </a:p>
        </p:txBody>
      </p:sp>
      <p:sp>
        <p:nvSpPr>
          <p:cNvPr id="4" name="TextBox 4"/>
          <p:cNvSpPr txBox="1"/>
          <p:nvPr/>
        </p:nvSpPr>
        <p:spPr>
          <a:xfrm>
            <a:off x="1028700" y="4652183"/>
            <a:ext cx="6714420" cy="2255609"/>
          </a:xfrm>
          <a:prstGeom prst="rect">
            <a:avLst/>
          </a:prstGeom>
        </p:spPr>
        <p:txBody>
          <a:bodyPr lIns="0" tIns="0" rIns="0" bIns="0" rtlCol="0" anchor="t">
            <a:spAutoFit/>
          </a:bodyPr>
          <a:lstStyle/>
          <a:p>
            <a:pPr>
              <a:lnSpc>
                <a:spcPts val="5969"/>
              </a:lnSpc>
            </a:pPr>
            <a:r>
              <a:rPr lang="en-US" sz="5236">
                <a:solidFill>
                  <a:srgbClr val="FFFAEE"/>
                </a:solidFill>
                <a:latin typeface="Roboto Slab Bold"/>
              </a:rPr>
              <a:t>A Reflective Look</a:t>
            </a:r>
          </a:p>
          <a:p>
            <a:pPr>
              <a:lnSpc>
                <a:spcPts val="5969"/>
              </a:lnSpc>
            </a:pPr>
            <a:r>
              <a:rPr lang="en-US" sz="5236">
                <a:solidFill>
                  <a:srgbClr val="FFFAEE"/>
                </a:solidFill>
                <a:latin typeface="Roboto Slab Bold"/>
              </a:rPr>
              <a:t>at Affordable and Supportive Housing</a:t>
            </a:r>
          </a:p>
        </p:txBody>
      </p:sp>
      <p:sp>
        <p:nvSpPr>
          <p:cNvPr id="5" name="TextBox 5"/>
          <p:cNvSpPr txBox="1"/>
          <p:nvPr/>
        </p:nvSpPr>
        <p:spPr>
          <a:xfrm>
            <a:off x="1028700" y="7514631"/>
            <a:ext cx="10596948" cy="898597"/>
          </a:xfrm>
          <a:prstGeom prst="rect">
            <a:avLst/>
          </a:prstGeom>
        </p:spPr>
        <p:txBody>
          <a:bodyPr lIns="0" tIns="0" rIns="0" bIns="0" rtlCol="0" anchor="t">
            <a:spAutoFit/>
          </a:bodyPr>
          <a:lstStyle/>
          <a:p>
            <a:pPr>
              <a:lnSpc>
                <a:spcPts val="3634"/>
              </a:lnSpc>
            </a:pPr>
            <a:r>
              <a:rPr lang="en-US" sz="2300">
                <a:solidFill>
                  <a:srgbClr val="FFFAEE"/>
                </a:solidFill>
                <a:latin typeface="Roboto Condensed Bold"/>
              </a:rPr>
              <a:t>Jennifer Jennings</a:t>
            </a:r>
            <a:r>
              <a:rPr lang="en-US" sz="2300">
                <a:solidFill>
                  <a:srgbClr val="FFFAEE"/>
                </a:solidFill>
                <a:latin typeface="Roboto Condensed"/>
              </a:rPr>
              <a:t>, Sr. Director of Housing and Asset Management</a:t>
            </a:r>
          </a:p>
          <a:p>
            <a:pPr>
              <a:lnSpc>
                <a:spcPts val="3634"/>
              </a:lnSpc>
            </a:pPr>
            <a:r>
              <a:rPr lang="en-US" sz="2300">
                <a:solidFill>
                  <a:srgbClr val="FFFAEE"/>
                </a:solidFill>
                <a:latin typeface="Roboto Condensed Bold"/>
              </a:rPr>
              <a:t>Jessica Cruz</a:t>
            </a:r>
            <a:r>
              <a:rPr lang="en-US" sz="2300">
                <a:solidFill>
                  <a:srgbClr val="FFFAEE"/>
                </a:solidFill>
                <a:latin typeface="Roboto Condensed"/>
              </a:rPr>
              <a:t>, Sr Director of Homeless Housing Services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41F49"/>
        </a:solidFill>
        <a:effectLst/>
      </p:bgPr>
    </p:bg>
    <p:spTree>
      <p:nvGrpSpPr>
        <p:cNvPr id="1" name=""/>
        <p:cNvGrpSpPr/>
        <p:nvPr/>
      </p:nvGrpSpPr>
      <p:grpSpPr>
        <a:xfrm>
          <a:off x="0" y="0"/>
          <a:ext cx="0" cy="0"/>
          <a:chOff x="0" y="0"/>
          <a:chExt cx="0" cy="0"/>
        </a:xfrm>
      </p:grpSpPr>
      <p:sp>
        <p:nvSpPr>
          <p:cNvPr id="2" name="Freeform 2"/>
          <p:cNvSpPr/>
          <p:nvPr/>
        </p:nvSpPr>
        <p:spPr>
          <a:xfrm>
            <a:off x="6562496" y="463661"/>
            <a:ext cx="11481882" cy="9359678"/>
          </a:xfrm>
          <a:custGeom>
            <a:avLst/>
            <a:gdLst/>
            <a:ahLst/>
            <a:cxnLst/>
            <a:rect l="l" t="t" r="r" b="b"/>
            <a:pathLst>
              <a:path w="11481882" h="9359678">
                <a:moveTo>
                  <a:pt x="0" y="0"/>
                </a:moveTo>
                <a:lnTo>
                  <a:pt x="11481882" y="0"/>
                </a:lnTo>
                <a:lnTo>
                  <a:pt x="11481882" y="9359678"/>
                </a:lnTo>
                <a:lnTo>
                  <a:pt x="0" y="9359678"/>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750600" y="1975651"/>
            <a:ext cx="5326084" cy="7710805"/>
          </a:xfrm>
          <a:prstGeom prst="rect">
            <a:avLst/>
          </a:prstGeom>
        </p:spPr>
        <p:txBody>
          <a:bodyPr lIns="0" tIns="0" rIns="0" bIns="0" rtlCol="0" anchor="t">
            <a:spAutoFit/>
          </a:bodyPr>
          <a:lstStyle/>
          <a:p>
            <a:pPr>
              <a:lnSpc>
                <a:spcPts val="3380"/>
              </a:lnSpc>
            </a:pPr>
            <a:r>
              <a:rPr lang="en-US" sz="2600">
                <a:solidFill>
                  <a:srgbClr val="FFFAEE"/>
                </a:solidFill>
                <a:latin typeface="Roboto Bold"/>
              </a:rPr>
              <a:t>Stepping Stone III </a:t>
            </a:r>
            <a:r>
              <a:rPr lang="en-US" sz="2600">
                <a:solidFill>
                  <a:srgbClr val="FFFAEE"/>
                </a:solidFill>
                <a:latin typeface="Roboto"/>
              </a:rPr>
              <a:t>participates in the Maricopa Association of Government’s Continuum of Care(“</a:t>
            </a:r>
            <a:r>
              <a:rPr lang="en-US" sz="2600">
                <a:solidFill>
                  <a:srgbClr val="FFFAEE"/>
                </a:solidFill>
                <a:latin typeface="Roboto Bold"/>
              </a:rPr>
              <a:t>CoC</a:t>
            </a:r>
            <a:r>
              <a:rPr lang="en-US" sz="2600">
                <a:solidFill>
                  <a:srgbClr val="FFFAEE"/>
                </a:solidFill>
                <a:latin typeface="Roboto"/>
              </a:rPr>
              <a:t>”) program for all referrals into this Housing First Permanent Supportive Housing Community. Under the CoC program NAC is able to utilize HUD’s financial support for operations and services of the property ensuring deep rent skewing serving many households at $0 income up to 30% AMI.</a:t>
            </a:r>
          </a:p>
          <a:p>
            <a:pPr>
              <a:lnSpc>
                <a:spcPts val="3380"/>
              </a:lnSpc>
            </a:pPr>
            <a:endParaRPr lang="en-US" sz="2600">
              <a:solidFill>
                <a:srgbClr val="FFFAEE"/>
              </a:solidFill>
              <a:latin typeface="Roboto"/>
            </a:endParaRPr>
          </a:p>
          <a:p>
            <a:pPr>
              <a:lnSpc>
                <a:spcPts val="3380"/>
              </a:lnSpc>
            </a:pPr>
            <a:r>
              <a:rPr lang="en-US" sz="2600">
                <a:solidFill>
                  <a:srgbClr val="FFFAEE"/>
                </a:solidFill>
                <a:latin typeface="Roboto"/>
              </a:rPr>
              <a:t>In addition, NAC accepts all Section 8 and VASH Vouchers as well as private rental assistance source (e.g. Tribes).</a:t>
            </a:r>
          </a:p>
          <a:p>
            <a:pPr>
              <a:lnSpc>
                <a:spcPts val="3380"/>
              </a:lnSpc>
            </a:pPr>
            <a:endParaRPr lang="en-US" sz="2600">
              <a:solidFill>
                <a:srgbClr val="FFFAEE"/>
              </a:solidFill>
              <a:latin typeface="Roboto"/>
            </a:endParaRPr>
          </a:p>
        </p:txBody>
      </p:sp>
      <p:sp>
        <p:nvSpPr>
          <p:cNvPr id="4" name="TextBox 4"/>
          <p:cNvSpPr txBox="1"/>
          <p:nvPr/>
        </p:nvSpPr>
        <p:spPr>
          <a:xfrm>
            <a:off x="750600" y="1057275"/>
            <a:ext cx="12181049" cy="657144"/>
          </a:xfrm>
          <a:prstGeom prst="rect">
            <a:avLst/>
          </a:prstGeom>
        </p:spPr>
        <p:txBody>
          <a:bodyPr lIns="0" tIns="0" rIns="0" bIns="0" rtlCol="0" anchor="t">
            <a:spAutoFit/>
          </a:bodyPr>
          <a:lstStyle/>
          <a:p>
            <a:pPr>
              <a:lnSpc>
                <a:spcPts val="5174"/>
              </a:lnSpc>
            </a:pPr>
            <a:r>
              <a:rPr lang="en-US" sz="4500">
                <a:solidFill>
                  <a:srgbClr val="FFB700"/>
                </a:solidFill>
                <a:latin typeface="Roboto Slab Bold"/>
              </a:rPr>
              <a:t>Stepping Stone III</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41F49"/>
        </a:solidFill>
        <a:effectLst/>
      </p:bgPr>
    </p:bg>
    <p:spTree>
      <p:nvGrpSpPr>
        <p:cNvPr id="1" name=""/>
        <p:cNvGrpSpPr/>
        <p:nvPr/>
      </p:nvGrpSpPr>
      <p:grpSpPr>
        <a:xfrm>
          <a:off x="0" y="0"/>
          <a:ext cx="0" cy="0"/>
          <a:chOff x="0" y="0"/>
          <a:chExt cx="0" cy="0"/>
        </a:xfrm>
      </p:grpSpPr>
      <p:sp>
        <p:nvSpPr>
          <p:cNvPr id="2" name="Freeform 2"/>
          <p:cNvSpPr/>
          <p:nvPr/>
        </p:nvSpPr>
        <p:spPr>
          <a:xfrm rot="-3511972">
            <a:off x="-1455447" y="5173596"/>
            <a:ext cx="3922393" cy="8302368"/>
          </a:xfrm>
          <a:custGeom>
            <a:avLst/>
            <a:gdLst/>
            <a:ahLst/>
            <a:cxnLst/>
            <a:rect l="l" t="t" r="r" b="b"/>
            <a:pathLst>
              <a:path w="3922393" h="8302368">
                <a:moveTo>
                  <a:pt x="0" y="0"/>
                </a:moveTo>
                <a:lnTo>
                  <a:pt x="3922393" y="0"/>
                </a:lnTo>
                <a:lnTo>
                  <a:pt x="3922393" y="8302368"/>
                </a:lnTo>
                <a:lnTo>
                  <a:pt x="0" y="8302368"/>
                </a:lnTo>
                <a:lnTo>
                  <a:pt x="0" y="0"/>
                </a:lnTo>
                <a:close/>
              </a:path>
            </a:pathLst>
          </a:custGeom>
          <a:blipFill>
            <a:blip r:embed="rId2">
              <a:extLst>
                <a:ext uri="{96DAC541-7B7A-43D3-8B79-37D633B846F1}">
                  <asvg:svgBlip xmlns:asvg="http://schemas.microsoft.com/office/drawing/2016/SVG/main" r:embed="rId3"/>
                </a:ext>
              </a:extLst>
            </a:blip>
            <a:stretch>
              <a:fillRect r="-7685"/>
            </a:stretch>
          </a:blipFill>
        </p:spPr>
        <p:txBody>
          <a:bodyPr/>
          <a:lstStyle/>
          <a:p>
            <a:endParaRPr lang="en-US"/>
          </a:p>
        </p:txBody>
      </p:sp>
      <p:sp>
        <p:nvSpPr>
          <p:cNvPr id="3" name="Freeform 3"/>
          <p:cNvSpPr/>
          <p:nvPr/>
        </p:nvSpPr>
        <p:spPr>
          <a:xfrm rot="-3511972">
            <a:off x="14006938" y="-4151184"/>
            <a:ext cx="3922393" cy="8302368"/>
          </a:xfrm>
          <a:custGeom>
            <a:avLst/>
            <a:gdLst/>
            <a:ahLst/>
            <a:cxnLst/>
            <a:rect l="l" t="t" r="r" b="b"/>
            <a:pathLst>
              <a:path w="3922393" h="8302368">
                <a:moveTo>
                  <a:pt x="0" y="0"/>
                </a:moveTo>
                <a:lnTo>
                  <a:pt x="3922392" y="0"/>
                </a:lnTo>
                <a:lnTo>
                  <a:pt x="3922392" y="8302368"/>
                </a:lnTo>
                <a:lnTo>
                  <a:pt x="0" y="8302368"/>
                </a:lnTo>
                <a:lnTo>
                  <a:pt x="0" y="0"/>
                </a:lnTo>
                <a:close/>
              </a:path>
            </a:pathLst>
          </a:custGeom>
          <a:blipFill>
            <a:blip r:embed="rId2">
              <a:extLst>
                <a:ext uri="{96DAC541-7B7A-43D3-8B79-37D633B846F1}">
                  <asvg:svgBlip xmlns:asvg="http://schemas.microsoft.com/office/drawing/2016/SVG/main" r:embed="rId3"/>
                </a:ext>
              </a:extLst>
            </a:blip>
            <a:stretch>
              <a:fillRect r="-7685"/>
            </a:stretch>
          </a:blipFill>
        </p:spPr>
        <p:txBody>
          <a:bodyPr/>
          <a:lstStyle/>
          <a:p>
            <a:endParaRPr lang="en-US"/>
          </a:p>
        </p:txBody>
      </p:sp>
      <p:sp>
        <p:nvSpPr>
          <p:cNvPr id="4" name="Freeform 4"/>
          <p:cNvSpPr/>
          <p:nvPr/>
        </p:nvSpPr>
        <p:spPr>
          <a:xfrm>
            <a:off x="1781491" y="1028700"/>
            <a:ext cx="14910419" cy="8102742"/>
          </a:xfrm>
          <a:custGeom>
            <a:avLst/>
            <a:gdLst/>
            <a:ahLst/>
            <a:cxnLst/>
            <a:rect l="l" t="t" r="r" b="b"/>
            <a:pathLst>
              <a:path w="14910419" h="8102742">
                <a:moveTo>
                  <a:pt x="0" y="0"/>
                </a:moveTo>
                <a:lnTo>
                  <a:pt x="14910419" y="0"/>
                </a:lnTo>
                <a:lnTo>
                  <a:pt x="14910419" y="8102742"/>
                </a:lnTo>
                <a:lnTo>
                  <a:pt x="0" y="8102742"/>
                </a:lnTo>
                <a:lnTo>
                  <a:pt x="0" y="0"/>
                </a:lnTo>
                <a:close/>
              </a:path>
            </a:pathLst>
          </a:custGeom>
          <a:blipFill>
            <a:blip r:embed="rId4"/>
            <a:stretch>
              <a:fillRect l="-1243" b="-915"/>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41F49"/>
        </a:solidFill>
        <a:effectLst/>
      </p:bgPr>
    </p:bg>
    <p:spTree>
      <p:nvGrpSpPr>
        <p:cNvPr id="1" name=""/>
        <p:cNvGrpSpPr/>
        <p:nvPr/>
      </p:nvGrpSpPr>
      <p:grpSpPr>
        <a:xfrm>
          <a:off x="0" y="0"/>
          <a:ext cx="0" cy="0"/>
          <a:chOff x="0" y="0"/>
          <a:chExt cx="0" cy="0"/>
        </a:xfrm>
      </p:grpSpPr>
      <p:grpSp>
        <p:nvGrpSpPr>
          <p:cNvPr id="2" name="Group 2"/>
          <p:cNvGrpSpPr/>
          <p:nvPr/>
        </p:nvGrpSpPr>
        <p:grpSpPr>
          <a:xfrm>
            <a:off x="2005645" y="3099616"/>
            <a:ext cx="14276710" cy="5236087"/>
            <a:chOff x="0" y="0"/>
            <a:chExt cx="19035613" cy="6981450"/>
          </a:xfrm>
        </p:grpSpPr>
        <p:sp>
          <p:nvSpPr>
            <p:cNvPr id="3" name="TextBox 3"/>
            <p:cNvSpPr txBox="1"/>
            <p:nvPr/>
          </p:nvSpPr>
          <p:spPr>
            <a:xfrm>
              <a:off x="0" y="963425"/>
              <a:ext cx="9563032" cy="5869704"/>
            </a:xfrm>
            <a:prstGeom prst="rect">
              <a:avLst/>
            </a:prstGeom>
          </p:spPr>
          <p:txBody>
            <a:bodyPr lIns="0" tIns="0" rIns="0" bIns="0" rtlCol="0" anchor="t">
              <a:spAutoFit/>
            </a:bodyPr>
            <a:lstStyle/>
            <a:p>
              <a:pPr marL="735046" lvl="1" indent="-367523">
                <a:lnSpc>
                  <a:spcPts val="4425"/>
                </a:lnSpc>
                <a:buFont typeface="Arial"/>
                <a:buChar char="•"/>
              </a:pPr>
              <a:r>
                <a:rPr lang="en-US" sz="3404">
                  <a:solidFill>
                    <a:srgbClr val="FFFAEE"/>
                  </a:solidFill>
                  <a:latin typeface="Roboto"/>
                </a:rPr>
                <a:t>Property Management salaries built into the financials at development as part of operations</a:t>
              </a:r>
            </a:p>
            <a:p>
              <a:pPr marL="735046" lvl="1" indent="-367523">
                <a:lnSpc>
                  <a:spcPts val="4425"/>
                </a:lnSpc>
                <a:buFont typeface="Arial"/>
                <a:buChar char="•"/>
              </a:pPr>
              <a:r>
                <a:rPr lang="en-US" sz="3404">
                  <a:solidFill>
                    <a:srgbClr val="FFFAEE"/>
                  </a:solidFill>
                  <a:latin typeface="Roboto"/>
                </a:rPr>
                <a:t>Operates normal business hours</a:t>
              </a:r>
            </a:p>
            <a:p>
              <a:pPr marL="735046" lvl="1" indent="-367523">
                <a:lnSpc>
                  <a:spcPts val="4425"/>
                </a:lnSpc>
                <a:buFont typeface="Arial"/>
                <a:buChar char="•"/>
              </a:pPr>
              <a:r>
                <a:rPr lang="en-US" sz="3404">
                  <a:solidFill>
                    <a:srgbClr val="FFFAEE"/>
                  </a:solidFill>
                  <a:latin typeface="Roboto"/>
                </a:rPr>
                <a:t>Provides resources and resident services but not housing case management</a:t>
              </a:r>
            </a:p>
          </p:txBody>
        </p:sp>
        <p:sp>
          <p:nvSpPr>
            <p:cNvPr id="4" name="TextBox 4"/>
            <p:cNvSpPr txBox="1"/>
            <p:nvPr/>
          </p:nvSpPr>
          <p:spPr>
            <a:xfrm>
              <a:off x="10610946" y="1111746"/>
              <a:ext cx="8424667" cy="5869704"/>
            </a:xfrm>
            <a:prstGeom prst="rect">
              <a:avLst/>
            </a:prstGeom>
          </p:spPr>
          <p:txBody>
            <a:bodyPr lIns="0" tIns="0" rIns="0" bIns="0" rtlCol="0" anchor="t">
              <a:spAutoFit/>
            </a:bodyPr>
            <a:lstStyle/>
            <a:p>
              <a:pPr marL="735046" lvl="1" indent="-367523">
                <a:lnSpc>
                  <a:spcPts val="4425"/>
                </a:lnSpc>
                <a:buFont typeface="Arial"/>
                <a:buChar char="•"/>
              </a:pPr>
              <a:r>
                <a:rPr lang="en-US" sz="3404">
                  <a:solidFill>
                    <a:srgbClr val="FFFAEE"/>
                  </a:solidFill>
                  <a:latin typeface="Roboto"/>
                </a:rPr>
                <a:t>Needs higher subsidy rents than affordable</a:t>
              </a:r>
            </a:p>
            <a:p>
              <a:pPr marL="735046" lvl="1" indent="-367523">
                <a:lnSpc>
                  <a:spcPts val="4425"/>
                </a:lnSpc>
                <a:buFont typeface="Arial"/>
                <a:buChar char="•"/>
              </a:pPr>
              <a:r>
                <a:rPr lang="en-US" sz="3404">
                  <a:solidFill>
                    <a:srgbClr val="FFFAEE"/>
                  </a:solidFill>
                  <a:latin typeface="Roboto"/>
                </a:rPr>
                <a:t>Heavy reliance on either grant or PBV’s to support operations</a:t>
              </a:r>
            </a:p>
            <a:p>
              <a:pPr marL="735046" lvl="1" indent="-367523">
                <a:lnSpc>
                  <a:spcPts val="4425"/>
                </a:lnSpc>
                <a:buFont typeface="Arial"/>
                <a:buChar char="•"/>
              </a:pPr>
              <a:r>
                <a:rPr lang="en-US" sz="3404">
                  <a:solidFill>
                    <a:srgbClr val="FFFAEE"/>
                  </a:solidFill>
                  <a:latin typeface="Roboto"/>
                </a:rPr>
                <a:t>Case Management is outside the operating budget </a:t>
              </a:r>
            </a:p>
            <a:p>
              <a:pPr marL="735046" lvl="1" indent="-367523">
                <a:lnSpc>
                  <a:spcPts val="4425"/>
                </a:lnSpc>
                <a:buFont typeface="Arial"/>
                <a:buChar char="•"/>
              </a:pPr>
              <a:r>
                <a:rPr lang="en-US" sz="3404">
                  <a:solidFill>
                    <a:srgbClr val="FFFAEE"/>
                  </a:solidFill>
                  <a:latin typeface="Roboto"/>
                </a:rPr>
                <a:t>Most operate 24/7</a:t>
              </a:r>
            </a:p>
          </p:txBody>
        </p:sp>
        <p:sp>
          <p:nvSpPr>
            <p:cNvPr id="5" name="TextBox 5"/>
            <p:cNvSpPr txBox="1"/>
            <p:nvPr/>
          </p:nvSpPr>
          <p:spPr>
            <a:xfrm>
              <a:off x="197760" y="-85725"/>
              <a:ext cx="9215848" cy="888032"/>
            </a:xfrm>
            <a:prstGeom prst="rect">
              <a:avLst/>
            </a:prstGeom>
          </p:spPr>
          <p:txBody>
            <a:bodyPr lIns="0" tIns="0" rIns="0" bIns="0" rtlCol="0" anchor="t">
              <a:spAutoFit/>
            </a:bodyPr>
            <a:lstStyle/>
            <a:p>
              <a:pPr>
                <a:lnSpc>
                  <a:spcPts val="5560"/>
                </a:lnSpc>
                <a:spcBef>
                  <a:spcPct val="0"/>
                </a:spcBef>
              </a:pPr>
              <a:r>
                <a:rPr lang="en-US" sz="3972">
                  <a:solidFill>
                    <a:srgbClr val="FFB700"/>
                  </a:solidFill>
                  <a:latin typeface="Roboto Condensed Bold"/>
                </a:rPr>
                <a:t>Affordable Family </a:t>
              </a:r>
            </a:p>
          </p:txBody>
        </p:sp>
        <p:sp>
          <p:nvSpPr>
            <p:cNvPr id="6" name="TextBox 6"/>
            <p:cNvSpPr txBox="1"/>
            <p:nvPr/>
          </p:nvSpPr>
          <p:spPr>
            <a:xfrm>
              <a:off x="10610946" y="-85725"/>
              <a:ext cx="6011528" cy="888032"/>
            </a:xfrm>
            <a:prstGeom prst="rect">
              <a:avLst/>
            </a:prstGeom>
          </p:spPr>
          <p:txBody>
            <a:bodyPr lIns="0" tIns="0" rIns="0" bIns="0" rtlCol="0" anchor="t">
              <a:spAutoFit/>
            </a:bodyPr>
            <a:lstStyle/>
            <a:p>
              <a:pPr>
                <a:lnSpc>
                  <a:spcPts val="5560"/>
                </a:lnSpc>
                <a:spcBef>
                  <a:spcPct val="0"/>
                </a:spcBef>
              </a:pPr>
              <a:r>
                <a:rPr lang="en-US" sz="3972">
                  <a:solidFill>
                    <a:srgbClr val="FFB700"/>
                  </a:solidFill>
                  <a:latin typeface="Roboto Condensed Bold"/>
                </a:rPr>
                <a:t>Supportive Housing</a:t>
              </a:r>
            </a:p>
          </p:txBody>
        </p:sp>
      </p:grpSp>
      <p:sp>
        <p:nvSpPr>
          <p:cNvPr id="7" name="Freeform 7"/>
          <p:cNvSpPr/>
          <p:nvPr/>
        </p:nvSpPr>
        <p:spPr>
          <a:xfrm rot="-3511972">
            <a:off x="-1455447" y="5173596"/>
            <a:ext cx="3922393" cy="8302368"/>
          </a:xfrm>
          <a:custGeom>
            <a:avLst/>
            <a:gdLst/>
            <a:ahLst/>
            <a:cxnLst/>
            <a:rect l="l" t="t" r="r" b="b"/>
            <a:pathLst>
              <a:path w="3922393" h="8302368">
                <a:moveTo>
                  <a:pt x="0" y="0"/>
                </a:moveTo>
                <a:lnTo>
                  <a:pt x="3922393" y="0"/>
                </a:lnTo>
                <a:lnTo>
                  <a:pt x="3922393" y="8302368"/>
                </a:lnTo>
                <a:lnTo>
                  <a:pt x="0" y="8302368"/>
                </a:lnTo>
                <a:lnTo>
                  <a:pt x="0" y="0"/>
                </a:lnTo>
                <a:close/>
              </a:path>
            </a:pathLst>
          </a:custGeom>
          <a:blipFill>
            <a:blip r:embed="rId2">
              <a:extLst>
                <a:ext uri="{96DAC541-7B7A-43D3-8B79-37D633B846F1}">
                  <asvg:svgBlip xmlns:asvg="http://schemas.microsoft.com/office/drawing/2016/SVG/main" r:embed="rId3"/>
                </a:ext>
              </a:extLst>
            </a:blip>
            <a:stretch>
              <a:fillRect r="-7685"/>
            </a:stretch>
          </a:blipFill>
        </p:spPr>
        <p:txBody>
          <a:bodyPr/>
          <a:lstStyle/>
          <a:p>
            <a:endParaRPr lang="en-US"/>
          </a:p>
        </p:txBody>
      </p:sp>
      <p:sp>
        <p:nvSpPr>
          <p:cNvPr id="8" name="TextBox 8"/>
          <p:cNvSpPr txBox="1"/>
          <p:nvPr/>
        </p:nvSpPr>
        <p:spPr>
          <a:xfrm>
            <a:off x="3053476" y="874704"/>
            <a:ext cx="12181049" cy="1034941"/>
          </a:xfrm>
          <a:prstGeom prst="rect">
            <a:avLst/>
          </a:prstGeom>
        </p:spPr>
        <p:txBody>
          <a:bodyPr lIns="0" tIns="0" rIns="0" bIns="0" rtlCol="0" anchor="t">
            <a:spAutoFit/>
          </a:bodyPr>
          <a:lstStyle/>
          <a:p>
            <a:pPr algn="ctr">
              <a:lnSpc>
                <a:spcPts val="8049"/>
              </a:lnSpc>
            </a:pPr>
            <a:r>
              <a:rPr lang="en-US" sz="6999">
                <a:solidFill>
                  <a:srgbClr val="FFFAEE"/>
                </a:solidFill>
                <a:latin typeface="Roboto Slab Bold"/>
              </a:rPr>
              <a:t>Employee Cost</a:t>
            </a:r>
          </a:p>
        </p:txBody>
      </p:sp>
      <p:sp>
        <p:nvSpPr>
          <p:cNvPr id="9" name="AutoShape 9"/>
          <p:cNvSpPr/>
          <p:nvPr/>
        </p:nvSpPr>
        <p:spPr>
          <a:xfrm>
            <a:off x="3053476" y="2305636"/>
            <a:ext cx="12181049" cy="0"/>
          </a:xfrm>
          <a:prstGeom prst="line">
            <a:avLst/>
          </a:prstGeom>
          <a:ln w="38100" cap="flat">
            <a:solidFill>
              <a:srgbClr val="FFB700"/>
            </a:solidFill>
            <a:prstDash val="solid"/>
            <a:headEnd type="none" w="sm" len="sm"/>
            <a:tailEnd type="none" w="sm" len="sm"/>
          </a:ln>
        </p:spPr>
        <p:txBody>
          <a:bodyPr/>
          <a:lstStyle/>
          <a:p>
            <a:endParaRPr lang="en-US"/>
          </a:p>
        </p:txBody>
      </p:sp>
      <p:sp>
        <p:nvSpPr>
          <p:cNvPr id="10" name="Freeform 10"/>
          <p:cNvSpPr/>
          <p:nvPr/>
        </p:nvSpPr>
        <p:spPr>
          <a:xfrm rot="3328646" flipH="1">
            <a:off x="15744450" y="5107116"/>
            <a:ext cx="3922393" cy="8302368"/>
          </a:xfrm>
          <a:custGeom>
            <a:avLst/>
            <a:gdLst/>
            <a:ahLst/>
            <a:cxnLst/>
            <a:rect l="l" t="t" r="r" b="b"/>
            <a:pathLst>
              <a:path w="3922393" h="8302368">
                <a:moveTo>
                  <a:pt x="3922392" y="0"/>
                </a:moveTo>
                <a:lnTo>
                  <a:pt x="0" y="0"/>
                </a:lnTo>
                <a:lnTo>
                  <a:pt x="0" y="8302368"/>
                </a:lnTo>
                <a:lnTo>
                  <a:pt x="3922392" y="8302368"/>
                </a:lnTo>
                <a:lnTo>
                  <a:pt x="3922392" y="0"/>
                </a:lnTo>
                <a:close/>
              </a:path>
            </a:pathLst>
          </a:custGeom>
          <a:blipFill>
            <a:blip r:embed="rId2">
              <a:extLst>
                <a:ext uri="{96DAC541-7B7A-43D3-8B79-37D633B846F1}">
                  <asvg:svgBlip xmlns:asvg="http://schemas.microsoft.com/office/drawing/2016/SVG/main" r:embed="rId3"/>
                </a:ext>
              </a:extLst>
            </a:blip>
            <a:stretch>
              <a:fillRect r="-7685"/>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41F49"/>
        </a:solidFill>
        <a:effectLst/>
      </p:bgPr>
    </p:bg>
    <p:spTree>
      <p:nvGrpSpPr>
        <p:cNvPr id="1" name="">
          <a:extLst>
            <a:ext uri="{FF2B5EF4-FFF2-40B4-BE49-F238E27FC236}">
              <a16:creationId xmlns:a16="http://schemas.microsoft.com/office/drawing/2014/main" id="{27407239-0F77-09E9-C65D-2046BE12B028}"/>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DBF6EBA0-689F-6D11-8A5F-83FFAEFD1F95}"/>
              </a:ext>
            </a:extLst>
          </p:cNvPr>
          <p:cNvSpPr txBox="1"/>
          <p:nvPr/>
        </p:nvSpPr>
        <p:spPr>
          <a:xfrm>
            <a:off x="418431" y="580629"/>
            <a:ext cx="17451139" cy="1799509"/>
          </a:xfrm>
          <a:prstGeom prst="rect">
            <a:avLst/>
          </a:prstGeom>
        </p:spPr>
        <p:txBody>
          <a:bodyPr lIns="0" tIns="0" rIns="0" bIns="0" rtlCol="0" anchor="t">
            <a:spAutoFit/>
          </a:bodyPr>
          <a:lstStyle/>
          <a:p>
            <a:pPr algn="ctr">
              <a:lnSpc>
                <a:spcPts val="8679"/>
              </a:lnSpc>
            </a:pPr>
            <a:r>
              <a:rPr lang="en-US" sz="6999" dirty="0">
                <a:solidFill>
                  <a:srgbClr val="FFFAEE"/>
                </a:solidFill>
                <a:latin typeface="Roboto Slab Bold"/>
              </a:rPr>
              <a:t>Affordable Family</a:t>
            </a:r>
          </a:p>
          <a:p>
            <a:pPr algn="ctr">
              <a:lnSpc>
                <a:spcPts val="5580"/>
              </a:lnSpc>
            </a:pPr>
            <a:r>
              <a:rPr lang="en-US" sz="4500" dirty="0">
                <a:solidFill>
                  <a:srgbClr val="FFB700"/>
                </a:solidFill>
                <a:latin typeface="Roboto Condensed Bold"/>
              </a:rPr>
              <a:t>Resident Services Costs per unit</a:t>
            </a:r>
          </a:p>
        </p:txBody>
      </p:sp>
      <p:graphicFrame>
        <p:nvGraphicFramePr>
          <p:cNvPr id="5" name="Table 4">
            <a:extLst>
              <a:ext uri="{FF2B5EF4-FFF2-40B4-BE49-F238E27FC236}">
                <a16:creationId xmlns:a16="http://schemas.microsoft.com/office/drawing/2014/main" id="{5CD42A01-5D72-B1CC-510E-C71A9C57469E}"/>
              </a:ext>
            </a:extLst>
          </p:cNvPr>
          <p:cNvGraphicFramePr>
            <a:graphicFrameLocks noGrp="1"/>
          </p:cNvGraphicFramePr>
          <p:nvPr>
            <p:extLst>
              <p:ext uri="{D42A27DB-BD31-4B8C-83A1-F6EECF244321}">
                <p14:modId xmlns:p14="http://schemas.microsoft.com/office/powerpoint/2010/main" val="2540269976"/>
              </p:ext>
            </p:extLst>
          </p:nvPr>
        </p:nvGraphicFramePr>
        <p:xfrm>
          <a:off x="431683" y="3009900"/>
          <a:ext cx="17352537" cy="5841772"/>
        </p:xfrm>
        <a:graphic>
          <a:graphicData uri="http://schemas.openxmlformats.org/drawingml/2006/table">
            <a:tbl>
              <a:tblPr>
                <a:tableStyleId>{5C22544A-7EE6-4342-B048-85BDC9FD1C3A}</a:tableStyleId>
              </a:tblPr>
              <a:tblGrid>
                <a:gridCol w="1716074">
                  <a:extLst>
                    <a:ext uri="{9D8B030D-6E8A-4147-A177-3AD203B41FA5}">
                      <a16:colId xmlns:a16="http://schemas.microsoft.com/office/drawing/2014/main" val="4003108333"/>
                    </a:ext>
                  </a:extLst>
                </a:gridCol>
                <a:gridCol w="1340496">
                  <a:extLst>
                    <a:ext uri="{9D8B030D-6E8A-4147-A177-3AD203B41FA5}">
                      <a16:colId xmlns:a16="http://schemas.microsoft.com/office/drawing/2014/main" val="4000724223"/>
                    </a:ext>
                  </a:extLst>
                </a:gridCol>
                <a:gridCol w="1209158">
                  <a:extLst>
                    <a:ext uri="{9D8B030D-6E8A-4147-A177-3AD203B41FA5}">
                      <a16:colId xmlns:a16="http://schemas.microsoft.com/office/drawing/2014/main" val="1248136249"/>
                    </a:ext>
                  </a:extLst>
                </a:gridCol>
                <a:gridCol w="1209158">
                  <a:extLst>
                    <a:ext uri="{9D8B030D-6E8A-4147-A177-3AD203B41FA5}">
                      <a16:colId xmlns:a16="http://schemas.microsoft.com/office/drawing/2014/main" val="93519523"/>
                    </a:ext>
                  </a:extLst>
                </a:gridCol>
                <a:gridCol w="1209158">
                  <a:extLst>
                    <a:ext uri="{9D8B030D-6E8A-4147-A177-3AD203B41FA5}">
                      <a16:colId xmlns:a16="http://schemas.microsoft.com/office/drawing/2014/main" val="1621851897"/>
                    </a:ext>
                  </a:extLst>
                </a:gridCol>
                <a:gridCol w="1209158">
                  <a:extLst>
                    <a:ext uri="{9D8B030D-6E8A-4147-A177-3AD203B41FA5}">
                      <a16:colId xmlns:a16="http://schemas.microsoft.com/office/drawing/2014/main" val="3330744862"/>
                    </a:ext>
                  </a:extLst>
                </a:gridCol>
                <a:gridCol w="1209158">
                  <a:extLst>
                    <a:ext uri="{9D8B030D-6E8A-4147-A177-3AD203B41FA5}">
                      <a16:colId xmlns:a16="http://schemas.microsoft.com/office/drawing/2014/main" val="2327901671"/>
                    </a:ext>
                  </a:extLst>
                </a:gridCol>
                <a:gridCol w="1209158">
                  <a:extLst>
                    <a:ext uri="{9D8B030D-6E8A-4147-A177-3AD203B41FA5}">
                      <a16:colId xmlns:a16="http://schemas.microsoft.com/office/drawing/2014/main" val="4155470776"/>
                    </a:ext>
                  </a:extLst>
                </a:gridCol>
                <a:gridCol w="1209158">
                  <a:extLst>
                    <a:ext uri="{9D8B030D-6E8A-4147-A177-3AD203B41FA5}">
                      <a16:colId xmlns:a16="http://schemas.microsoft.com/office/drawing/2014/main" val="2028373034"/>
                    </a:ext>
                  </a:extLst>
                </a:gridCol>
                <a:gridCol w="1209158">
                  <a:extLst>
                    <a:ext uri="{9D8B030D-6E8A-4147-A177-3AD203B41FA5}">
                      <a16:colId xmlns:a16="http://schemas.microsoft.com/office/drawing/2014/main" val="3376045133"/>
                    </a:ext>
                  </a:extLst>
                </a:gridCol>
                <a:gridCol w="1209158">
                  <a:extLst>
                    <a:ext uri="{9D8B030D-6E8A-4147-A177-3AD203B41FA5}">
                      <a16:colId xmlns:a16="http://schemas.microsoft.com/office/drawing/2014/main" val="4034824993"/>
                    </a:ext>
                  </a:extLst>
                </a:gridCol>
                <a:gridCol w="1203746">
                  <a:extLst>
                    <a:ext uri="{9D8B030D-6E8A-4147-A177-3AD203B41FA5}">
                      <a16:colId xmlns:a16="http://schemas.microsoft.com/office/drawing/2014/main" val="1152965061"/>
                    </a:ext>
                  </a:extLst>
                </a:gridCol>
                <a:gridCol w="1330835">
                  <a:extLst>
                    <a:ext uri="{9D8B030D-6E8A-4147-A177-3AD203B41FA5}">
                      <a16:colId xmlns:a16="http://schemas.microsoft.com/office/drawing/2014/main" val="1556135435"/>
                    </a:ext>
                  </a:extLst>
                </a:gridCol>
                <a:gridCol w="878964">
                  <a:extLst>
                    <a:ext uri="{9D8B030D-6E8A-4147-A177-3AD203B41FA5}">
                      <a16:colId xmlns:a16="http://schemas.microsoft.com/office/drawing/2014/main" val="1908364465"/>
                    </a:ext>
                  </a:extLst>
                </a:gridCol>
              </a:tblGrid>
              <a:tr h="627133">
                <a:tc gridSpan="2">
                  <a:txBody>
                    <a:bodyPr/>
                    <a:lstStyle/>
                    <a:p>
                      <a:pPr algn="l" fontAlgn="b"/>
                      <a:r>
                        <a:rPr lang="en-US" sz="2400" u="none" strike="noStrike" dirty="0">
                          <a:effectLst/>
                        </a:rPr>
                        <a:t>Resident Services</a:t>
                      </a:r>
                      <a:endParaRPr lang="en-US" sz="2400" b="0" i="0" u="none" strike="noStrike" dirty="0">
                        <a:solidFill>
                          <a:srgbClr val="000000"/>
                        </a:solidFill>
                        <a:effectLst/>
                        <a:latin typeface="Calibri" panose="020F0502020204030204" pitchFamily="34" charset="0"/>
                      </a:endParaRPr>
                    </a:p>
                  </a:txBody>
                  <a:tcPr marL="6673" marR="6673" marT="6673" marB="0" anchor="b"/>
                </a:tc>
                <a:tc hMerge="1">
                  <a:txBody>
                    <a:bodyPr/>
                    <a:lstStyle/>
                    <a:p>
                      <a:pPr algn="l" fontAlgn="b"/>
                      <a:endParaRPr lang="en-US" sz="2000" b="0" i="0" u="none" strike="noStrike" dirty="0">
                        <a:solidFill>
                          <a:srgbClr val="000000"/>
                        </a:solidFill>
                        <a:effectLst/>
                        <a:latin typeface="Calibri" panose="020F0502020204030204" pitchFamily="34" charset="0"/>
                      </a:endParaRPr>
                    </a:p>
                  </a:txBody>
                  <a:tcPr marL="6673" marR="6673" marT="6673" marB="0" anchor="b"/>
                </a:tc>
                <a:tc>
                  <a:txBody>
                    <a:bodyPr/>
                    <a:lstStyle/>
                    <a:p>
                      <a:pPr algn="l" fontAlgn="b"/>
                      <a:endParaRPr lang="en-US" sz="2000" b="0" i="0" u="none" strike="noStrike" dirty="0">
                        <a:solidFill>
                          <a:srgbClr val="000000"/>
                        </a:solidFill>
                        <a:effectLst/>
                        <a:latin typeface="Calibri" panose="020F0502020204030204" pitchFamily="34" charset="0"/>
                      </a:endParaRPr>
                    </a:p>
                  </a:txBody>
                  <a:tcPr marL="6673" marR="6673" marT="6673" marB="0" anchor="b"/>
                </a:tc>
                <a:tc>
                  <a:txBody>
                    <a:bodyPr/>
                    <a:lstStyle/>
                    <a:p>
                      <a:pPr algn="l" fontAlgn="b"/>
                      <a:endParaRPr lang="en-US" sz="2000" b="0" i="0" u="none" strike="noStrike">
                        <a:solidFill>
                          <a:srgbClr val="000000"/>
                        </a:solidFill>
                        <a:effectLst/>
                        <a:latin typeface="Calibri" panose="020F0502020204030204" pitchFamily="34" charset="0"/>
                      </a:endParaRPr>
                    </a:p>
                  </a:txBody>
                  <a:tcPr marL="6673" marR="6673" marT="6673" marB="0" anchor="b"/>
                </a:tc>
                <a:tc>
                  <a:txBody>
                    <a:bodyPr/>
                    <a:lstStyle/>
                    <a:p>
                      <a:pPr algn="l" fontAlgn="b"/>
                      <a:endParaRPr lang="en-US" sz="2000" b="0" i="0" u="none" strike="noStrike">
                        <a:solidFill>
                          <a:srgbClr val="000000"/>
                        </a:solidFill>
                        <a:effectLst/>
                        <a:latin typeface="Calibri" panose="020F0502020204030204" pitchFamily="34" charset="0"/>
                      </a:endParaRPr>
                    </a:p>
                  </a:txBody>
                  <a:tcPr marL="6673" marR="6673" marT="6673" marB="0" anchor="b"/>
                </a:tc>
                <a:tc>
                  <a:txBody>
                    <a:bodyPr/>
                    <a:lstStyle/>
                    <a:p>
                      <a:pPr algn="l" fontAlgn="b"/>
                      <a:endParaRPr lang="en-US" sz="2000" b="0" i="0" u="none" strike="noStrike">
                        <a:solidFill>
                          <a:srgbClr val="000000"/>
                        </a:solidFill>
                        <a:effectLst/>
                        <a:latin typeface="Calibri" panose="020F0502020204030204" pitchFamily="34" charset="0"/>
                      </a:endParaRPr>
                    </a:p>
                  </a:txBody>
                  <a:tcPr marL="6673" marR="6673" marT="6673" marB="0" anchor="b"/>
                </a:tc>
                <a:tc>
                  <a:txBody>
                    <a:bodyPr/>
                    <a:lstStyle/>
                    <a:p>
                      <a:pPr algn="l" fontAlgn="b"/>
                      <a:endParaRPr lang="en-US" sz="2000" b="0" i="0" u="none" strike="noStrike">
                        <a:solidFill>
                          <a:srgbClr val="000000"/>
                        </a:solidFill>
                        <a:effectLst/>
                        <a:latin typeface="Calibri" panose="020F0502020204030204" pitchFamily="34" charset="0"/>
                      </a:endParaRPr>
                    </a:p>
                  </a:txBody>
                  <a:tcPr marL="6673" marR="6673" marT="6673" marB="0" anchor="b"/>
                </a:tc>
                <a:tc>
                  <a:txBody>
                    <a:bodyPr/>
                    <a:lstStyle/>
                    <a:p>
                      <a:pPr algn="l" fontAlgn="b"/>
                      <a:endParaRPr lang="en-US" sz="2000" b="0" i="0" u="none" strike="noStrike">
                        <a:solidFill>
                          <a:srgbClr val="000000"/>
                        </a:solidFill>
                        <a:effectLst/>
                        <a:latin typeface="Calibri" panose="020F0502020204030204" pitchFamily="34" charset="0"/>
                      </a:endParaRPr>
                    </a:p>
                  </a:txBody>
                  <a:tcPr marL="6673" marR="6673" marT="6673" marB="0" anchor="b"/>
                </a:tc>
                <a:tc>
                  <a:txBody>
                    <a:bodyPr/>
                    <a:lstStyle/>
                    <a:p>
                      <a:pPr algn="l" fontAlgn="b"/>
                      <a:endParaRPr lang="en-US" sz="2000" b="0" i="0" u="none" strike="noStrike">
                        <a:solidFill>
                          <a:srgbClr val="000000"/>
                        </a:solidFill>
                        <a:effectLst/>
                        <a:latin typeface="Calibri" panose="020F0502020204030204" pitchFamily="34" charset="0"/>
                      </a:endParaRPr>
                    </a:p>
                  </a:txBody>
                  <a:tcPr marL="6673" marR="6673" marT="6673" marB="0" anchor="b"/>
                </a:tc>
                <a:tc>
                  <a:txBody>
                    <a:bodyPr/>
                    <a:lstStyle/>
                    <a:p>
                      <a:pPr algn="l" fontAlgn="b"/>
                      <a:endParaRPr lang="en-US" sz="2000" b="0" i="0" u="none" strike="noStrike">
                        <a:solidFill>
                          <a:srgbClr val="000000"/>
                        </a:solidFill>
                        <a:effectLst/>
                        <a:latin typeface="Calibri" panose="020F0502020204030204" pitchFamily="34" charset="0"/>
                      </a:endParaRPr>
                    </a:p>
                  </a:txBody>
                  <a:tcPr marL="6673" marR="6673" marT="6673" marB="0" anchor="b"/>
                </a:tc>
                <a:tc>
                  <a:txBody>
                    <a:bodyPr/>
                    <a:lstStyle/>
                    <a:p>
                      <a:pPr algn="l" fontAlgn="b"/>
                      <a:endParaRPr lang="en-US" sz="2000" b="0" i="0" u="none" strike="noStrike">
                        <a:solidFill>
                          <a:srgbClr val="000000"/>
                        </a:solidFill>
                        <a:effectLst/>
                        <a:latin typeface="Calibri" panose="020F0502020204030204" pitchFamily="34" charset="0"/>
                      </a:endParaRPr>
                    </a:p>
                  </a:txBody>
                  <a:tcPr marL="6673" marR="6673" marT="6673" marB="0" anchor="b"/>
                </a:tc>
                <a:tc>
                  <a:txBody>
                    <a:bodyPr/>
                    <a:lstStyle/>
                    <a:p>
                      <a:pPr algn="l" fontAlgn="b"/>
                      <a:endParaRPr lang="en-US" sz="2000" b="0" i="0" u="none" strike="noStrike">
                        <a:solidFill>
                          <a:srgbClr val="000000"/>
                        </a:solidFill>
                        <a:effectLst/>
                        <a:latin typeface="Calibri" panose="020F0502020204030204" pitchFamily="34" charset="0"/>
                      </a:endParaRPr>
                    </a:p>
                  </a:txBody>
                  <a:tcPr marL="6673" marR="6673" marT="6673" marB="0" anchor="b"/>
                </a:tc>
                <a:tc>
                  <a:txBody>
                    <a:bodyPr/>
                    <a:lstStyle/>
                    <a:p>
                      <a:pPr algn="l" fontAlgn="b"/>
                      <a:endParaRPr lang="en-US" sz="2000" b="0" i="0" u="none" strike="noStrike">
                        <a:solidFill>
                          <a:srgbClr val="000000"/>
                        </a:solidFill>
                        <a:effectLst/>
                        <a:latin typeface="Calibri" panose="020F0502020204030204" pitchFamily="34" charset="0"/>
                      </a:endParaRPr>
                    </a:p>
                  </a:txBody>
                  <a:tcPr marL="6673" marR="6673" marT="6673" marB="0" anchor="b"/>
                </a:tc>
                <a:tc>
                  <a:txBody>
                    <a:bodyPr/>
                    <a:lstStyle/>
                    <a:p>
                      <a:pPr algn="l" fontAlgn="b"/>
                      <a:endParaRPr lang="en-US" sz="2000" b="0" i="0" u="none" strike="noStrike" dirty="0">
                        <a:solidFill>
                          <a:srgbClr val="000000"/>
                        </a:solidFill>
                        <a:effectLst/>
                        <a:latin typeface="Calibri" panose="020F0502020204030204" pitchFamily="34" charset="0"/>
                      </a:endParaRPr>
                    </a:p>
                  </a:txBody>
                  <a:tcPr marL="6673" marR="6673" marT="6673" marB="0" anchor="b"/>
                </a:tc>
                <a:extLst>
                  <a:ext uri="{0D108BD9-81ED-4DB2-BD59-A6C34878D82A}">
                    <a16:rowId xmlns:a16="http://schemas.microsoft.com/office/drawing/2014/main" val="1830564422"/>
                  </a:ext>
                </a:extLst>
              </a:tr>
              <a:tr h="305371">
                <a:tc>
                  <a:txBody>
                    <a:bodyPr/>
                    <a:lstStyle/>
                    <a:p>
                      <a:pPr algn="l" fontAlgn="b"/>
                      <a:endParaRPr lang="en-US" sz="2000" b="0" i="0" u="none" strike="noStrike" dirty="0">
                        <a:solidFill>
                          <a:srgbClr val="000000"/>
                        </a:solidFill>
                        <a:effectLst/>
                        <a:latin typeface="Calibri" panose="020F0502020204030204" pitchFamily="34" charset="0"/>
                      </a:endParaRPr>
                    </a:p>
                  </a:txBody>
                  <a:tcPr marL="6673" marR="6673" marT="6673" marB="0" anchor="b"/>
                </a:tc>
                <a:tc>
                  <a:txBody>
                    <a:bodyPr/>
                    <a:lstStyle/>
                    <a:p>
                      <a:pPr algn="l" fontAlgn="b"/>
                      <a:endParaRPr lang="en-US" sz="2000" b="0" i="0" u="none" strike="noStrike">
                        <a:solidFill>
                          <a:srgbClr val="000000"/>
                        </a:solidFill>
                        <a:effectLst/>
                        <a:latin typeface="Calibri" panose="020F0502020204030204" pitchFamily="34" charset="0"/>
                      </a:endParaRPr>
                    </a:p>
                  </a:txBody>
                  <a:tcPr marL="6673" marR="6673" marT="6673" marB="0" anchor="b"/>
                </a:tc>
                <a:tc>
                  <a:txBody>
                    <a:bodyPr/>
                    <a:lstStyle/>
                    <a:p>
                      <a:pPr algn="l" fontAlgn="b"/>
                      <a:endParaRPr lang="en-US" sz="2000" b="0" i="0" u="none" strike="noStrike" dirty="0">
                        <a:solidFill>
                          <a:srgbClr val="000000"/>
                        </a:solidFill>
                        <a:effectLst/>
                        <a:latin typeface="Calibri" panose="020F0502020204030204" pitchFamily="34" charset="0"/>
                      </a:endParaRPr>
                    </a:p>
                  </a:txBody>
                  <a:tcPr marL="6673" marR="6673" marT="6673" marB="0" anchor="b"/>
                </a:tc>
                <a:tc>
                  <a:txBody>
                    <a:bodyPr/>
                    <a:lstStyle/>
                    <a:p>
                      <a:pPr algn="l" fontAlgn="b"/>
                      <a:r>
                        <a:rPr lang="en-US" sz="1600" u="none" strike="noStrike" dirty="0">
                          <a:effectLst/>
                        </a:rPr>
                        <a:t>.25 FTE</a:t>
                      </a:r>
                      <a:endParaRPr lang="en-US" sz="1600" b="0" i="0" u="none" strike="noStrike" dirty="0">
                        <a:solidFill>
                          <a:srgbClr val="000000"/>
                        </a:solidFill>
                        <a:effectLst/>
                        <a:latin typeface="Calibri" panose="020F0502020204030204" pitchFamily="34" charset="0"/>
                      </a:endParaRPr>
                    </a:p>
                  </a:txBody>
                  <a:tcPr marL="6673" marR="6673" marT="6673" marB="0"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marL="6673" marR="6673" marT="6673" marB="0" anchor="b"/>
                </a:tc>
                <a:tc>
                  <a:txBody>
                    <a:bodyPr/>
                    <a:lstStyle/>
                    <a:p>
                      <a:pPr algn="l" fontAlgn="b"/>
                      <a:r>
                        <a:rPr lang="en-US" sz="1600" u="none" strike="noStrike" dirty="0">
                          <a:effectLst/>
                        </a:rPr>
                        <a:t>.50 FTE</a:t>
                      </a:r>
                      <a:endParaRPr lang="en-US" sz="1600" b="0" i="0" u="none" strike="noStrike" dirty="0">
                        <a:solidFill>
                          <a:srgbClr val="000000"/>
                        </a:solidFill>
                        <a:effectLst/>
                        <a:latin typeface="Calibri" panose="020F0502020204030204" pitchFamily="34" charset="0"/>
                      </a:endParaRPr>
                    </a:p>
                  </a:txBody>
                  <a:tcPr marL="6673" marR="6673" marT="6673" marB="0" anchor="b"/>
                </a:tc>
                <a:tc>
                  <a:txBody>
                    <a:bodyPr/>
                    <a:lstStyle/>
                    <a:p>
                      <a:pPr algn="l" fontAlgn="b"/>
                      <a:r>
                        <a:rPr lang="en-US" sz="1600" u="none" strike="noStrike" dirty="0">
                          <a:effectLst/>
                        </a:rPr>
                        <a:t>.50 FTE</a:t>
                      </a:r>
                      <a:endParaRPr lang="en-US" sz="1600" b="0" i="0" u="none" strike="noStrike" dirty="0">
                        <a:solidFill>
                          <a:srgbClr val="000000"/>
                        </a:solidFill>
                        <a:effectLst/>
                        <a:latin typeface="Calibri" panose="020F0502020204030204" pitchFamily="34" charset="0"/>
                      </a:endParaRPr>
                    </a:p>
                  </a:txBody>
                  <a:tcPr marL="6673" marR="6673" marT="6673" marB="0" anchor="b"/>
                </a:tc>
                <a:tc>
                  <a:txBody>
                    <a:bodyPr/>
                    <a:lstStyle/>
                    <a:p>
                      <a:pPr algn="l" fontAlgn="b"/>
                      <a:r>
                        <a:rPr lang="en-US" sz="1600" u="none" strike="noStrike" dirty="0">
                          <a:effectLst/>
                        </a:rPr>
                        <a:t>.25 FTE</a:t>
                      </a:r>
                      <a:endParaRPr lang="en-US" sz="1600" b="0" i="0" u="none" strike="noStrike" dirty="0">
                        <a:solidFill>
                          <a:srgbClr val="000000"/>
                        </a:solidFill>
                        <a:effectLst/>
                        <a:latin typeface="Calibri" panose="020F0502020204030204" pitchFamily="34" charset="0"/>
                      </a:endParaRPr>
                    </a:p>
                  </a:txBody>
                  <a:tcPr marL="6673" marR="6673" marT="6673" marB="0"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marL="6673" marR="6673" marT="6673" marB="0"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marL="6673" marR="6673" marT="6673" marB="0" anchor="b"/>
                </a:tc>
                <a:tc>
                  <a:txBody>
                    <a:bodyPr/>
                    <a:lstStyle/>
                    <a:p>
                      <a:pPr algn="l" fontAlgn="b"/>
                      <a:r>
                        <a:rPr lang="en-US" sz="1600" u="none" strike="noStrike" dirty="0">
                          <a:effectLst/>
                        </a:rPr>
                        <a:t>.25 FTE</a:t>
                      </a:r>
                      <a:endParaRPr lang="en-US" sz="1600" b="0" i="0" u="none" strike="noStrike" dirty="0">
                        <a:solidFill>
                          <a:srgbClr val="000000"/>
                        </a:solidFill>
                        <a:effectLst/>
                        <a:latin typeface="Calibri" panose="020F0502020204030204" pitchFamily="34" charset="0"/>
                      </a:endParaRPr>
                    </a:p>
                  </a:txBody>
                  <a:tcPr marL="6673" marR="6673" marT="6673" marB="0" anchor="b"/>
                </a:tc>
                <a:tc>
                  <a:txBody>
                    <a:bodyPr/>
                    <a:lstStyle/>
                    <a:p>
                      <a:pPr algn="l" fontAlgn="b"/>
                      <a:r>
                        <a:rPr lang="en-US" sz="1600" u="none" strike="noStrike" dirty="0">
                          <a:effectLst/>
                        </a:rPr>
                        <a:t>.25 FTE</a:t>
                      </a:r>
                      <a:endParaRPr lang="en-US" sz="1600" b="0" i="0" u="none" strike="noStrike" dirty="0">
                        <a:solidFill>
                          <a:srgbClr val="000000"/>
                        </a:solidFill>
                        <a:effectLst/>
                        <a:latin typeface="Calibri" panose="020F0502020204030204" pitchFamily="34" charset="0"/>
                      </a:endParaRPr>
                    </a:p>
                  </a:txBody>
                  <a:tcPr marL="6673" marR="6673" marT="6673" marB="0" anchor="b"/>
                </a:tc>
                <a:tc>
                  <a:txBody>
                    <a:bodyPr/>
                    <a:lstStyle/>
                    <a:p>
                      <a:pPr algn="l" fontAlgn="b"/>
                      <a:endParaRPr lang="en-US" sz="2000" b="0" i="0" u="none" strike="noStrike">
                        <a:solidFill>
                          <a:srgbClr val="000000"/>
                        </a:solidFill>
                        <a:effectLst/>
                        <a:latin typeface="Calibri" panose="020F0502020204030204" pitchFamily="34" charset="0"/>
                      </a:endParaRPr>
                    </a:p>
                  </a:txBody>
                  <a:tcPr marL="6673" marR="6673" marT="6673" marB="0" anchor="b"/>
                </a:tc>
                <a:tc>
                  <a:txBody>
                    <a:bodyPr/>
                    <a:lstStyle/>
                    <a:p>
                      <a:pPr algn="l" fontAlgn="b"/>
                      <a:endParaRPr lang="en-US" sz="2000" b="0" i="0" u="none" strike="noStrike">
                        <a:solidFill>
                          <a:srgbClr val="000000"/>
                        </a:solidFill>
                        <a:effectLst/>
                        <a:latin typeface="Calibri" panose="020F0502020204030204" pitchFamily="34" charset="0"/>
                      </a:endParaRPr>
                    </a:p>
                  </a:txBody>
                  <a:tcPr marL="6673" marR="6673" marT="6673" marB="0" anchor="b"/>
                </a:tc>
                <a:extLst>
                  <a:ext uri="{0D108BD9-81ED-4DB2-BD59-A6C34878D82A}">
                    <a16:rowId xmlns:a16="http://schemas.microsoft.com/office/drawing/2014/main" val="3198024359"/>
                  </a:ext>
                </a:extLst>
              </a:tr>
              <a:tr h="602927">
                <a:tc>
                  <a:txBody>
                    <a:bodyPr/>
                    <a:lstStyle/>
                    <a:p>
                      <a:pPr algn="l" fontAlgn="b"/>
                      <a:endParaRPr lang="en-US" sz="2000" b="0" i="0" u="none" strike="noStrike" dirty="0">
                        <a:solidFill>
                          <a:srgbClr val="000000"/>
                        </a:solidFill>
                        <a:effectLst/>
                        <a:latin typeface="Calibri" panose="020F0502020204030204" pitchFamily="34" charset="0"/>
                      </a:endParaRPr>
                    </a:p>
                  </a:txBody>
                  <a:tcPr marL="6673" marR="6673" marT="6673" marB="0" anchor="b"/>
                </a:tc>
                <a:tc>
                  <a:txBody>
                    <a:bodyPr/>
                    <a:lstStyle/>
                    <a:p>
                      <a:pPr algn="ctr" fontAlgn="b"/>
                      <a:r>
                        <a:rPr lang="en-US" sz="2000" u="none" strike="noStrike" dirty="0">
                          <a:effectLst/>
                        </a:rPr>
                        <a:t>Devine</a:t>
                      </a:r>
                      <a:endParaRPr lang="en-US" sz="2000" b="0" i="0" u="none" strike="noStrike" dirty="0">
                        <a:solidFill>
                          <a:srgbClr val="000000"/>
                        </a:solidFill>
                        <a:effectLst/>
                        <a:latin typeface="Calibri" panose="020F0502020204030204" pitchFamily="34" charset="0"/>
                      </a:endParaRPr>
                    </a:p>
                  </a:txBody>
                  <a:tcPr marL="6673" marR="6673" marT="6673" marB="0" anchor="b">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Coral</a:t>
                      </a:r>
                      <a:endParaRPr lang="en-US" sz="2000" b="0" i="0" u="none" strike="noStrike" dirty="0">
                        <a:solidFill>
                          <a:srgbClr val="000000"/>
                        </a:solidFill>
                        <a:effectLst/>
                        <a:latin typeface="Calibri" panose="020F0502020204030204" pitchFamily="34" charset="0"/>
                      </a:endParaRPr>
                    </a:p>
                  </a:txBody>
                  <a:tcPr marL="6673" marR="6673" marT="6673" marB="0" anchor="b">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Catherine</a:t>
                      </a:r>
                      <a:endParaRPr lang="en-US" sz="2000" b="0" i="0" u="none" strike="noStrike" dirty="0">
                        <a:solidFill>
                          <a:srgbClr val="000000"/>
                        </a:solidFill>
                        <a:effectLst/>
                        <a:latin typeface="Calibri" panose="020F0502020204030204" pitchFamily="34" charset="0"/>
                      </a:endParaRPr>
                    </a:p>
                  </a:txBody>
                  <a:tcPr marL="6673" marR="6673" marT="6673" marB="0" anchor="b">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Cedar</a:t>
                      </a:r>
                      <a:endParaRPr lang="en-US" sz="2000" b="0" i="0" u="none" strike="noStrike" dirty="0">
                        <a:solidFill>
                          <a:srgbClr val="000000"/>
                        </a:solidFill>
                        <a:effectLst/>
                        <a:latin typeface="Calibri" panose="020F0502020204030204" pitchFamily="34" charset="0"/>
                      </a:endParaRPr>
                    </a:p>
                  </a:txBody>
                  <a:tcPr marL="6673" marR="6673" marT="6673" marB="0" anchor="b">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Landmark</a:t>
                      </a:r>
                      <a:endParaRPr lang="en-US" sz="2000" b="0" i="0" u="none" strike="noStrike" dirty="0">
                        <a:solidFill>
                          <a:srgbClr val="000000"/>
                        </a:solidFill>
                        <a:effectLst/>
                        <a:latin typeface="Calibri" panose="020F0502020204030204" pitchFamily="34" charset="0"/>
                      </a:endParaRPr>
                    </a:p>
                  </a:txBody>
                  <a:tcPr marL="6673" marR="6673" marT="6673" marB="0" anchor="b">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Carefree</a:t>
                      </a:r>
                      <a:endParaRPr lang="en-US" sz="2000" b="0" i="0" u="none" strike="noStrike" dirty="0">
                        <a:solidFill>
                          <a:srgbClr val="000000"/>
                        </a:solidFill>
                        <a:effectLst/>
                        <a:latin typeface="Calibri" panose="020F0502020204030204" pitchFamily="34" charset="0"/>
                      </a:endParaRPr>
                    </a:p>
                  </a:txBody>
                  <a:tcPr marL="6673" marR="6673" marT="6673" marB="0" anchor="b">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Sunrise</a:t>
                      </a:r>
                      <a:endParaRPr lang="en-US" sz="2000" b="0" i="0" u="none" strike="noStrike" dirty="0">
                        <a:solidFill>
                          <a:srgbClr val="000000"/>
                        </a:solidFill>
                        <a:effectLst/>
                        <a:latin typeface="Calibri" panose="020F0502020204030204" pitchFamily="34" charset="0"/>
                      </a:endParaRPr>
                    </a:p>
                  </a:txBody>
                  <a:tcPr marL="6673" marR="6673" marT="6673" marB="0" anchor="b">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UL2</a:t>
                      </a:r>
                      <a:endParaRPr lang="en-US" sz="2000" b="0" i="0" u="none" strike="noStrike" dirty="0">
                        <a:solidFill>
                          <a:srgbClr val="000000"/>
                        </a:solidFill>
                        <a:effectLst/>
                        <a:latin typeface="Calibri" panose="020F0502020204030204" pitchFamily="34" charset="0"/>
                      </a:endParaRPr>
                    </a:p>
                  </a:txBody>
                  <a:tcPr marL="6673" marR="6673" marT="6673" marB="0" anchor="b">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ULF</a:t>
                      </a:r>
                      <a:endParaRPr lang="en-US" sz="2000" b="0" i="0" u="none" strike="noStrike" dirty="0">
                        <a:solidFill>
                          <a:srgbClr val="000000"/>
                        </a:solidFill>
                        <a:effectLst/>
                        <a:latin typeface="Calibri" panose="020F0502020204030204" pitchFamily="34" charset="0"/>
                      </a:endParaRPr>
                    </a:p>
                  </a:txBody>
                  <a:tcPr marL="6673" marR="6673" marT="6673" marB="0" anchor="b">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Whispering</a:t>
                      </a:r>
                      <a:endParaRPr lang="en-US" sz="2000" b="0" i="0" u="none" strike="noStrike" dirty="0">
                        <a:solidFill>
                          <a:srgbClr val="000000"/>
                        </a:solidFill>
                        <a:effectLst/>
                        <a:latin typeface="Calibri" panose="020F0502020204030204" pitchFamily="34" charset="0"/>
                      </a:endParaRPr>
                    </a:p>
                  </a:txBody>
                  <a:tcPr marL="6673" marR="6673" marT="6673" marB="0" anchor="b">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SK</a:t>
                      </a:r>
                      <a:endParaRPr lang="en-US" sz="2000" b="0" i="0" u="none" strike="noStrike" dirty="0">
                        <a:solidFill>
                          <a:srgbClr val="000000"/>
                        </a:solidFill>
                        <a:effectLst/>
                        <a:latin typeface="Calibri" panose="020F0502020204030204" pitchFamily="34" charset="0"/>
                      </a:endParaRPr>
                    </a:p>
                  </a:txBody>
                  <a:tcPr marL="6673" marR="6673" marT="6673" marB="0" anchor="b">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Total</a:t>
                      </a:r>
                      <a:endParaRPr lang="en-US" sz="2000" b="0" i="0" u="none" strike="noStrike" dirty="0">
                        <a:solidFill>
                          <a:srgbClr val="000000"/>
                        </a:solidFill>
                        <a:effectLst/>
                        <a:latin typeface="Calibri" panose="020F0502020204030204" pitchFamily="34" charset="0"/>
                      </a:endParaRPr>
                    </a:p>
                  </a:txBody>
                  <a:tcPr marL="6673" marR="6673" marT="6673" marB="0" anchor="b">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Per unit</a:t>
                      </a:r>
                      <a:endParaRPr lang="en-US" sz="2000" b="0" i="0" u="none" strike="noStrike" dirty="0">
                        <a:solidFill>
                          <a:srgbClr val="000000"/>
                        </a:solidFill>
                        <a:effectLst/>
                        <a:latin typeface="Calibri" panose="020F0502020204030204" pitchFamily="34" charset="0"/>
                      </a:endParaRPr>
                    </a:p>
                  </a:txBody>
                  <a:tcPr marL="6673" marR="6673" marT="6673"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252017"/>
                  </a:ext>
                </a:extLst>
              </a:tr>
              <a:tr h="584061">
                <a:tc>
                  <a:txBody>
                    <a:bodyPr/>
                    <a:lstStyle/>
                    <a:p>
                      <a:pPr algn="l" fontAlgn="b"/>
                      <a:r>
                        <a:rPr lang="en-US" sz="2000" u="none" strike="noStrike">
                          <a:effectLst/>
                        </a:rPr>
                        <a:t>Units</a:t>
                      </a:r>
                      <a:endParaRPr lang="en-US" sz="2000" b="0" i="0" u="none" strike="noStrike">
                        <a:solidFill>
                          <a:srgbClr val="000000"/>
                        </a:solidFill>
                        <a:effectLst/>
                        <a:latin typeface="Calibri" panose="020F0502020204030204" pitchFamily="34" charset="0"/>
                      </a:endParaRPr>
                    </a:p>
                  </a:txBody>
                  <a:tcPr marL="6673" marR="6673" marT="6673" marB="0" anchor="b">
                    <a:lnR w="12700" cap="flat" cmpd="sng" algn="ctr">
                      <a:solidFill>
                        <a:schemeClr val="tx1"/>
                      </a:solidFill>
                      <a:prstDash val="solid"/>
                      <a:round/>
                      <a:headEnd type="none" w="med" len="med"/>
                      <a:tailEnd type="none" w="med" len="med"/>
                    </a:lnR>
                  </a:tcPr>
                </a:tc>
                <a:tc>
                  <a:txBody>
                    <a:bodyPr/>
                    <a:lstStyle/>
                    <a:p>
                      <a:pPr algn="ctr" fontAlgn="b"/>
                      <a:r>
                        <a:rPr lang="en-US" sz="2000" u="none" strike="noStrike" dirty="0">
                          <a:effectLst/>
                        </a:rPr>
                        <a:t>65</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69</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28</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74</a:t>
                      </a:r>
                      <a:endParaRPr lang="en-US" sz="2000" b="0" i="0" u="none" strike="noStrike">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52</a:t>
                      </a:r>
                      <a:endParaRPr lang="en-US" sz="2000" b="0" i="0" u="none" strike="noStrike">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36</a:t>
                      </a:r>
                      <a:endParaRPr lang="en-US" sz="2000" b="0" i="0" u="none" strike="noStrike">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35</a:t>
                      </a:r>
                      <a:endParaRPr lang="en-US" sz="2000" b="0" i="0" u="none" strike="noStrike">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70</a:t>
                      </a:r>
                      <a:endParaRPr lang="en-US" sz="2000" b="0" i="0" u="none" strike="noStrike">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63</a:t>
                      </a:r>
                      <a:endParaRPr lang="en-US" sz="2000" b="0" i="0" u="none" strike="noStrike">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20</a:t>
                      </a:r>
                      <a:endParaRPr lang="en-US" sz="2000" b="0" i="0" u="none" strike="noStrike">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24</a:t>
                      </a:r>
                      <a:endParaRPr lang="en-US" sz="2000" b="0" i="0" u="none" strike="noStrike">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536.00</a:t>
                      </a:r>
                      <a:endParaRPr lang="en-US" sz="2000" b="0" i="0" u="none" strike="noStrike">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4266884"/>
                  </a:ext>
                </a:extLst>
              </a:tr>
              <a:tr h="584061">
                <a:tc>
                  <a:txBody>
                    <a:bodyPr/>
                    <a:lstStyle/>
                    <a:p>
                      <a:pPr algn="l" fontAlgn="b"/>
                      <a:r>
                        <a:rPr lang="en-US" sz="2000" u="none" strike="noStrike" dirty="0">
                          <a:effectLst/>
                        </a:rPr>
                        <a:t>Resident count</a:t>
                      </a:r>
                      <a:endParaRPr lang="en-US" sz="2000" b="0" i="0" u="none" strike="noStrike" dirty="0">
                        <a:solidFill>
                          <a:srgbClr val="000000"/>
                        </a:solidFill>
                        <a:effectLst/>
                        <a:latin typeface="Calibri" panose="020F0502020204030204" pitchFamily="34" charset="0"/>
                      </a:endParaRPr>
                    </a:p>
                  </a:txBody>
                  <a:tcPr marL="6673" marR="6673" marT="6673" marB="0" anchor="b">
                    <a:lnR w="12700" cap="flat" cmpd="sng" algn="ctr">
                      <a:solidFill>
                        <a:schemeClr val="tx1"/>
                      </a:solidFill>
                      <a:prstDash val="solid"/>
                      <a:round/>
                      <a:headEnd type="none" w="med" len="med"/>
                      <a:tailEnd type="none" w="med" len="med"/>
                    </a:lnR>
                  </a:tcPr>
                </a:tc>
                <a:tc>
                  <a:txBody>
                    <a:bodyPr/>
                    <a:lstStyle/>
                    <a:p>
                      <a:pPr algn="ctr" fontAlgn="b"/>
                      <a:r>
                        <a:rPr lang="en-US" sz="2000" u="none" strike="noStrike">
                          <a:effectLst/>
                        </a:rPr>
                        <a:t>197</a:t>
                      </a:r>
                      <a:endParaRPr lang="en-US" sz="2000" b="0" i="0" u="none" strike="noStrike">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341</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37</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220</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53</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44</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35</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184</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160</a:t>
                      </a:r>
                      <a:endParaRPr lang="en-US" sz="2000" b="0" i="0" u="none" strike="noStrike">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59</a:t>
                      </a:r>
                      <a:endParaRPr lang="en-US" sz="2000" b="0" i="0" u="none" strike="noStrike">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24</a:t>
                      </a:r>
                      <a:endParaRPr lang="en-US" sz="2000" b="0" i="0" u="none" strike="noStrike">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1354</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2.53</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9372704"/>
                  </a:ext>
                </a:extLst>
              </a:tr>
              <a:tr h="584061">
                <a:tc>
                  <a:txBody>
                    <a:bodyPr/>
                    <a:lstStyle/>
                    <a:p>
                      <a:pPr algn="l" fontAlgn="b"/>
                      <a:r>
                        <a:rPr lang="en-US" sz="2000" u="none" strike="noStrike">
                          <a:effectLst/>
                        </a:rPr>
                        <a:t>Salary</a:t>
                      </a:r>
                      <a:endParaRPr lang="en-US" sz="2000" b="0" i="0" u="none" strike="noStrike">
                        <a:solidFill>
                          <a:srgbClr val="000000"/>
                        </a:solidFill>
                        <a:effectLst/>
                        <a:latin typeface="Calibri" panose="020F0502020204030204" pitchFamily="34" charset="0"/>
                      </a:endParaRPr>
                    </a:p>
                  </a:txBody>
                  <a:tcPr marL="6673" marR="6673" marT="6673" marB="0" anchor="b">
                    <a:lnR w="12700" cap="flat" cmpd="sng" algn="ctr">
                      <a:solidFill>
                        <a:schemeClr val="tx1"/>
                      </a:solidFill>
                      <a:prstDash val="solid"/>
                      <a:round/>
                      <a:headEnd type="none" w="med" len="med"/>
                      <a:tailEnd type="none" w="med" len="med"/>
                    </a:lnR>
                  </a:tcPr>
                </a:tc>
                <a:tc>
                  <a:txBody>
                    <a:bodyPr/>
                    <a:lstStyle/>
                    <a:p>
                      <a:pPr algn="l" fontAlgn="b"/>
                      <a:r>
                        <a:rPr lang="en-US" sz="2000" u="none" strike="noStrike" dirty="0">
                          <a:effectLst/>
                        </a:rPr>
                        <a:t> $45,760.00 </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 $45,760.00 </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 $11,440.00 </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 $45,760.00 </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 $22,880.00 </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 $22,880.00 </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 $1,440.00 </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 $45,760.00 </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 $45,760.00 </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 $11,440.00 </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 $11,440.00 </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 $320,320.00 </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000" u="none" strike="noStrike" dirty="0">
                          <a:effectLst/>
                        </a:rPr>
                        <a:t>$597.61</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7140349"/>
                  </a:ext>
                </a:extLst>
              </a:tr>
              <a:tr h="584061">
                <a:tc>
                  <a:txBody>
                    <a:bodyPr/>
                    <a:lstStyle/>
                    <a:p>
                      <a:pPr algn="l" fontAlgn="b"/>
                      <a:r>
                        <a:rPr lang="en-US" sz="2000" u="none" strike="noStrike">
                          <a:effectLst/>
                        </a:rPr>
                        <a:t>ERE</a:t>
                      </a:r>
                      <a:endParaRPr lang="en-US" sz="2000" b="0" i="0" u="none" strike="noStrike">
                        <a:solidFill>
                          <a:srgbClr val="000000"/>
                        </a:solidFill>
                        <a:effectLst/>
                        <a:latin typeface="Calibri" panose="020F0502020204030204" pitchFamily="34" charset="0"/>
                      </a:endParaRPr>
                    </a:p>
                  </a:txBody>
                  <a:tcPr marL="6673" marR="6673" marT="6673" marB="0" anchor="b">
                    <a:lnR w="12700" cap="flat" cmpd="sng" algn="ctr">
                      <a:solidFill>
                        <a:schemeClr val="tx1"/>
                      </a:solidFill>
                      <a:prstDash val="solid"/>
                      <a:round/>
                      <a:headEnd type="none" w="med" len="med"/>
                      <a:tailEnd type="none" w="med" len="med"/>
                    </a:lnR>
                  </a:tcPr>
                </a:tc>
                <a:tc>
                  <a:txBody>
                    <a:bodyPr/>
                    <a:lstStyle/>
                    <a:p>
                      <a:pPr algn="l" fontAlgn="b"/>
                      <a:r>
                        <a:rPr lang="en-US" sz="2000" u="none" strike="noStrike" dirty="0">
                          <a:effectLst/>
                        </a:rPr>
                        <a:t> $9,152.00 </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 $9,152.00 </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 $2,288.00 </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 $9,152.00 </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 $4,576.00 </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 $4,576.00 </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 $2,288.00 </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 $9,152.00 </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 $9,152.00 </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 $2,288.00 </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 $2,288.00 </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 $64,064.00 </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000" u="none" strike="noStrike" dirty="0">
                          <a:effectLst/>
                        </a:rPr>
                        <a:t>$119.52</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1497205"/>
                  </a:ext>
                </a:extLst>
              </a:tr>
              <a:tr h="705910">
                <a:tc>
                  <a:txBody>
                    <a:bodyPr/>
                    <a:lstStyle/>
                    <a:p>
                      <a:pPr algn="l" fontAlgn="b"/>
                      <a:r>
                        <a:rPr lang="en-US" sz="2000" u="none" strike="noStrike" dirty="0">
                          <a:effectLst/>
                        </a:rPr>
                        <a:t>Program expenses</a:t>
                      </a:r>
                      <a:endParaRPr lang="en-US" sz="2000" b="0" i="0" u="none" strike="noStrike" dirty="0">
                        <a:solidFill>
                          <a:srgbClr val="000000"/>
                        </a:solidFill>
                        <a:effectLst/>
                        <a:latin typeface="Calibri" panose="020F0502020204030204" pitchFamily="34" charset="0"/>
                      </a:endParaRPr>
                    </a:p>
                  </a:txBody>
                  <a:tcPr marL="6673" marR="6673" marT="6673" marB="0" anchor="b">
                    <a:lnR w="12700" cap="flat" cmpd="sng" algn="ctr">
                      <a:solidFill>
                        <a:schemeClr val="tx1"/>
                      </a:solidFill>
                      <a:prstDash val="solid"/>
                      <a:round/>
                      <a:headEnd type="none" w="med" len="med"/>
                      <a:tailEnd type="none" w="med" len="med"/>
                    </a:lnR>
                  </a:tcPr>
                </a:tc>
                <a:tc>
                  <a:txBody>
                    <a:bodyPr/>
                    <a:lstStyle/>
                    <a:p>
                      <a:pPr algn="l" fontAlgn="b"/>
                      <a:r>
                        <a:rPr lang="en-US" sz="2000" u="none" strike="noStrike" dirty="0">
                          <a:effectLst/>
                        </a:rPr>
                        <a:t> $150.00 </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 $150.00 </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 $150.00 </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 $150.00 </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 $150.00 </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 $150.00 </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 $150.00 </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 $150.00 </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 $150.00 </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 $150.00 </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 $150.00 </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 $1,650.00 </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000" u="none" strike="noStrike" dirty="0">
                          <a:effectLst/>
                        </a:rPr>
                        <a:t>$3.08</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3460247"/>
                  </a:ext>
                </a:extLst>
              </a:tr>
              <a:tr h="609600">
                <a:tc>
                  <a:txBody>
                    <a:bodyPr/>
                    <a:lstStyle/>
                    <a:p>
                      <a:pPr algn="l" fontAlgn="b"/>
                      <a:r>
                        <a:rPr lang="en-US" sz="2000" u="none" strike="noStrike">
                          <a:effectLst/>
                        </a:rPr>
                        <a:t>Food/Pantry</a:t>
                      </a:r>
                      <a:endParaRPr lang="en-US" sz="2000" b="0" i="0" u="none" strike="noStrike">
                        <a:solidFill>
                          <a:srgbClr val="000000"/>
                        </a:solidFill>
                        <a:effectLst/>
                        <a:latin typeface="Calibri" panose="020F0502020204030204" pitchFamily="34" charset="0"/>
                      </a:endParaRPr>
                    </a:p>
                  </a:txBody>
                  <a:tcPr marL="6673" marR="6673" marT="6673" marB="0" anchor="b">
                    <a:lnR w="12700" cap="flat" cmpd="sng" algn="ctr">
                      <a:solidFill>
                        <a:schemeClr val="tx1"/>
                      </a:solidFill>
                      <a:prstDash val="solid"/>
                      <a:round/>
                      <a:headEnd type="none" w="med" len="med"/>
                      <a:tailEnd type="none" w="med" len="med"/>
                    </a:lnR>
                  </a:tcPr>
                </a:tc>
                <a:tc>
                  <a:txBody>
                    <a:bodyPr/>
                    <a:lstStyle/>
                    <a:p>
                      <a:pPr algn="l" fontAlgn="b"/>
                      <a:r>
                        <a:rPr lang="en-US" sz="2000" u="none" strike="noStrike" dirty="0">
                          <a:effectLst/>
                        </a:rPr>
                        <a:t> $ 75.00 </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 $75.00 </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 $75.00 </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 $75.00 </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 $75.00 </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 $75.00 </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 $75.00 </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 $75.00 </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 $75.00 </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 $75.00 </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 $75.00 </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 $825.00 </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000" u="none" strike="noStrike" dirty="0">
                          <a:effectLst/>
                        </a:rPr>
                        <a:t>$1.54</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1698347"/>
                  </a:ext>
                </a:extLst>
              </a:tr>
              <a:tr h="584061">
                <a:tc>
                  <a:txBody>
                    <a:bodyPr/>
                    <a:lstStyle/>
                    <a:p>
                      <a:pPr algn="l" fontAlgn="b"/>
                      <a:endParaRPr lang="en-US" sz="2000" b="0" i="0" u="none" strike="noStrike">
                        <a:solidFill>
                          <a:srgbClr val="000000"/>
                        </a:solidFill>
                        <a:effectLst/>
                        <a:latin typeface="Calibri" panose="020F0502020204030204" pitchFamily="34" charset="0"/>
                      </a:endParaRPr>
                    </a:p>
                  </a:txBody>
                  <a:tcPr marL="6673" marR="6673" marT="6673" marB="0" anchor="b"/>
                </a:tc>
                <a:tc>
                  <a:txBody>
                    <a:bodyPr/>
                    <a:lstStyle/>
                    <a:p>
                      <a:pPr algn="l" fontAlgn="b"/>
                      <a:endParaRPr lang="en-US" sz="2000" b="0" i="0" u="none" strike="noStrike">
                        <a:solidFill>
                          <a:srgbClr val="000000"/>
                        </a:solidFill>
                        <a:effectLst/>
                        <a:latin typeface="Calibri" panose="020F0502020204030204" pitchFamily="34" charset="0"/>
                      </a:endParaRPr>
                    </a:p>
                  </a:txBody>
                  <a:tcPr marL="6673" marR="6673" marT="6673" marB="0" anchor="b">
                    <a:lnT w="12700" cap="flat" cmpd="sng" algn="ctr">
                      <a:solidFill>
                        <a:schemeClr val="tx1"/>
                      </a:solidFill>
                      <a:prstDash val="solid"/>
                      <a:round/>
                      <a:headEnd type="none" w="med" len="med"/>
                      <a:tailEnd type="none" w="med" len="med"/>
                    </a:lnT>
                  </a:tcPr>
                </a:tc>
                <a:tc>
                  <a:txBody>
                    <a:bodyPr/>
                    <a:lstStyle/>
                    <a:p>
                      <a:pPr algn="l" fontAlgn="b"/>
                      <a:endParaRPr lang="en-US" sz="2000" b="0" i="0" u="none" strike="noStrike">
                        <a:solidFill>
                          <a:srgbClr val="000000"/>
                        </a:solidFill>
                        <a:effectLst/>
                        <a:latin typeface="Calibri" panose="020F0502020204030204" pitchFamily="34" charset="0"/>
                      </a:endParaRPr>
                    </a:p>
                  </a:txBody>
                  <a:tcPr marL="6673" marR="6673" marT="6673" marB="0" anchor="b">
                    <a:lnT w="12700" cap="flat" cmpd="sng" algn="ctr">
                      <a:solidFill>
                        <a:schemeClr val="tx1"/>
                      </a:solidFill>
                      <a:prstDash val="solid"/>
                      <a:round/>
                      <a:headEnd type="none" w="med" len="med"/>
                      <a:tailEnd type="none" w="med" len="med"/>
                    </a:lnT>
                  </a:tcPr>
                </a:tc>
                <a:tc>
                  <a:txBody>
                    <a:bodyPr/>
                    <a:lstStyle/>
                    <a:p>
                      <a:pPr algn="l" fontAlgn="b"/>
                      <a:endParaRPr lang="en-US" sz="2000" b="0" i="0" u="none" strike="noStrike">
                        <a:solidFill>
                          <a:srgbClr val="000000"/>
                        </a:solidFill>
                        <a:effectLst/>
                        <a:latin typeface="Calibri" panose="020F0502020204030204" pitchFamily="34" charset="0"/>
                      </a:endParaRPr>
                    </a:p>
                  </a:txBody>
                  <a:tcPr marL="6673" marR="6673" marT="6673" marB="0" anchor="b">
                    <a:lnT w="12700" cap="flat" cmpd="sng" algn="ctr">
                      <a:solidFill>
                        <a:schemeClr val="tx1"/>
                      </a:solidFill>
                      <a:prstDash val="solid"/>
                      <a:round/>
                      <a:headEnd type="none" w="med" len="med"/>
                      <a:tailEnd type="none" w="med" len="med"/>
                    </a:lnT>
                  </a:tcPr>
                </a:tc>
                <a:tc>
                  <a:txBody>
                    <a:bodyPr/>
                    <a:lstStyle/>
                    <a:p>
                      <a:pPr algn="l" fontAlgn="b"/>
                      <a:endParaRPr lang="en-US" sz="2000" b="0" i="0" u="none" strike="noStrike">
                        <a:solidFill>
                          <a:srgbClr val="000000"/>
                        </a:solidFill>
                        <a:effectLst/>
                        <a:latin typeface="Calibri" panose="020F0502020204030204" pitchFamily="34" charset="0"/>
                      </a:endParaRPr>
                    </a:p>
                  </a:txBody>
                  <a:tcPr marL="6673" marR="6673" marT="6673" marB="0" anchor="b">
                    <a:lnT w="12700" cap="flat" cmpd="sng" algn="ctr">
                      <a:solidFill>
                        <a:schemeClr val="tx1"/>
                      </a:solidFill>
                      <a:prstDash val="solid"/>
                      <a:round/>
                      <a:headEnd type="none" w="med" len="med"/>
                      <a:tailEnd type="none" w="med" len="med"/>
                    </a:lnT>
                  </a:tcPr>
                </a:tc>
                <a:tc>
                  <a:txBody>
                    <a:bodyPr/>
                    <a:lstStyle/>
                    <a:p>
                      <a:pPr algn="l" fontAlgn="b"/>
                      <a:endParaRPr lang="en-US" sz="2000" b="0" i="0" u="none" strike="noStrike">
                        <a:solidFill>
                          <a:srgbClr val="000000"/>
                        </a:solidFill>
                        <a:effectLst/>
                        <a:latin typeface="Calibri" panose="020F0502020204030204" pitchFamily="34" charset="0"/>
                      </a:endParaRPr>
                    </a:p>
                  </a:txBody>
                  <a:tcPr marL="6673" marR="6673" marT="6673" marB="0" anchor="b">
                    <a:lnT w="12700" cap="flat" cmpd="sng" algn="ctr">
                      <a:solidFill>
                        <a:schemeClr val="tx1"/>
                      </a:solidFill>
                      <a:prstDash val="solid"/>
                      <a:round/>
                      <a:headEnd type="none" w="med" len="med"/>
                      <a:tailEnd type="none" w="med" len="med"/>
                    </a:lnT>
                  </a:tcPr>
                </a:tc>
                <a:tc>
                  <a:txBody>
                    <a:bodyPr/>
                    <a:lstStyle/>
                    <a:p>
                      <a:pPr algn="l" fontAlgn="b"/>
                      <a:endParaRPr lang="en-US" sz="2000" b="0" i="0" u="none" strike="noStrike">
                        <a:solidFill>
                          <a:srgbClr val="000000"/>
                        </a:solidFill>
                        <a:effectLst/>
                        <a:latin typeface="Calibri" panose="020F0502020204030204" pitchFamily="34" charset="0"/>
                      </a:endParaRPr>
                    </a:p>
                  </a:txBody>
                  <a:tcPr marL="6673" marR="6673" marT="6673" marB="0" anchor="b">
                    <a:lnT w="12700" cap="flat" cmpd="sng" algn="ctr">
                      <a:solidFill>
                        <a:schemeClr val="tx1"/>
                      </a:solidFill>
                      <a:prstDash val="solid"/>
                      <a:round/>
                      <a:headEnd type="none" w="med" len="med"/>
                      <a:tailEnd type="none" w="med" len="med"/>
                    </a:lnT>
                  </a:tcPr>
                </a:tc>
                <a:tc>
                  <a:txBody>
                    <a:bodyPr/>
                    <a:lstStyle/>
                    <a:p>
                      <a:pPr algn="l" fontAlgn="b"/>
                      <a:endParaRPr lang="en-US" sz="2000" b="0" i="0" u="none" strike="noStrike">
                        <a:solidFill>
                          <a:srgbClr val="000000"/>
                        </a:solidFill>
                        <a:effectLst/>
                        <a:latin typeface="Calibri" panose="020F0502020204030204" pitchFamily="34" charset="0"/>
                      </a:endParaRPr>
                    </a:p>
                  </a:txBody>
                  <a:tcPr marL="6673" marR="6673" marT="6673" marB="0" anchor="b">
                    <a:lnT w="12700" cap="flat" cmpd="sng" algn="ctr">
                      <a:solidFill>
                        <a:schemeClr val="tx1"/>
                      </a:solidFill>
                      <a:prstDash val="solid"/>
                      <a:round/>
                      <a:headEnd type="none" w="med" len="med"/>
                      <a:tailEnd type="none" w="med" len="med"/>
                    </a:lnT>
                  </a:tcPr>
                </a:tc>
                <a:tc>
                  <a:txBody>
                    <a:bodyPr/>
                    <a:lstStyle/>
                    <a:p>
                      <a:pPr algn="l" fontAlgn="b"/>
                      <a:endParaRPr lang="en-US" sz="2000" b="0" i="0" u="none" strike="noStrike">
                        <a:solidFill>
                          <a:srgbClr val="000000"/>
                        </a:solidFill>
                        <a:effectLst/>
                        <a:latin typeface="Calibri" panose="020F0502020204030204" pitchFamily="34" charset="0"/>
                      </a:endParaRPr>
                    </a:p>
                  </a:txBody>
                  <a:tcPr marL="6673" marR="6673" marT="6673" marB="0" anchor="b">
                    <a:lnT w="12700" cap="flat" cmpd="sng" algn="ctr">
                      <a:solidFill>
                        <a:schemeClr val="tx1"/>
                      </a:solidFill>
                      <a:prstDash val="solid"/>
                      <a:round/>
                      <a:headEnd type="none" w="med" len="med"/>
                      <a:tailEnd type="none" w="med" len="med"/>
                    </a:lnT>
                  </a:tcPr>
                </a:tc>
                <a:tc>
                  <a:txBody>
                    <a:bodyPr/>
                    <a:lstStyle/>
                    <a:p>
                      <a:pPr algn="l" fontAlgn="b"/>
                      <a:endParaRPr lang="en-US" sz="2000" b="0" i="0" u="none" strike="noStrike">
                        <a:solidFill>
                          <a:srgbClr val="000000"/>
                        </a:solidFill>
                        <a:effectLst/>
                        <a:latin typeface="Calibri" panose="020F0502020204030204" pitchFamily="34" charset="0"/>
                      </a:endParaRPr>
                    </a:p>
                  </a:txBody>
                  <a:tcPr marL="6673" marR="6673" marT="6673" marB="0" anchor="b">
                    <a:lnT w="12700" cap="flat" cmpd="sng" algn="ctr">
                      <a:solidFill>
                        <a:schemeClr val="tx1"/>
                      </a:solidFill>
                      <a:prstDash val="solid"/>
                      <a:round/>
                      <a:headEnd type="none" w="med" len="med"/>
                      <a:tailEnd type="none" w="med" len="med"/>
                    </a:lnT>
                  </a:tcPr>
                </a:tc>
                <a:tc>
                  <a:txBody>
                    <a:bodyPr/>
                    <a:lstStyle/>
                    <a:p>
                      <a:pPr algn="l" fontAlgn="b"/>
                      <a:endParaRPr lang="en-US" sz="2000" b="0" i="0" u="none" strike="noStrike">
                        <a:solidFill>
                          <a:srgbClr val="000000"/>
                        </a:solidFill>
                        <a:effectLst/>
                        <a:latin typeface="Calibri" panose="020F0502020204030204" pitchFamily="34" charset="0"/>
                      </a:endParaRPr>
                    </a:p>
                  </a:txBody>
                  <a:tcPr marL="6673" marR="6673" marT="6673" marB="0" anchor="b">
                    <a:lnT w="12700" cap="flat" cmpd="sng" algn="ctr">
                      <a:solidFill>
                        <a:schemeClr val="tx1"/>
                      </a:solidFill>
                      <a:prstDash val="solid"/>
                      <a:round/>
                      <a:headEnd type="none" w="med" len="med"/>
                      <a:tailEnd type="none" w="med" len="med"/>
                    </a:lnT>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6673" marR="6673" marT="6673"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l" fontAlgn="b"/>
                      <a:r>
                        <a:rPr lang="en-US" sz="2000" u="none" strike="noStrike" dirty="0">
                          <a:effectLst/>
                        </a:rPr>
                        <a:t> $388,749.00 </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000" u="none" strike="noStrike" dirty="0">
                          <a:effectLst/>
                        </a:rPr>
                        <a:t>$725.28</a:t>
                      </a:r>
                      <a:endParaRPr lang="en-US" sz="2000" b="0" i="0" u="none" strike="noStrike" dirty="0">
                        <a:solidFill>
                          <a:srgbClr val="000000"/>
                        </a:solidFill>
                        <a:effectLst/>
                        <a:latin typeface="Calibri" panose="020F0502020204030204" pitchFamily="34" charset="0"/>
                      </a:endParaRPr>
                    </a:p>
                  </a:txBody>
                  <a:tcPr marL="6673" marR="6673" marT="6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9533738"/>
                  </a:ext>
                </a:extLst>
              </a:tr>
            </a:tbl>
          </a:graphicData>
        </a:graphic>
      </p:graphicFrame>
    </p:spTree>
    <p:extLst>
      <p:ext uri="{BB962C8B-B14F-4D97-AF65-F5344CB8AC3E}">
        <p14:creationId xmlns:p14="http://schemas.microsoft.com/office/powerpoint/2010/main" val="3165789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41F49"/>
        </a:solidFill>
        <a:effectLst/>
      </p:bgPr>
    </p:bg>
    <p:spTree>
      <p:nvGrpSpPr>
        <p:cNvPr id="1" name=""/>
        <p:cNvGrpSpPr/>
        <p:nvPr/>
      </p:nvGrpSpPr>
      <p:grpSpPr>
        <a:xfrm>
          <a:off x="0" y="0"/>
          <a:ext cx="0" cy="0"/>
          <a:chOff x="0" y="0"/>
          <a:chExt cx="0" cy="0"/>
        </a:xfrm>
      </p:grpSpPr>
      <p:sp>
        <p:nvSpPr>
          <p:cNvPr id="2" name="Freeform 2"/>
          <p:cNvSpPr/>
          <p:nvPr/>
        </p:nvSpPr>
        <p:spPr>
          <a:xfrm>
            <a:off x="1028700" y="2663258"/>
            <a:ext cx="16230600" cy="6964683"/>
          </a:xfrm>
          <a:custGeom>
            <a:avLst/>
            <a:gdLst/>
            <a:ahLst/>
            <a:cxnLst/>
            <a:rect l="l" t="t" r="r" b="b"/>
            <a:pathLst>
              <a:path w="16230600" h="6964683">
                <a:moveTo>
                  <a:pt x="0" y="0"/>
                </a:moveTo>
                <a:lnTo>
                  <a:pt x="16230600" y="0"/>
                </a:lnTo>
                <a:lnTo>
                  <a:pt x="16230600" y="6964684"/>
                </a:lnTo>
                <a:lnTo>
                  <a:pt x="0" y="6964684"/>
                </a:lnTo>
                <a:lnTo>
                  <a:pt x="0" y="0"/>
                </a:lnTo>
                <a:close/>
              </a:path>
            </a:pathLst>
          </a:custGeom>
          <a:blipFill>
            <a:blip r:embed="rId2"/>
            <a:stretch>
              <a:fillRect l="-23510" t="-63531" r="-13478" b="-16041"/>
            </a:stretch>
          </a:blipFill>
        </p:spPr>
        <p:txBody>
          <a:bodyPr/>
          <a:lstStyle/>
          <a:p>
            <a:endParaRPr lang="en-US"/>
          </a:p>
        </p:txBody>
      </p:sp>
      <p:sp>
        <p:nvSpPr>
          <p:cNvPr id="3" name="TextBox 3"/>
          <p:cNvSpPr txBox="1"/>
          <p:nvPr/>
        </p:nvSpPr>
        <p:spPr>
          <a:xfrm>
            <a:off x="418431" y="580629"/>
            <a:ext cx="17451139" cy="1799509"/>
          </a:xfrm>
          <a:prstGeom prst="rect">
            <a:avLst/>
          </a:prstGeom>
        </p:spPr>
        <p:txBody>
          <a:bodyPr lIns="0" tIns="0" rIns="0" bIns="0" rtlCol="0" anchor="t">
            <a:spAutoFit/>
          </a:bodyPr>
          <a:lstStyle/>
          <a:p>
            <a:pPr algn="ctr">
              <a:lnSpc>
                <a:spcPts val="8679"/>
              </a:lnSpc>
            </a:pPr>
            <a:r>
              <a:rPr lang="en-US" sz="6999">
                <a:solidFill>
                  <a:srgbClr val="FFFAEE"/>
                </a:solidFill>
                <a:latin typeface="Roboto Slab Bold"/>
              </a:rPr>
              <a:t>PSH Cost Per Unit</a:t>
            </a:r>
          </a:p>
          <a:p>
            <a:pPr algn="ctr">
              <a:lnSpc>
                <a:spcPts val="5580"/>
              </a:lnSpc>
            </a:pPr>
            <a:r>
              <a:rPr lang="en-US" sz="4500">
                <a:solidFill>
                  <a:srgbClr val="FFB700"/>
                </a:solidFill>
                <a:latin typeface="Roboto Condensed Bold"/>
              </a:rPr>
              <a:t>Supportive Housing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41F49"/>
        </a:solidFill>
        <a:effectLst/>
      </p:bgPr>
    </p:bg>
    <p:spTree>
      <p:nvGrpSpPr>
        <p:cNvPr id="1" name=""/>
        <p:cNvGrpSpPr/>
        <p:nvPr/>
      </p:nvGrpSpPr>
      <p:grpSpPr>
        <a:xfrm>
          <a:off x="0" y="0"/>
          <a:ext cx="0" cy="0"/>
          <a:chOff x="0" y="0"/>
          <a:chExt cx="0" cy="0"/>
        </a:xfrm>
      </p:grpSpPr>
      <p:grpSp>
        <p:nvGrpSpPr>
          <p:cNvPr id="2" name="Group 2"/>
          <p:cNvGrpSpPr/>
          <p:nvPr/>
        </p:nvGrpSpPr>
        <p:grpSpPr>
          <a:xfrm>
            <a:off x="2354744" y="2969836"/>
            <a:ext cx="13578511" cy="5787312"/>
            <a:chOff x="0" y="0"/>
            <a:chExt cx="18104681" cy="7716416"/>
          </a:xfrm>
        </p:grpSpPr>
        <p:sp>
          <p:nvSpPr>
            <p:cNvPr id="3" name="TextBox 3"/>
            <p:cNvSpPr txBox="1"/>
            <p:nvPr/>
          </p:nvSpPr>
          <p:spPr>
            <a:xfrm>
              <a:off x="0" y="1111746"/>
              <a:ext cx="8574230" cy="6604670"/>
            </a:xfrm>
            <a:prstGeom prst="rect">
              <a:avLst/>
            </a:prstGeom>
          </p:spPr>
          <p:txBody>
            <a:bodyPr lIns="0" tIns="0" rIns="0" bIns="0" rtlCol="0" anchor="t">
              <a:spAutoFit/>
            </a:bodyPr>
            <a:lstStyle/>
            <a:p>
              <a:pPr marL="735046" lvl="1" indent="-367523">
                <a:lnSpc>
                  <a:spcPts val="4425"/>
                </a:lnSpc>
                <a:buFont typeface="Arial"/>
                <a:buChar char="•"/>
              </a:pPr>
              <a:r>
                <a:rPr lang="en-US" sz="3404">
                  <a:solidFill>
                    <a:srgbClr val="FFFAEE"/>
                  </a:solidFill>
                  <a:latin typeface="Roboto"/>
                </a:rPr>
                <a:t>Attend weekly staffing</a:t>
              </a:r>
            </a:p>
            <a:p>
              <a:pPr marL="735046" lvl="1" indent="-367523">
                <a:lnSpc>
                  <a:spcPts val="4425"/>
                </a:lnSpc>
                <a:buFont typeface="Arial"/>
                <a:buChar char="•"/>
              </a:pPr>
              <a:r>
                <a:rPr lang="en-US" sz="3404">
                  <a:solidFill>
                    <a:srgbClr val="FFFAEE"/>
                  </a:solidFill>
                  <a:latin typeface="Roboto"/>
                </a:rPr>
                <a:t>Review notices with Case Management staff</a:t>
              </a:r>
            </a:p>
            <a:p>
              <a:pPr marL="735046" lvl="1" indent="-367523">
                <a:lnSpc>
                  <a:spcPts val="4425"/>
                </a:lnSpc>
                <a:buFont typeface="Arial"/>
                <a:buChar char="•"/>
              </a:pPr>
              <a:r>
                <a:rPr lang="en-US" sz="3404">
                  <a:solidFill>
                    <a:srgbClr val="FFFAEE"/>
                  </a:solidFill>
                  <a:latin typeface="Roboto"/>
                </a:rPr>
                <a:t>Compassion for our residents while enforcing rules</a:t>
              </a:r>
            </a:p>
            <a:p>
              <a:pPr marL="735046" lvl="1" indent="-367523">
                <a:lnSpc>
                  <a:spcPts val="4425"/>
                </a:lnSpc>
                <a:buFont typeface="Arial"/>
                <a:buChar char="•"/>
              </a:pPr>
              <a:r>
                <a:rPr lang="en-US" sz="3404">
                  <a:solidFill>
                    <a:srgbClr val="FFFAEE"/>
                  </a:solidFill>
                  <a:latin typeface="Roboto"/>
                </a:rPr>
                <a:t>Mutual Rescissions instead of eviction</a:t>
              </a:r>
            </a:p>
            <a:p>
              <a:pPr marL="735046" lvl="1" indent="-367523">
                <a:lnSpc>
                  <a:spcPts val="4425"/>
                </a:lnSpc>
                <a:buFont typeface="Arial"/>
                <a:buChar char="•"/>
              </a:pPr>
              <a:r>
                <a:rPr lang="en-US" sz="3404">
                  <a:solidFill>
                    <a:srgbClr val="FFFAEE"/>
                  </a:solidFill>
                  <a:latin typeface="Roboto"/>
                </a:rPr>
                <a:t>Holding units while in treatment</a:t>
              </a:r>
            </a:p>
          </p:txBody>
        </p:sp>
        <p:sp>
          <p:nvSpPr>
            <p:cNvPr id="4" name="TextBox 4"/>
            <p:cNvSpPr txBox="1"/>
            <p:nvPr/>
          </p:nvSpPr>
          <p:spPr>
            <a:xfrm>
              <a:off x="10100255" y="1111746"/>
              <a:ext cx="8004426" cy="5134738"/>
            </a:xfrm>
            <a:prstGeom prst="rect">
              <a:avLst/>
            </a:prstGeom>
          </p:spPr>
          <p:txBody>
            <a:bodyPr lIns="0" tIns="0" rIns="0" bIns="0" rtlCol="0" anchor="t">
              <a:spAutoFit/>
            </a:bodyPr>
            <a:lstStyle/>
            <a:p>
              <a:pPr marL="735046" lvl="1" indent="-367523">
                <a:lnSpc>
                  <a:spcPts val="4425"/>
                </a:lnSpc>
                <a:buFont typeface="Arial"/>
                <a:buChar char="•"/>
              </a:pPr>
              <a:r>
                <a:rPr lang="en-US" sz="3404">
                  <a:solidFill>
                    <a:srgbClr val="FFFAEE"/>
                  </a:solidFill>
                  <a:latin typeface="Roboto"/>
                </a:rPr>
                <a:t>Arizona Landlord Tenant Laws &amp; Rights</a:t>
              </a:r>
            </a:p>
            <a:p>
              <a:pPr marL="735046" lvl="1" indent="-367523">
                <a:lnSpc>
                  <a:spcPts val="4425"/>
                </a:lnSpc>
                <a:buFont typeface="Arial"/>
                <a:buChar char="•"/>
              </a:pPr>
              <a:r>
                <a:rPr lang="en-US" sz="3404">
                  <a:solidFill>
                    <a:srgbClr val="FFFAEE"/>
                  </a:solidFill>
                  <a:latin typeface="Roboto"/>
                </a:rPr>
                <a:t>Must know the lease</a:t>
              </a:r>
            </a:p>
            <a:p>
              <a:pPr marL="735046" lvl="1" indent="-367523">
                <a:lnSpc>
                  <a:spcPts val="4425"/>
                </a:lnSpc>
                <a:buFont typeface="Arial"/>
                <a:buChar char="•"/>
              </a:pPr>
              <a:r>
                <a:rPr lang="en-US" sz="3404">
                  <a:solidFill>
                    <a:srgbClr val="FFFAEE"/>
                  </a:solidFill>
                  <a:latin typeface="Roboto"/>
                </a:rPr>
                <a:t>Learning Sessions for Staff and Residents</a:t>
              </a:r>
            </a:p>
            <a:p>
              <a:pPr marL="735046" lvl="1" indent="-367523">
                <a:lnSpc>
                  <a:spcPts val="4425"/>
                </a:lnSpc>
                <a:buFont typeface="Arial"/>
                <a:buChar char="•"/>
              </a:pPr>
              <a:r>
                <a:rPr lang="en-US" sz="3404">
                  <a:solidFill>
                    <a:srgbClr val="FFFAEE"/>
                  </a:solidFill>
                  <a:latin typeface="Roboto"/>
                </a:rPr>
                <a:t>Community Meetings </a:t>
              </a:r>
            </a:p>
            <a:p>
              <a:pPr marL="735046" lvl="1" indent="-367523">
                <a:lnSpc>
                  <a:spcPts val="4425"/>
                </a:lnSpc>
                <a:buFont typeface="Arial"/>
                <a:buChar char="•"/>
              </a:pPr>
              <a:r>
                <a:rPr lang="en-US" sz="3404">
                  <a:solidFill>
                    <a:srgbClr val="FFFAEE"/>
                  </a:solidFill>
                  <a:latin typeface="Roboto"/>
                </a:rPr>
                <a:t>Flex funding</a:t>
              </a:r>
            </a:p>
          </p:txBody>
        </p:sp>
        <p:sp>
          <p:nvSpPr>
            <p:cNvPr id="5" name="TextBox 5"/>
            <p:cNvSpPr txBox="1"/>
            <p:nvPr/>
          </p:nvSpPr>
          <p:spPr>
            <a:xfrm>
              <a:off x="0" y="-85725"/>
              <a:ext cx="9215848" cy="888032"/>
            </a:xfrm>
            <a:prstGeom prst="rect">
              <a:avLst/>
            </a:prstGeom>
          </p:spPr>
          <p:txBody>
            <a:bodyPr lIns="0" tIns="0" rIns="0" bIns="0" rtlCol="0" anchor="t">
              <a:spAutoFit/>
            </a:bodyPr>
            <a:lstStyle/>
            <a:p>
              <a:pPr>
                <a:lnSpc>
                  <a:spcPts val="5560"/>
                </a:lnSpc>
                <a:spcBef>
                  <a:spcPct val="0"/>
                </a:spcBef>
              </a:pPr>
              <a:r>
                <a:rPr lang="en-US" sz="3972">
                  <a:solidFill>
                    <a:srgbClr val="FFB700"/>
                  </a:solidFill>
                  <a:latin typeface="Roboto Condensed Bold"/>
                </a:rPr>
                <a:t>Property Management</a:t>
              </a:r>
            </a:p>
          </p:txBody>
        </p:sp>
        <p:sp>
          <p:nvSpPr>
            <p:cNvPr id="6" name="TextBox 6"/>
            <p:cNvSpPr txBox="1"/>
            <p:nvPr/>
          </p:nvSpPr>
          <p:spPr>
            <a:xfrm>
              <a:off x="10100255" y="-85725"/>
              <a:ext cx="6011528" cy="888032"/>
            </a:xfrm>
            <a:prstGeom prst="rect">
              <a:avLst/>
            </a:prstGeom>
          </p:spPr>
          <p:txBody>
            <a:bodyPr lIns="0" tIns="0" rIns="0" bIns="0" rtlCol="0" anchor="t">
              <a:spAutoFit/>
            </a:bodyPr>
            <a:lstStyle/>
            <a:p>
              <a:pPr>
                <a:lnSpc>
                  <a:spcPts val="5560"/>
                </a:lnSpc>
                <a:spcBef>
                  <a:spcPct val="0"/>
                </a:spcBef>
              </a:pPr>
              <a:r>
                <a:rPr lang="en-US" sz="3972">
                  <a:solidFill>
                    <a:srgbClr val="FFB700"/>
                  </a:solidFill>
                  <a:latin typeface="Roboto Condensed Bold"/>
                </a:rPr>
                <a:t>Case Management</a:t>
              </a:r>
            </a:p>
          </p:txBody>
        </p:sp>
      </p:grpSp>
      <p:sp>
        <p:nvSpPr>
          <p:cNvPr id="7" name="Freeform 7"/>
          <p:cNvSpPr/>
          <p:nvPr/>
        </p:nvSpPr>
        <p:spPr>
          <a:xfrm rot="-3511972">
            <a:off x="-1455447" y="5173596"/>
            <a:ext cx="3922393" cy="8302368"/>
          </a:xfrm>
          <a:custGeom>
            <a:avLst/>
            <a:gdLst/>
            <a:ahLst/>
            <a:cxnLst/>
            <a:rect l="l" t="t" r="r" b="b"/>
            <a:pathLst>
              <a:path w="3922393" h="8302368">
                <a:moveTo>
                  <a:pt x="0" y="0"/>
                </a:moveTo>
                <a:lnTo>
                  <a:pt x="3922393" y="0"/>
                </a:lnTo>
                <a:lnTo>
                  <a:pt x="3922393" y="8302368"/>
                </a:lnTo>
                <a:lnTo>
                  <a:pt x="0" y="8302368"/>
                </a:lnTo>
                <a:lnTo>
                  <a:pt x="0" y="0"/>
                </a:lnTo>
                <a:close/>
              </a:path>
            </a:pathLst>
          </a:custGeom>
          <a:blipFill>
            <a:blip r:embed="rId2">
              <a:extLst>
                <a:ext uri="{96DAC541-7B7A-43D3-8B79-37D633B846F1}">
                  <asvg:svgBlip xmlns:asvg="http://schemas.microsoft.com/office/drawing/2016/SVG/main" r:embed="rId3"/>
                </a:ext>
              </a:extLst>
            </a:blip>
            <a:stretch>
              <a:fillRect r="-7685"/>
            </a:stretch>
          </a:blipFill>
        </p:spPr>
        <p:txBody>
          <a:bodyPr/>
          <a:lstStyle/>
          <a:p>
            <a:endParaRPr lang="en-US"/>
          </a:p>
        </p:txBody>
      </p:sp>
      <p:sp>
        <p:nvSpPr>
          <p:cNvPr id="8" name="TextBox 8"/>
          <p:cNvSpPr txBox="1"/>
          <p:nvPr/>
        </p:nvSpPr>
        <p:spPr>
          <a:xfrm>
            <a:off x="3053476" y="874704"/>
            <a:ext cx="12181049" cy="1034941"/>
          </a:xfrm>
          <a:prstGeom prst="rect">
            <a:avLst/>
          </a:prstGeom>
        </p:spPr>
        <p:txBody>
          <a:bodyPr lIns="0" tIns="0" rIns="0" bIns="0" rtlCol="0" anchor="t">
            <a:spAutoFit/>
          </a:bodyPr>
          <a:lstStyle/>
          <a:p>
            <a:pPr algn="ctr">
              <a:lnSpc>
                <a:spcPts val="8049"/>
              </a:lnSpc>
            </a:pPr>
            <a:r>
              <a:rPr lang="en-US" sz="6999">
                <a:solidFill>
                  <a:srgbClr val="FFFAEE"/>
                </a:solidFill>
                <a:latin typeface="Roboto Slab Bold"/>
              </a:rPr>
              <a:t>Working Together</a:t>
            </a:r>
          </a:p>
        </p:txBody>
      </p:sp>
      <p:sp>
        <p:nvSpPr>
          <p:cNvPr id="9" name="AutoShape 9"/>
          <p:cNvSpPr/>
          <p:nvPr/>
        </p:nvSpPr>
        <p:spPr>
          <a:xfrm>
            <a:off x="3053476" y="2305636"/>
            <a:ext cx="12181049" cy="0"/>
          </a:xfrm>
          <a:prstGeom prst="line">
            <a:avLst/>
          </a:prstGeom>
          <a:ln w="38100" cap="flat">
            <a:solidFill>
              <a:srgbClr val="FFB700"/>
            </a:solidFill>
            <a:prstDash val="solid"/>
            <a:headEnd type="none" w="sm" len="sm"/>
            <a:tailEnd type="none" w="sm" len="sm"/>
          </a:ln>
        </p:spPr>
        <p:txBody>
          <a:bodyPr/>
          <a:lstStyle/>
          <a:p>
            <a:endParaRPr lang="en-US"/>
          </a:p>
        </p:txBody>
      </p:sp>
      <p:sp>
        <p:nvSpPr>
          <p:cNvPr id="10" name="Freeform 10"/>
          <p:cNvSpPr/>
          <p:nvPr/>
        </p:nvSpPr>
        <p:spPr>
          <a:xfrm rot="3328646" flipH="1">
            <a:off x="15744450" y="5107116"/>
            <a:ext cx="3922393" cy="8302368"/>
          </a:xfrm>
          <a:custGeom>
            <a:avLst/>
            <a:gdLst/>
            <a:ahLst/>
            <a:cxnLst/>
            <a:rect l="l" t="t" r="r" b="b"/>
            <a:pathLst>
              <a:path w="3922393" h="8302368">
                <a:moveTo>
                  <a:pt x="3922392" y="0"/>
                </a:moveTo>
                <a:lnTo>
                  <a:pt x="0" y="0"/>
                </a:lnTo>
                <a:lnTo>
                  <a:pt x="0" y="8302368"/>
                </a:lnTo>
                <a:lnTo>
                  <a:pt x="3922392" y="8302368"/>
                </a:lnTo>
                <a:lnTo>
                  <a:pt x="3922392" y="0"/>
                </a:lnTo>
                <a:close/>
              </a:path>
            </a:pathLst>
          </a:custGeom>
          <a:blipFill>
            <a:blip r:embed="rId2">
              <a:extLst>
                <a:ext uri="{96DAC541-7B7A-43D3-8B79-37D633B846F1}">
                  <asvg:svgBlip xmlns:asvg="http://schemas.microsoft.com/office/drawing/2016/SVG/main" r:embed="rId3"/>
                </a:ext>
              </a:extLst>
            </a:blip>
            <a:stretch>
              <a:fillRect r="-7685"/>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41F49"/>
        </a:solidFill>
        <a:effectLst/>
      </p:bgPr>
    </p:bg>
    <p:spTree>
      <p:nvGrpSpPr>
        <p:cNvPr id="1" name=""/>
        <p:cNvGrpSpPr/>
        <p:nvPr/>
      </p:nvGrpSpPr>
      <p:grpSpPr>
        <a:xfrm>
          <a:off x="0" y="0"/>
          <a:ext cx="0" cy="0"/>
          <a:chOff x="0" y="0"/>
          <a:chExt cx="0" cy="0"/>
        </a:xfrm>
      </p:grpSpPr>
      <p:sp>
        <p:nvSpPr>
          <p:cNvPr id="2" name="Freeform 2"/>
          <p:cNvSpPr/>
          <p:nvPr/>
        </p:nvSpPr>
        <p:spPr>
          <a:xfrm rot="-3511972">
            <a:off x="-1455447" y="5173596"/>
            <a:ext cx="3922393" cy="8302368"/>
          </a:xfrm>
          <a:custGeom>
            <a:avLst/>
            <a:gdLst/>
            <a:ahLst/>
            <a:cxnLst/>
            <a:rect l="l" t="t" r="r" b="b"/>
            <a:pathLst>
              <a:path w="3922393" h="8302368">
                <a:moveTo>
                  <a:pt x="0" y="0"/>
                </a:moveTo>
                <a:lnTo>
                  <a:pt x="3922393" y="0"/>
                </a:lnTo>
                <a:lnTo>
                  <a:pt x="3922393" y="8302368"/>
                </a:lnTo>
                <a:lnTo>
                  <a:pt x="0" y="8302368"/>
                </a:lnTo>
                <a:lnTo>
                  <a:pt x="0" y="0"/>
                </a:lnTo>
                <a:close/>
              </a:path>
            </a:pathLst>
          </a:custGeom>
          <a:blipFill>
            <a:blip r:embed="rId2">
              <a:extLst>
                <a:ext uri="{96DAC541-7B7A-43D3-8B79-37D633B846F1}">
                  <asvg:svgBlip xmlns:asvg="http://schemas.microsoft.com/office/drawing/2016/SVG/main" r:embed="rId3"/>
                </a:ext>
              </a:extLst>
            </a:blip>
            <a:stretch>
              <a:fillRect r="-7685"/>
            </a:stretch>
          </a:blipFill>
        </p:spPr>
        <p:txBody>
          <a:bodyPr/>
          <a:lstStyle/>
          <a:p>
            <a:endParaRPr lang="en-US"/>
          </a:p>
        </p:txBody>
      </p:sp>
      <p:sp>
        <p:nvSpPr>
          <p:cNvPr id="3" name="Freeform 3"/>
          <p:cNvSpPr/>
          <p:nvPr/>
        </p:nvSpPr>
        <p:spPr>
          <a:xfrm rot="3328646" flipH="1">
            <a:off x="15744450" y="5107116"/>
            <a:ext cx="3922393" cy="8302368"/>
          </a:xfrm>
          <a:custGeom>
            <a:avLst/>
            <a:gdLst/>
            <a:ahLst/>
            <a:cxnLst/>
            <a:rect l="l" t="t" r="r" b="b"/>
            <a:pathLst>
              <a:path w="3922393" h="8302368">
                <a:moveTo>
                  <a:pt x="3922392" y="0"/>
                </a:moveTo>
                <a:lnTo>
                  <a:pt x="0" y="0"/>
                </a:lnTo>
                <a:lnTo>
                  <a:pt x="0" y="8302368"/>
                </a:lnTo>
                <a:lnTo>
                  <a:pt x="3922392" y="8302368"/>
                </a:lnTo>
                <a:lnTo>
                  <a:pt x="3922392" y="0"/>
                </a:lnTo>
                <a:close/>
              </a:path>
            </a:pathLst>
          </a:custGeom>
          <a:blipFill>
            <a:blip r:embed="rId2">
              <a:extLst>
                <a:ext uri="{96DAC541-7B7A-43D3-8B79-37D633B846F1}">
                  <asvg:svgBlip xmlns:asvg="http://schemas.microsoft.com/office/drawing/2016/SVG/main" r:embed="rId3"/>
                </a:ext>
              </a:extLst>
            </a:blip>
            <a:stretch>
              <a:fillRect r="-7685"/>
            </a:stretch>
          </a:blipFill>
        </p:spPr>
        <p:txBody>
          <a:bodyPr/>
          <a:lstStyle/>
          <a:p>
            <a:endParaRPr lang="en-US"/>
          </a:p>
        </p:txBody>
      </p:sp>
      <p:sp>
        <p:nvSpPr>
          <p:cNvPr id="4" name="TextBox 4"/>
          <p:cNvSpPr txBox="1"/>
          <p:nvPr/>
        </p:nvSpPr>
        <p:spPr>
          <a:xfrm>
            <a:off x="3053476" y="2776614"/>
            <a:ext cx="12181049" cy="1034941"/>
          </a:xfrm>
          <a:prstGeom prst="rect">
            <a:avLst/>
          </a:prstGeom>
        </p:spPr>
        <p:txBody>
          <a:bodyPr lIns="0" tIns="0" rIns="0" bIns="0" rtlCol="0" anchor="t">
            <a:spAutoFit/>
          </a:bodyPr>
          <a:lstStyle/>
          <a:p>
            <a:pPr algn="ctr">
              <a:lnSpc>
                <a:spcPts val="8049"/>
              </a:lnSpc>
            </a:pPr>
            <a:r>
              <a:rPr lang="en-US" sz="6999">
                <a:solidFill>
                  <a:srgbClr val="FFFAEE"/>
                </a:solidFill>
                <a:latin typeface="Roboto Slab Bold"/>
              </a:rPr>
              <a:t>Mission Driven Housing</a:t>
            </a:r>
          </a:p>
        </p:txBody>
      </p:sp>
      <p:sp>
        <p:nvSpPr>
          <p:cNvPr id="5" name="TextBox 5"/>
          <p:cNvSpPr txBox="1"/>
          <p:nvPr/>
        </p:nvSpPr>
        <p:spPr>
          <a:xfrm>
            <a:off x="1993338" y="4964080"/>
            <a:ext cx="14301325" cy="1990481"/>
          </a:xfrm>
          <a:prstGeom prst="rect">
            <a:avLst/>
          </a:prstGeom>
        </p:spPr>
        <p:txBody>
          <a:bodyPr lIns="0" tIns="0" rIns="0" bIns="0" rtlCol="0" anchor="t">
            <a:spAutoFit/>
          </a:bodyPr>
          <a:lstStyle/>
          <a:p>
            <a:pPr algn="ctr">
              <a:lnSpc>
                <a:spcPts val="5175"/>
              </a:lnSpc>
            </a:pPr>
            <a:r>
              <a:rPr lang="en-US" sz="4500">
                <a:solidFill>
                  <a:srgbClr val="FFFAEE"/>
                </a:solidFill>
                <a:latin typeface="Roboto Condensed"/>
              </a:rPr>
              <a:t>We’re improving the lives of individuals and families through Native American culturally competent behavioral health, affordable housing, and community development services.</a:t>
            </a:r>
          </a:p>
        </p:txBody>
      </p:sp>
      <p:sp>
        <p:nvSpPr>
          <p:cNvPr id="6" name="AutoShape 6"/>
          <p:cNvSpPr/>
          <p:nvPr/>
        </p:nvSpPr>
        <p:spPr>
          <a:xfrm>
            <a:off x="3053476" y="4383055"/>
            <a:ext cx="12181049" cy="0"/>
          </a:xfrm>
          <a:prstGeom prst="line">
            <a:avLst/>
          </a:prstGeom>
          <a:ln w="38100" cap="flat">
            <a:solidFill>
              <a:srgbClr val="FFB700"/>
            </a:solidFill>
            <a:prstDash val="solid"/>
            <a:headEnd type="none" w="sm" len="sm"/>
            <a:tailEnd type="none" w="sm" len="sm"/>
          </a:ln>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41F49"/>
        </a:solidFill>
        <a:effectLst/>
      </p:bgPr>
    </p:bg>
    <p:spTree>
      <p:nvGrpSpPr>
        <p:cNvPr id="1" name=""/>
        <p:cNvGrpSpPr/>
        <p:nvPr/>
      </p:nvGrpSpPr>
      <p:grpSpPr>
        <a:xfrm>
          <a:off x="0" y="0"/>
          <a:ext cx="0" cy="0"/>
          <a:chOff x="0" y="0"/>
          <a:chExt cx="0" cy="0"/>
        </a:xfrm>
      </p:grpSpPr>
      <p:sp>
        <p:nvSpPr>
          <p:cNvPr id="2" name="TextBox 2"/>
          <p:cNvSpPr txBox="1"/>
          <p:nvPr/>
        </p:nvSpPr>
        <p:spPr>
          <a:xfrm>
            <a:off x="790902" y="4258402"/>
            <a:ext cx="8353098" cy="1255323"/>
          </a:xfrm>
          <a:prstGeom prst="rect">
            <a:avLst/>
          </a:prstGeom>
        </p:spPr>
        <p:txBody>
          <a:bodyPr lIns="0" tIns="0" rIns="0" bIns="0" rtlCol="0" anchor="t">
            <a:spAutoFit/>
          </a:bodyPr>
          <a:lstStyle/>
          <a:p>
            <a:pPr algn="ctr">
              <a:lnSpc>
                <a:spcPts val="9693"/>
              </a:lnSpc>
            </a:pPr>
            <a:r>
              <a:rPr lang="en-US" sz="8502">
                <a:solidFill>
                  <a:srgbClr val="FFFAEE"/>
                </a:solidFill>
                <a:latin typeface="Roboto Condensed Bold Italics"/>
              </a:rPr>
              <a:t>Thank you!</a:t>
            </a:r>
          </a:p>
        </p:txBody>
      </p:sp>
      <p:sp>
        <p:nvSpPr>
          <p:cNvPr id="3" name="Freeform 3"/>
          <p:cNvSpPr/>
          <p:nvPr/>
        </p:nvSpPr>
        <p:spPr>
          <a:xfrm>
            <a:off x="1791511" y="1235826"/>
            <a:ext cx="6351880" cy="2237464"/>
          </a:xfrm>
          <a:custGeom>
            <a:avLst/>
            <a:gdLst/>
            <a:ahLst/>
            <a:cxnLst/>
            <a:rect l="l" t="t" r="r" b="b"/>
            <a:pathLst>
              <a:path w="6351880" h="2237464">
                <a:moveTo>
                  <a:pt x="0" y="0"/>
                </a:moveTo>
                <a:lnTo>
                  <a:pt x="6351880" y="0"/>
                </a:lnTo>
                <a:lnTo>
                  <a:pt x="6351880" y="2237464"/>
                </a:lnTo>
                <a:lnTo>
                  <a:pt x="0" y="2237464"/>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1233902" y="6199525"/>
            <a:ext cx="7467098" cy="2851650"/>
          </a:xfrm>
          <a:prstGeom prst="rect">
            <a:avLst/>
          </a:prstGeom>
        </p:spPr>
        <p:txBody>
          <a:bodyPr lIns="0" tIns="0" rIns="0" bIns="0" rtlCol="0" anchor="t">
            <a:spAutoFit/>
          </a:bodyPr>
          <a:lstStyle/>
          <a:p>
            <a:pPr algn="ctr">
              <a:lnSpc>
                <a:spcPts val="5894"/>
              </a:lnSpc>
            </a:pPr>
            <a:r>
              <a:rPr lang="en-US" sz="4499">
                <a:solidFill>
                  <a:srgbClr val="FFFAEE"/>
                </a:solidFill>
                <a:latin typeface="Roboto Condensed"/>
              </a:rPr>
              <a:t>info@nativeconnections.org</a:t>
            </a:r>
          </a:p>
          <a:p>
            <a:pPr algn="ctr">
              <a:lnSpc>
                <a:spcPts val="10872"/>
              </a:lnSpc>
            </a:pPr>
            <a:r>
              <a:rPr lang="en-US" sz="8299">
                <a:solidFill>
                  <a:srgbClr val="FFFAEE"/>
                </a:solidFill>
                <a:latin typeface="Roboto Condensed"/>
              </a:rPr>
              <a:t>602-254-3247</a:t>
            </a:r>
          </a:p>
          <a:p>
            <a:pPr algn="ctr">
              <a:lnSpc>
                <a:spcPts val="5894"/>
              </a:lnSpc>
            </a:pPr>
            <a:r>
              <a:rPr lang="en-US" sz="4499">
                <a:solidFill>
                  <a:srgbClr val="FFFAEE"/>
                </a:solidFill>
                <a:latin typeface="Roboto Condensed"/>
              </a:rPr>
              <a:t>www.nativeconnections.org</a:t>
            </a:r>
          </a:p>
        </p:txBody>
      </p:sp>
      <p:sp>
        <p:nvSpPr>
          <p:cNvPr id="5" name="Freeform 5"/>
          <p:cNvSpPr/>
          <p:nvPr/>
        </p:nvSpPr>
        <p:spPr>
          <a:xfrm>
            <a:off x="9549659" y="-1444170"/>
            <a:ext cx="16351313" cy="13844248"/>
          </a:xfrm>
          <a:custGeom>
            <a:avLst/>
            <a:gdLst/>
            <a:ahLst/>
            <a:cxnLst/>
            <a:rect l="l" t="t" r="r" b="b"/>
            <a:pathLst>
              <a:path w="16351313" h="13844248">
                <a:moveTo>
                  <a:pt x="0" y="0"/>
                </a:moveTo>
                <a:lnTo>
                  <a:pt x="16351313" y="0"/>
                </a:lnTo>
                <a:lnTo>
                  <a:pt x="16351313" y="13844248"/>
                </a:lnTo>
                <a:lnTo>
                  <a:pt x="0" y="13844248"/>
                </a:lnTo>
                <a:lnTo>
                  <a:pt x="0" y="0"/>
                </a:lnTo>
                <a:close/>
              </a:path>
            </a:pathLst>
          </a:custGeom>
          <a:blipFill>
            <a:blip r:embed="rId3"/>
            <a:stretch>
              <a:fillRect t="-9054" b="-9054"/>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41F49"/>
        </a:solidFill>
        <a:effectLst/>
      </p:bgPr>
    </p:bg>
    <p:spTree>
      <p:nvGrpSpPr>
        <p:cNvPr id="1" name=""/>
        <p:cNvGrpSpPr/>
        <p:nvPr/>
      </p:nvGrpSpPr>
      <p:grpSpPr>
        <a:xfrm>
          <a:off x="0" y="0"/>
          <a:ext cx="0" cy="0"/>
          <a:chOff x="0" y="0"/>
          <a:chExt cx="0" cy="0"/>
        </a:xfrm>
      </p:grpSpPr>
      <p:sp>
        <p:nvSpPr>
          <p:cNvPr id="2" name="Freeform 2"/>
          <p:cNvSpPr/>
          <p:nvPr/>
        </p:nvSpPr>
        <p:spPr>
          <a:xfrm rot="-3511972">
            <a:off x="-1455447" y="5173596"/>
            <a:ext cx="3922393" cy="8302368"/>
          </a:xfrm>
          <a:custGeom>
            <a:avLst/>
            <a:gdLst/>
            <a:ahLst/>
            <a:cxnLst/>
            <a:rect l="l" t="t" r="r" b="b"/>
            <a:pathLst>
              <a:path w="3922393" h="8302368">
                <a:moveTo>
                  <a:pt x="0" y="0"/>
                </a:moveTo>
                <a:lnTo>
                  <a:pt x="3922393" y="0"/>
                </a:lnTo>
                <a:lnTo>
                  <a:pt x="3922393" y="8302368"/>
                </a:lnTo>
                <a:lnTo>
                  <a:pt x="0" y="8302368"/>
                </a:lnTo>
                <a:lnTo>
                  <a:pt x="0" y="0"/>
                </a:lnTo>
                <a:close/>
              </a:path>
            </a:pathLst>
          </a:custGeom>
          <a:blipFill>
            <a:blip r:embed="rId2">
              <a:extLst>
                <a:ext uri="{96DAC541-7B7A-43D3-8B79-37D633B846F1}">
                  <asvg:svgBlip xmlns:asvg="http://schemas.microsoft.com/office/drawing/2016/SVG/main" r:embed="rId3"/>
                </a:ext>
              </a:extLst>
            </a:blip>
            <a:stretch>
              <a:fillRect r="-7685"/>
            </a:stretch>
          </a:blipFill>
        </p:spPr>
        <p:txBody>
          <a:bodyPr/>
          <a:lstStyle/>
          <a:p>
            <a:endParaRPr lang="en-US"/>
          </a:p>
        </p:txBody>
      </p:sp>
      <p:sp>
        <p:nvSpPr>
          <p:cNvPr id="3" name="Freeform 3"/>
          <p:cNvSpPr/>
          <p:nvPr/>
        </p:nvSpPr>
        <p:spPr>
          <a:xfrm rot="3328646" flipH="1">
            <a:off x="15744450" y="5107116"/>
            <a:ext cx="3922393" cy="8302368"/>
          </a:xfrm>
          <a:custGeom>
            <a:avLst/>
            <a:gdLst/>
            <a:ahLst/>
            <a:cxnLst/>
            <a:rect l="l" t="t" r="r" b="b"/>
            <a:pathLst>
              <a:path w="3922393" h="8302368">
                <a:moveTo>
                  <a:pt x="3922392" y="0"/>
                </a:moveTo>
                <a:lnTo>
                  <a:pt x="0" y="0"/>
                </a:lnTo>
                <a:lnTo>
                  <a:pt x="0" y="8302368"/>
                </a:lnTo>
                <a:lnTo>
                  <a:pt x="3922392" y="8302368"/>
                </a:lnTo>
                <a:lnTo>
                  <a:pt x="3922392" y="0"/>
                </a:lnTo>
                <a:close/>
              </a:path>
            </a:pathLst>
          </a:custGeom>
          <a:blipFill>
            <a:blip r:embed="rId2">
              <a:extLst>
                <a:ext uri="{96DAC541-7B7A-43D3-8B79-37D633B846F1}">
                  <asvg:svgBlip xmlns:asvg="http://schemas.microsoft.com/office/drawing/2016/SVG/main" r:embed="rId3"/>
                </a:ext>
              </a:extLst>
            </a:blip>
            <a:stretch>
              <a:fillRect r="-7685"/>
            </a:stretch>
          </a:blipFill>
        </p:spPr>
        <p:txBody>
          <a:bodyPr/>
          <a:lstStyle/>
          <a:p>
            <a:endParaRPr lang="en-US"/>
          </a:p>
        </p:txBody>
      </p:sp>
      <p:sp>
        <p:nvSpPr>
          <p:cNvPr id="4" name="TextBox 4"/>
          <p:cNvSpPr txBox="1"/>
          <p:nvPr/>
        </p:nvSpPr>
        <p:spPr>
          <a:xfrm>
            <a:off x="1733777" y="3974440"/>
            <a:ext cx="14820446" cy="5322373"/>
          </a:xfrm>
          <a:prstGeom prst="rect">
            <a:avLst/>
          </a:prstGeom>
        </p:spPr>
        <p:txBody>
          <a:bodyPr lIns="0" tIns="0" rIns="0" bIns="0" rtlCol="0" anchor="t">
            <a:spAutoFit/>
          </a:bodyPr>
          <a:lstStyle/>
          <a:p>
            <a:pPr marL="863604" lvl="1" indent="-431802">
              <a:lnSpc>
                <a:spcPts val="4600"/>
              </a:lnSpc>
              <a:buFont typeface="Arial"/>
              <a:buChar char="•"/>
            </a:pPr>
            <a:r>
              <a:rPr lang="en-US" sz="4000">
                <a:solidFill>
                  <a:srgbClr val="FFFAEE"/>
                </a:solidFill>
                <a:latin typeface="Roboto Condensed"/>
              </a:rPr>
              <a:t>Established in 1972, we began as a small grassroots organization operating on program for Native American men in recovery from substance use disorder.</a:t>
            </a:r>
          </a:p>
          <a:p>
            <a:pPr marL="863604" lvl="1" indent="-431802">
              <a:lnSpc>
                <a:spcPts val="4600"/>
              </a:lnSpc>
              <a:buFont typeface="Arial"/>
              <a:buChar char="•"/>
            </a:pPr>
            <a:r>
              <a:rPr lang="en-US" sz="4000">
                <a:solidFill>
                  <a:srgbClr val="FFFAEE"/>
                </a:solidFill>
                <a:latin typeface="Roboto Condensed"/>
              </a:rPr>
              <a:t>Today NAC owns and operates 25+ sites through the greater Phoenix.  Our housing portfolio offers affordable family, affordable senior and permanent supportive housing. </a:t>
            </a:r>
          </a:p>
          <a:p>
            <a:pPr marL="863604" lvl="1" indent="-431802">
              <a:lnSpc>
                <a:spcPts val="4600"/>
              </a:lnSpc>
              <a:buFont typeface="Arial"/>
              <a:buChar char="•"/>
            </a:pPr>
            <a:r>
              <a:rPr lang="en-US" sz="4000">
                <a:solidFill>
                  <a:srgbClr val="FFFAEE"/>
                </a:solidFill>
                <a:latin typeface="Roboto Condensed"/>
              </a:rPr>
              <a:t>NAC’s also operates 2 inpatient treatment centers, an outpatient treatment center, a health office and two youth shelters (18 to 26).</a:t>
            </a:r>
          </a:p>
          <a:p>
            <a:pPr>
              <a:lnSpc>
                <a:spcPts val="5175"/>
              </a:lnSpc>
            </a:pPr>
            <a:endParaRPr lang="en-US" sz="4000">
              <a:solidFill>
                <a:srgbClr val="FFFAEE"/>
              </a:solidFill>
              <a:latin typeface="Roboto Condensed"/>
            </a:endParaRPr>
          </a:p>
        </p:txBody>
      </p:sp>
      <p:sp>
        <p:nvSpPr>
          <p:cNvPr id="5" name="AutoShape 5"/>
          <p:cNvSpPr/>
          <p:nvPr/>
        </p:nvSpPr>
        <p:spPr>
          <a:xfrm>
            <a:off x="3053476" y="3504655"/>
            <a:ext cx="12181049" cy="0"/>
          </a:xfrm>
          <a:prstGeom prst="line">
            <a:avLst/>
          </a:prstGeom>
          <a:ln w="38100" cap="flat">
            <a:solidFill>
              <a:srgbClr val="FFB700"/>
            </a:solidFill>
            <a:prstDash val="solid"/>
            <a:headEnd type="none" w="sm" len="sm"/>
            <a:tailEnd type="none" w="sm" len="sm"/>
          </a:ln>
        </p:spPr>
        <p:txBody>
          <a:bodyPr/>
          <a:lstStyle/>
          <a:p>
            <a:endParaRPr lang="en-US"/>
          </a:p>
        </p:txBody>
      </p:sp>
      <p:sp>
        <p:nvSpPr>
          <p:cNvPr id="6" name="Freeform 6"/>
          <p:cNvSpPr/>
          <p:nvPr/>
        </p:nvSpPr>
        <p:spPr>
          <a:xfrm>
            <a:off x="6117850" y="823917"/>
            <a:ext cx="6052300" cy="2131936"/>
          </a:xfrm>
          <a:custGeom>
            <a:avLst/>
            <a:gdLst/>
            <a:ahLst/>
            <a:cxnLst/>
            <a:rect l="l" t="t" r="r" b="b"/>
            <a:pathLst>
              <a:path w="6052300" h="2131936">
                <a:moveTo>
                  <a:pt x="0" y="0"/>
                </a:moveTo>
                <a:lnTo>
                  <a:pt x="6052300" y="0"/>
                </a:lnTo>
                <a:lnTo>
                  <a:pt x="6052300" y="2131936"/>
                </a:lnTo>
                <a:lnTo>
                  <a:pt x="0" y="2131936"/>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41F49"/>
        </a:solidFill>
        <a:effectLst/>
      </p:bgPr>
    </p:bg>
    <p:spTree>
      <p:nvGrpSpPr>
        <p:cNvPr id="1" name=""/>
        <p:cNvGrpSpPr/>
        <p:nvPr/>
      </p:nvGrpSpPr>
      <p:grpSpPr>
        <a:xfrm>
          <a:off x="0" y="0"/>
          <a:ext cx="0" cy="0"/>
          <a:chOff x="0" y="0"/>
          <a:chExt cx="0" cy="0"/>
        </a:xfrm>
      </p:grpSpPr>
      <p:sp>
        <p:nvSpPr>
          <p:cNvPr id="2" name="Freeform 2"/>
          <p:cNvSpPr/>
          <p:nvPr/>
        </p:nvSpPr>
        <p:spPr>
          <a:xfrm>
            <a:off x="11345380" y="1828480"/>
            <a:ext cx="6942620" cy="3787223"/>
          </a:xfrm>
          <a:custGeom>
            <a:avLst/>
            <a:gdLst/>
            <a:ahLst/>
            <a:cxnLst/>
            <a:rect l="l" t="t" r="r" b="b"/>
            <a:pathLst>
              <a:path w="6942620" h="3787223">
                <a:moveTo>
                  <a:pt x="0" y="0"/>
                </a:moveTo>
                <a:lnTo>
                  <a:pt x="6942620" y="0"/>
                </a:lnTo>
                <a:lnTo>
                  <a:pt x="6942620" y="3787224"/>
                </a:lnTo>
                <a:lnTo>
                  <a:pt x="0" y="3787224"/>
                </a:lnTo>
                <a:lnTo>
                  <a:pt x="0" y="0"/>
                </a:lnTo>
                <a:close/>
              </a:path>
            </a:pathLst>
          </a:custGeom>
          <a:blipFill>
            <a:blip r:embed="rId2"/>
            <a:stretch>
              <a:fillRect b="-23738"/>
            </a:stretch>
          </a:blipFill>
        </p:spPr>
        <p:txBody>
          <a:bodyPr/>
          <a:lstStyle/>
          <a:p>
            <a:endParaRPr lang="en-US"/>
          </a:p>
        </p:txBody>
      </p:sp>
      <p:sp>
        <p:nvSpPr>
          <p:cNvPr id="3" name="Freeform 3"/>
          <p:cNvSpPr/>
          <p:nvPr/>
        </p:nvSpPr>
        <p:spPr>
          <a:xfrm>
            <a:off x="11345380" y="5902673"/>
            <a:ext cx="6942620" cy="2945333"/>
          </a:xfrm>
          <a:custGeom>
            <a:avLst/>
            <a:gdLst/>
            <a:ahLst/>
            <a:cxnLst/>
            <a:rect l="l" t="t" r="r" b="b"/>
            <a:pathLst>
              <a:path w="6942620" h="2945333">
                <a:moveTo>
                  <a:pt x="0" y="0"/>
                </a:moveTo>
                <a:lnTo>
                  <a:pt x="6942620" y="0"/>
                </a:lnTo>
                <a:lnTo>
                  <a:pt x="6942620" y="2945333"/>
                </a:lnTo>
                <a:lnTo>
                  <a:pt x="0" y="2945333"/>
                </a:lnTo>
                <a:lnTo>
                  <a:pt x="0" y="0"/>
                </a:lnTo>
                <a:close/>
              </a:path>
            </a:pathLst>
          </a:custGeom>
          <a:blipFill>
            <a:blip r:embed="rId3"/>
            <a:stretch>
              <a:fillRect t="-57883" b="-15131"/>
            </a:stretch>
          </a:blipFill>
        </p:spPr>
        <p:txBody>
          <a:bodyPr/>
          <a:lstStyle/>
          <a:p>
            <a:endParaRPr lang="en-US"/>
          </a:p>
        </p:txBody>
      </p:sp>
      <p:sp>
        <p:nvSpPr>
          <p:cNvPr id="4" name="Freeform 4"/>
          <p:cNvSpPr/>
          <p:nvPr/>
        </p:nvSpPr>
        <p:spPr>
          <a:xfrm>
            <a:off x="4525351" y="5451416"/>
            <a:ext cx="6609826" cy="3396590"/>
          </a:xfrm>
          <a:custGeom>
            <a:avLst/>
            <a:gdLst/>
            <a:ahLst/>
            <a:cxnLst/>
            <a:rect l="l" t="t" r="r" b="b"/>
            <a:pathLst>
              <a:path w="6609826" h="3396590">
                <a:moveTo>
                  <a:pt x="0" y="0"/>
                </a:moveTo>
                <a:lnTo>
                  <a:pt x="6609827" y="0"/>
                </a:lnTo>
                <a:lnTo>
                  <a:pt x="6609827" y="3396590"/>
                </a:lnTo>
                <a:lnTo>
                  <a:pt x="0" y="3396590"/>
                </a:lnTo>
                <a:lnTo>
                  <a:pt x="0" y="0"/>
                </a:lnTo>
                <a:close/>
              </a:path>
            </a:pathLst>
          </a:custGeom>
          <a:blipFill>
            <a:blip r:embed="rId4"/>
            <a:stretch>
              <a:fillRect t="-2723" b="-15497"/>
            </a:stretch>
          </a:blipFill>
        </p:spPr>
        <p:txBody>
          <a:bodyPr/>
          <a:lstStyle/>
          <a:p>
            <a:endParaRPr lang="en-US"/>
          </a:p>
        </p:txBody>
      </p:sp>
      <p:sp>
        <p:nvSpPr>
          <p:cNvPr id="5" name="Freeform 5"/>
          <p:cNvSpPr/>
          <p:nvPr/>
        </p:nvSpPr>
        <p:spPr>
          <a:xfrm>
            <a:off x="0" y="5451416"/>
            <a:ext cx="4308800" cy="3396590"/>
          </a:xfrm>
          <a:custGeom>
            <a:avLst/>
            <a:gdLst/>
            <a:ahLst/>
            <a:cxnLst/>
            <a:rect l="l" t="t" r="r" b="b"/>
            <a:pathLst>
              <a:path w="4308800" h="3396590">
                <a:moveTo>
                  <a:pt x="0" y="0"/>
                </a:moveTo>
                <a:lnTo>
                  <a:pt x="4308800" y="0"/>
                </a:lnTo>
                <a:lnTo>
                  <a:pt x="4308800" y="3396590"/>
                </a:lnTo>
                <a:lnTo>
                  <a:pt x="0" y="3396590"/>
                </a:lnTo>
                <a:lnTo>
                  <a:pt x="0" y="0"/>
                </a:lnTo>
                <a:close/>
              </a:path>
            </a:pathLst>
          </a:custGeom>
          <a:blipFill>
            <a:blip r:embed="rId5"/>
            <a:stretch>
              <a:fillRect l="-18559"/>
            </a:stretch>
          </a:blipFill>
        </p:spPr>
        <p:txBody>
          <a:bodyPr/>
          <a:lstStyle/>
          <a:p>
            <a:endParaRPr lang="en-US"/>
          </a:p>
        </p:txBody>
      </p:sp>
      <p:sp>
        <p:nvSpPr>
          <p:cNvPr id="6" name="Freeform 6"/>
          <p:cNvSpPr/>
          <p:nvPr/>
        </p:nvSpPr>
        <p:spPr>
          <a:xfrm>
            <a:off x="0" y="1828480"/>
            <a:ext cx="5890292" cy="3396590"/>
          </a:xfrm>
          <a:custGeom>
            <a:avLst/>
            <a:gdLst/>
            <a:ahLst/>
            <a:cxnLst/>
            <a:rect l="l" t="t" r="r" b="b"/>
            <a:pathLst>
              <a:path w="5890292" h="3396590">
                <a:moveTo>
                  <a:pt x="0" y="0"/>
                </a:moveTo>
                <a:lnTo>
                  <a:pt x="5890292" y="0"/>
                </a:lnTo>
                <a:lnTo>
                  <a:pt x="5890292" y="3396590"/>
                </a:lnTo>
                <a:lnTo>
                  <a:pt x="0" y="3396590"/>
                </a:lnTo>
                <a:lnTo>
                  <a:pt x="0" y="0"/>
                </a:lnTo>
                <a:close/>
              </a:path>
            </a:pathLst>
          </a:custGeom>
          <a:blipFill>
            <a:blip r:embed="rId6"/>
            <a:stretch>
              <a:fillRect l="-12215" b="-29410"/>
            </a:stretch>
          </a:blipFill>
        </p:spPr>
        <p:txBody>
          <a:bodyPr/>
          <a:lstStyle/>
          <a:p>
            <a:endParaRPr lang="en-US"/>
          </a:p>
        </p:txBody>
      </p:sp>
      <p:sp>
        <p:nvSpPr>
          <p:cNvPr id="7" name="Freeform 7"/>
          <p:cNvSpPr/>
          <p:nvPr/>
        </p:nvSpPr>
        <p:spPr>
          <a:xfrm>
            <a:off x="6106843" y="1828480"/>
            <a:ext cx="5028334" cy="3396590"/>
          </a:xfrm>
          <a:custGeom>
            <a:avLst/>
            <a:gdLst/>
            <a:ahLst/>
            <a:cxnLst/>
            <a:rect l="l" t="t" r="r" b="b"/>
            <a:pathLst>
              <a:path w="5028334" h="3396590">
                <a:moveTo>
                  <a:pt x="0" y="0"/>
                </a:moveTo>
                <a:lnTo>
                  <a:pt x="5028335" y="0"/>
                </a:lnTo>
                <a:lnTo>
                  <a:pt x="5028335" y="3396590"/>
                </a:lnTo>
                <a:lnTo>
                  <a:pt x="0" y="3396590"/>
                </a:lnTo>
                <a:lnTo>
                  <a:pt x="0" y="0"/>
                </a:lnTo>
                <a:close/>
              </a:path>
            </a:pathLst>
          </a:custGeom>
          <a:blipFill>
            <a:blip r:embed="rId7"/>
            <a:stretch>
              <a:fillRect t="-6897" r="-2489" b="-6897"/>
            </a:stretch>
          </a:blipFill>
        </p:spPr>
        <p:txBody>
          <a:bodyPr/>
          <a:lstStyle/>
          <a:p>
            <a:endParaRPr lang="en-US"/>
          </a:p>
        </p:txBody>
      </p:sp>
      <p:sp>
        <p:nvSpPr>
          <p:cNvPr id="8" name="TextBox 8"/>
          <p:cNvSpPr txBox="1"/>
          <p:nvPr/>
        </p:nvSpPr>
        <p:spPr>
          <a:xfrm>
            <a:off x="1028700" y="9162331"/>
            <a:ext cx="16230600" cy="507283"/>
          </a:xfrm>
          <a:prstGeom prst="rect">
            <a:avLst/>
          </a:prstGeom>
        </p:spPr>
        <p:txBody>
          <a:bodyPr lIns="0" tIns="0" rIns="0" bIns="0" rtlCol="0" anchor="t">
            <a:spAutoFit/>
          </a:bodyPr>
          <a:lstStyle/>
          <a:p>
            <a:pPr algn="ctr">
              <a:lnSpc>
                <a:spcPts val="4060"/>
              </a:lnSpc>
              <a:spcBef>
                <a:spcPct val="0"/>
              </a:spcBef>
            </a:pPr>
            <a:r>
              <a:rPr lang="en-US" sz="2900">
                <a:solidFill>
                  <a:srgbClr val="FFB700"/>
                </a:solidFill>
                <a:latin typeface="Roboto Condensed Bold"/>
              </a:rPr>
              <a:t>Resident Services Available at All Affordable Housing Communities</a:t>
            </a:r>
          </a:p>
        </p:txBody>
      </p:sp>
      <p:sp>
        <p:nvSpPr>
          <p:cNvPr id="9" name="TextBox 9"/>
          <p:cNvSpPr txBox="1"/>
          <p:nvPr/>
        </p:nvSpPr>
        <p:spPr>
          <a:xfrm>
            <a:off x="1455957" y="787352"/>
            <a:ext cx="12181049" cy="657144"/>
          </a:xfrm>
          <a:prstGeom prst="rect">
            <a:avLst/>
          </a:prstGeom>
        </p:spPr>
        <p:txBody>
          <a:bodyPr lIns="0" tIns="0" rIns="0" bIns="0" rtlCol="0" anchor="t">
            <a:spAutoFit/>
          </a:bodyPr>
          <a:lstStyle/>
          <a:p>
            <a:pPr>
              <a:lnSpc>
                <a:spcPts val="5174"/>
              </a:lnSpc>
            </a:pPr>
            <a:r>
              <a:rPr lang="en-US" sz="4500">
                <a:solidFill>
                  <a:srgbClr val="FFFAEE"/>
                </a:solidFill>
                <a:latin typeface="Roboto Slab Bold"/>
              </a:rPr>
              <a:t>Affordable Housing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41F49"/>
        </a:solidFill>
        <a:effectLst/>
      </p:bgPr>
    </p:bg>
    <p:spTree>
      <p:nvGrpSpPr>
        <p:cNvPr id="1" name=""/>
        <p:cNvGrpSpPr/>
        <p:nvPr/>
      </p:nvGrpSpPr>
      <p:grpSpPr>
        <a:xfrm>
          <a:off x="0" y="0"/>
          <a:ext cx="0" cy="0"/>
          <a:chOff x="0" y="0"/>
          <a:chExt cx="0" cy="0"/>
        </a:xfrm>
      </p:grpSpPr>
      <p:sp>
        <p:nvSpPr>
          <p:cNvPr id="2" name="Freeform 2"/>
          <p:cNvSpPr/>
          <p:nvPr/>
        </p:nvSpPr>
        <p:spPr>
          <a:xfrm>
            <a:off x="11345380" y="1828480"/>
            <a:ext cx="6942620" cy="3787223"/>
          </a:xfrm>
          <a:custGeom>
            <a:avLst/>
            <a:gdLst/>
            <a:ahLst/>
            <a:cxnLst/>
            <a:rect l="l" t="t" r="r" b="b"/>
            <a:pathLst>
              <a:path w="6942620" h="3787223">
                <a:moveTo>
                  <a:pt x="0" y="0"/>
                </a:moveTo>
                <a:lnTo>
                  <a:pt x="6942620" y="0"/>
                </a:lnTo>
                <a:lnTo>
                  <a:pt x="6942620" y="3787224"/>
                </a:lnTo>
                <a:lnTo>
                  <a:pt x="0" y="3787224"/>
                </a:lnTo>
                <a:lnTo>
                  <a:pt x="0" y="0"/>
                </a:lnTo>
                <a:close/>
              </a:path>
            </a:pathLst>
          </a:custGeom>
          <a:blipFill>
            <a:blip r:embed="rId3"/>
            <a:stretch>
              <a:fillRect t="-6088" b="-13726"/>
            </a:stretch>
          </a:blipFill>
        </p:spPr>
        <p:txBody>
          <a:bodyPr/>
          <a:lstStyle/>
          <a:p>
            <a:endParaRPr lang="en-US"/>
          </a:p>
        </p:txBody>
      </p:sp>
      <p:sp>
        <p:nvSpPr>
          <p:cNvPr id="3" name="Freeform 3"/>
          <p:cNvSpPr/>
          <p:nvPr/>
        </p:nvSpPr>
        <p:spPr>
          <a:xfrm>
            <a:off x="8458200" y="5826365"/>
            <a:ext cx="6942620" cy="2945333"/>
          </a:xfrm>
          <a:custGeom>
            <a:avLst/>
            <a:gdLst/>
            <a:ahLst/>
            <a:cxnLst/>
            <a:rect l="l" t="t" r="r" b="b"/>
            <a:pathLst>
              <a:path w="6942620" h="2945333">
                <a:moveTo>
                  <a:pt x="0" y="0"/>
                </a:moveTo>
                <a:lnTo>
                  <a:pt x="6942620" y="0"/>
                </a:lnTo>
                <a:lnTo>
                  <a:pt x="6942620" y="2945333"/>
                </a:lnTo>
                <a:lnTo>
                  <a:pt x="0" y="2945333"/>
                </a:lnTo>
                <a:lnTo>
                  <a:pt x="0" y="0"/>
                </a:lnTo>
                <a:close/>
              </a:path>
            </a:pathLst>
          </a:custGeom>
          <a:blipFill>
            <a:blip r:embed="rId4"/>
            <a:stretch>
              <a:fillRect t="-6277" b="-21008"/>
            </a:stretch>
          </a:blipFill>
        </p:spPr>
        <p:txBody>
          <a:bodyPr/>
          <a:lstStyle/>
          <a:p>
            <a:endParaRPr lang="en-US"/>
          </a:p>
        </p:txBody>
      </p:sp>
      <p:sp>
        <p:nvSpPr>
          <p:cNvPr id="4" name="Freeform 4"/>
          <p:cNvSpPr/>
          <p:nvPr/>
        </p:nvSpPr>
        <p:spPr>
          <a:xfrm>
            <a:off x="936655" y="5381757"/>
            <a:ext cx="6609826" cy="3396590"/>
          </a:xfrm>
          <a:custGeom>
            <a:avLst/>
            <a:gdLst/>
            <a:ahLst/>
            <a:cxnLst/>
            <a:rect l="l" t="t" r="r" b="b"/>
            <a:pathLst>
              <a:path w="6609826" h="3396590">
                <a:moveTo>
                  <a:pt x="0" y="0"/>
                </a:moveTo>
                <a:lnTo>
                  <a:pt x="6609827" y="0"/>
                </a:lnTo>
                <a:lnTo>
                  <a:pt x="6609827" y="3396590"/>
                </a:lnTo>
                <a:lnTo>
                  <a:pt x="0" y="3396590"/>
                </a:lnTo>
                <a:lnTo>
                  <a:pt x="0" y="0"/>
                </a:lnTo>
                <a:close/>
              </a:path>
            </a:pathLst>
          </a:custGeom>
          <a:blipFill>
            <a:blip r:embed="rId5"/>
            <a:stretch>
              <a:fillRect l="-5553" r="-5553"/>
            </a:stretch>
          </a:blipFill>
        </p:spPr>
        <p:txBody>
          <a:bodyPr/>
          <a:lstStyle/>
          <a:p>
            <a:endParaRPr lang="en-US"/>
          </a:p>
        </p:txBody>
      </p:sp>
      <p:sp>
        <p:nvSpPr>
          <p:cNvPr id="6" name="Freeform 6"/>
          <p:cNvSpPr/>
          <p:nvPr/>
        </p:nvSpPr>
        <p:spPr>
          <a:xfrm>
            <a:off x="0" y="1828480"/>
            <a:ext cx="6609826" cy="3396590"/>
          </a:xfrm>
          <a:custGeom>
            <a:avLst/>
            <a:gdLst/>
            <a:ahLst/>
            <a:cxnLst/>
            <a:rect l="l" t="t" r="r" b="b"/>
            <a:pathLst>
              <a:path w="6609826" h="3396590">
                <a:moveTo>
                  <a:pt x="0" y="0"/>
                </a:moveTo>
                <a:lnTo>
                  <a:pt x="6609826" y="0"/>
                </a:lnTo>
                <a:lnTo>
                  <a:pt x="6609826" y="3396590"/>
                </a:lnTo>
                <a:lnTo>
                  <a:pt x="0" y="3396590"/>
                </a:lnTo>
                <a:lnTo>
                  <a:pt x="0" y="0"/>
                </a:lnTo>
                <a:close/>
              </a:path>
            </a:pathLst>
          </a:custGeom>
          <a:blipFill>
            <a:blip r:embed="rId6"/>
            <a:stretch>
              <a:fillRect l="-19668" t="-48900" b="-6351"/>
            </a:stretch>
          </a:blipFill>
        </p:spPr>
        <p:txBody>
          <a:bodyPr/>
          <a:lstStyle/>
          <a:p>
            <a:endParaRPr lang="en-US"/>
          </a:p>
        </p:txBody>
      </p:sp>
      <p:sp>
        <p:nvSpPr>
          <p:cNvPr id="7" name="Freeform 7"/>
          <p:cNvSpPr/>
          <p:nvPr/>
        </p:nvSpPr>
        <p:spPr>
          <a:xfrm>
            <a:off x="6826377" y="1828480"/>
            <a:ext cx="4308800" cy="3396590"/>
          </a:xfrm>
          <a:custGeom>
            <a:avLst/>
            <a:gdLst/>
            <a:ahLst/>
            <a:cxnLst/>
            <a:rect l="l" t="t" r="r" b="b"/>
            <a:pathLst>
              <a:path w="4308800" h="3396590">
                <a:moveTo>
                  <a:pt x="0" y="0"/>
                </a:moveTo>
                <a:lnTo>
                  <a:pt x="4308801" y="0"/>
                </a:lnTo>
                <a:lnTo>
                  <a:pt x="4308801" y="3396590"/>
                </a:lnTo>
                <a:lnTo>
                  <a:pt x="0" y="3396590"/>
                </a:lnTo>
                <a:lnTo>
                  <a:pt x="0" y="0"/>
                </a:lnTo>
                <a:close/>
              </a:path>
            </a:pathLst>
          </a:custGeom>
          <a:blipFill>
            <a:blip r:embed="rId7"/>
            <a:stretch>
              <a:fillRect l="-9136" r="-9136"/>
            </a:stretch>
          </a:blipFill>
        </p:spPr>
        <p:txBody>
          <a:bodyPr/>
          <a:lstStyle/>
          <a:p>
            <a:endParaRPr lang="en-US"/>
          </a:p>
        </p:txBody>
      </p:sp>
      <p:sp>
        <p:nvSpPr>
          <p:cNvPr id="8" name="TextBox 8"/>
          <p:cNvSpPr txBox="1"/>
          <p:nvPr/>
        </p:nvSpPr>
        <p:spPr>
          <a:xfrm>
            <a:off x="1028700" y="9162331"/>
            <a:ext cx="16230600" cy="507283"/>
          </a:xfrm>
          <a:prstGeom prst="rect">
            <a:avLst/>
          </a:prstGeom>
        </p:spPr>
        <p:txBody>
          <a:bodyPr lIns="0" tIns="0" rIns="0" bIns="0" rtlCol="0" anchor="t">
            <a:spAutoFit/>
          </a:bodyPr>
          <a:lstStyle/>
          <a:p>
            <a:pPr algn="ctr">
              <a:lnSpc>
                <a:spcPts val="4060"/>
              </a:lnSpc>
              <a:spcBef>
                <a:spcPct val="0"/>
              </a:spcBef>
            </a:pPr>
            <a:r>
              <a:rPr lang="en-US" sz="2900">
                <a:solidFill>
                  <a:srgbClr val="FFB700"/>
                </a:solidFill>
                <a:latin typeface="Roboto Condensed Bold"/>
              </a:rPr>
              <a:t>Case Management &amp; Resident Services Available at All PSH Communities</a:t>
            </a:r>
          </a:p>
        </p:txBody>
      </p:sp>
      <p:sp>
        <p:nvSpPr>
          <p:cNvPr id="9" name="TextBox 9"/>
          <p:cNvSpPr txBox="1"/>
          <p:nvPr/>
        </p:nvSpPr>
        <p:spPr>
          <a:xfrm>
            <a:off x="1455957" y="787352"/>
            <a:ext cx="12181049" cy="657144"/>
          </a:xfrm>
          <a:prstGeom prst="rect">
            <a:avLst/>
          </a:prstGeom>
        </p:spPr>
        <p:txBody>
          <a:bodyPr lIns="0" tIns="0" rIns="0" bIns="0" rtlCol="0" anchor="t">
            <a:spAutoFit/>
          </a:bodyPr>
          <a:lstStyle/>
          <a:p>
            <a:pPr>
              <a:lnSpc>
                <a:spcPts val="5174"/>
              </a:lnSpc>
            </a:pPr>
            <a:r>
              <a:rPr lang="en-US" sz="4500">
                <a:solidFill>
                  <a:srgbClr val="FFFAEE"/>
                </a:solidFill>
                <a:latin typeface="Roboto Slab Bold"/>
              </a:rPr>
              <a:t>Permanent Supportive Housing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41F49"/>
        </a:solidFill>
        <a:effectLst/>
      </p:bgPr>
    </p:bg>
    <p:spTree>
      <p:nvGrpSpPr>
        <p:cNvPr id="1" name=""/>
        <p:cNvGrpSpPr/>
        <p:nvPr/>
      </p:nvGrpSpPr>
      <p:grpSpPr>
        <a:xfrm>
          <a:off x="0" y="0"/>
          <a:ext cx="0" cy="0"/>
          <a:chOff x="0" y="0"/>
          <a:chExt cx="0" cy="0"/>
        </a:xfrm>
      </p:grpSpPr>
      <p:sp>
        <p:nvSpPr>
          <p:cNvPr id="2" name="Freeform 2"/>
          <p:cNvSpPr/>
          <p:nvPr/>
        </p:nvSpPr>
        <p:spPr>
          <a:xfrm>
            <a:off x="11345380" y="1828480"/>
            <a:ext cx="6942620" cy="3787223"/>
          </a:xfrm>
          <a:custGeom>
            <a:avLst/>
            <a:gdLst/>
            <a:ahLst/>
            <a:cxnLst/>
            <a:rect l="l" t="t" r="r" b="b"/>
            <a:pathLst>
              <a:path w="6942620" h="3787223">
                <a:moveTo>
                  <a:pt x="0" y="0"/>
                </a:moveTo>
                <a:lnTo>
                  <a:pt x="6942620" y="0"/>
                </a:lnTo>
                <a:lnTo>
                  <a:pt x="6942620" y="3787224"/>
                </a:lnTo>
                <a:lnTo>
                  <a:pt x="0" y="3787224"/>
                </a:lnTo>
                <a:lnTo>
                  <a:pt x="0" y="0"/>
                </a:lnTo>
                <a:close/>
              </a:path>
            </a:pathLst>
          </a:custGeom>
          <a:blipFill>
            <a:blip r:embed="rId3"/>
            <a:stretch>
              <a:fillRect t="-18743" b="-18743"/>
            </a:stretch>
          </a:blipFill>
        </p:spPr>
        <p:txBody>
          <a:bodyPr/>
          <a:lstStyle/>
          <a:p>
            <a:endParaRPr lang="en-US"/>
          </a:p>
        </p:txBody>
      </p:sp>
      <p:sp>
        <p:nvSpPr>
          <p:cNvPr id="3" name="Freeform 3"/>
          <p:cNvSpPr/>
          <p:nvPr/>
        </p:nvSpPr>
        <p:spPr>
          <a:xfrm>
            <a:off x="11345380" y="5902673"/>
            <a:ext cx="6942620" cy="2945333"/>
          </a:xfrm>
          <a:custGeom>
            <a:avLst/>
            <a:gdLst/>
            <a:ahLst/>
            <a:cxnLst/>
            <a:rect l="l" t="t" r="r" b="b"/>
            <a:pathLst>
              <a:path w="6942620" h="2945333">
                <a:moveTo>
                  <a:pt x="0" y="0"/>
                </a:moveTo>
                <a:lnTo>
                  <a:pt x="6942620" y="0"/>
                </a:lnTo>
                <a:lnTo>
                  <a:pt x="6942620" y="2945333"/>
                </a:lnTo>
                <a:lnTo>
                  <a:pt x="0" y="2945333"/>
                </a:lnTo>
                <a:lnTo>
                  <a:pt x="0" y="0"/>
                </a:lnTo>
                <a:close/>
              </a:path>
            </a:pathLst>
          </a:custGeom>
          <a:blipFill>
            <a:blip r:embed="rId4"/>
            <a:stretch>
              <a:fillRect t="-16136" b="-16136"/>
            </a:stretch>
          </a:blipFill>
        </p:spPr>
        <p:txBody>
          <a:bodyPr/>
          <a:lstStyle/>
          <a:p>
            <a:endParaRPr lang="en-US"/>
          </a:p>
        </p:txBody>
      </p:sp>
      <p:sp>
        <p:nvSpPr>
          <p:cNvPr id="4" name="Freeform 4"/>
          <p:cNvSpPr/>
          <p:nvPr/>
        </p:nvSpPr>
        <p:spPr>
          <a:xfrm>
            <a:off x="4525351" y="5451416"/>
            <a:ext cx="6609826" cy="3396590"/>
          </a:xfrm>
          <a:custGeom>
            <a:avLst/>
            <a:gdLst/>
            <a:ahLst/>
            <a:cxnLst/>
            <a:rect l="l" t="t" r="r" b="b"/>
            <a:pathLst>
              <a:path w="6609826" h="3396590">
                <a:moveTo>
                  <a:pt x="0" y="0"/>
                </a:moveTo>
                <a:lnTo>
                  <a:pt x="6609827" y="0"/>
                </a:lnTo>
                <a:lnTo>
                  <a:pt x="6609827" y="3396590"/>
                </a:lnTo>
                <a:lnTo>
                  <a:pt x="0" y="3396590"/>
                </a:lnTo>
                <a:lnTo>
                  <a:pt x="0" y="0"/>
                </a:lnTo>
                <a:close/>
              </a:path>
            </a:pathLst>
          </a:custGeom>
          <a:blipFill>
            <a:blip r:embed="rId5"/>
            <a:stretch>
              <a:fillRect t="-22975" b="-22975"/>
            </a:stretch>
          </a:blipFill>
        </p:spPr>
        <p:txBody>
          <a:bodyPr/>
          <a:lstStyle/>
          <a:p>
            <a:endParaRPr lang="en-US"/>
          </a:p>
        </p:txBody>
      </p:sp>
      <p:sp>
        <p:nvSpPr>
          <p:cNvPr id="5" name="Freeform 5"/>
          <p:cNvSpPr/>
          <p:nvPr/>
        </p:nvSpPr>
        <p:spPr>
          <a:xfrm>
            <a:off x="0" y="5451416"/>
            <a:ext cx="4308800" cy="3396590"/>
          </a:xfrm>
          <a:custGeom>
            <a:avLst/>
            <a:gdLst/>
            <a:ahLst/>
            <a:cxnLst/>
            <a:rect l="l" t="t" r="r" b="b"/>
            <a:pathLst>
              <a:path w="4308800" h="3396590">
                <a:moveTo>
                  <a:pt x="0" y="0"/>
                </a:moveTo>
                <a:lnTo>
                  <a:pt x="4308800" y="0"/>
                </a:lnTo>
                <a:lnTo>
                  <a:pt x="4308800" y="3396590"/>
                </a:lnTo>
                <a:lnTo>
                  <a:pt x="0" y="3396590"/>
                </a:lnTo>
                <a:lnTo>
                  <a:pt x="0" y="0"/>
                </a:lnTo>
                <a:close/>
              </a:path>
            </a:pathLst>
          </a:custGeom>
          <a:blipFill>
            <a:blip r:embed="rId6"/>
            <a:stretch>
              <a:fillRect l="-21437" r="-11847" b="-12720"/>
            </a:stretch>
          </a:blipFill>
        </p:spPr>
        <p:txBody>
          <a:bodyPr/>
          <a:lstStyle/>
          <a:p>
            <a:endParaRPr lang="en-US"/>
          </a:p>
        </p:txBody>
      </p:sp>
      <p:sp>
        <p:nvSpPr>
          <p:cNvPr id="6" name="Freeform 6"/>
          <p:cNvSpPr/>
          <p:nvPr/>
        </p:nvSpPr>
        <p:spPr>
          <a:xfrm>
            <a:off x="0" y="1828480"/>
            <a:ext cx="6609826" cy="3396590"/>
          </a:xfrm>
          <a:custGeom>
            <a:avLst/>
            <a:gdLst/>
            <a:ahLst/>
            <a:cxnLst/>
            <a:rect l="l" t="t" r="r" b="b"/>
            <a:pathLst>
              <a:path w="6609826" h="3396590">
                <a:moveTo>
                  <a:pt x="0" y="0"/>
                </a:moveTo>
                <a:lnTo>
                  <a:pt x="6609826" y="0"/>
                </a:lnTo>
                <a:lnTo>
                  <a:pt x="6609826" y="3396590"/>
                </a:lnTo>
                <a:lnTo>
                  <a:pt x="0" y="3396590"/>
                </a:lnTo>
                <a:lnTo>
                  <a:pt x="0" y="0"/>
                </a:lnTo>
                <a:close/>
              </a:path>
            </a:pathLst>
          </a:custGeom>
          <a:blipFill>
            <a:blip r:embed="rId7"/>
            <a:stretch>
              <a:fillRect t="-14867" b="-14867"/>
            </a:stretch>
          </a:blipFill>
        </p:spPr>
        <p:txBody>
          <a:bodyPr/>
          <a:lstStyle/>
          <a:p>
            <a:endParaRPr lang="en-US"/>
          </a:p>
        </p:txBody>
      </p:sp>
      <p:sp>
        <p:nvSpPr>
          <p:cNvPr id="7" name="Freeform 7"/>
          <p:cNvSpPr/>
          <p:nvPr/>
        </p:nvSpPr>
        <p:spPr>
          <a:xfrm>
            <a:off x="6826377" y="1828480"/>
            <a:ext cx="4308800" cy="3396590"/>
          </a:xfrm>
          <a:custGeom>
            <a:avLst/>
            <a:gdLst/>
            <a:ahLst/>
            <a:cxnLst/>
            <a:rect l="l" t="t" r="r" b="b"/>
            <a:pathLst>
              <a:path w="4308800" h="3396590">
                <a:moveTo>
                  <a:pt x="0" y="0"/>
                </a:moveTo>
                <a:lnTo>
                  <a:pt x="4308801" y="0"/>
                </a:lnTo>
                <a:lnTo>
                  <a:pt x="4308801" y="3396590"/>
                </a:lnTo>
                <a:lnTo>
                  <a:pt x="0" y="3396590"/>
                </a:lnTo>
                <a:lnTo>
                  <a:pt x="0" y="0"/>
                </a:lnTo>
                <a:close/>
              </a:path>
            </a:pathLst>
          </a:custGeom>
          <a:blipFill>
            <a:blip r:embed="rId8"/>
            <a:stretch>
              <a:fillRect l="-9121" r="-9121"/>
            </a:stretch>
          </a:blipFill>
        </p:spPr>
        <p:txBody>
          <a:bodyPr/>
          <a:lstStyle/>
          <a:p>
            <a:endParaRPr lang="en-US"/>
          </a:p>
        </p:txBody>
      </p:sp>
      <p:sp>
        <p:nvSpPr>
          <p:cNvPr id="8" name="TextBox 8"/>
          <p:cNvSpPr txBox="1"/>
          <p:nvPr/>
        </p:nvSpPr>
        <p:spPr>
          <a:xfrm>
            <a:off x="1028700" y="9162331"/>
            <a:ext cx="16230600" cy="507271"/>
          </a:xfrm>
          <a:prstGeom prst="rect">
            <a:avLst/>
          </a:prstGeom>
        </p:spPr>
        <p:txBody>
          <a:bodyPr lIns="0" tIns="0" rIns="0" bIns="0" rtlCol="0" anchor="t">
            <a:spAutoFit/>
          </a:bodyPr>
          <a:lstStyle/>
          <a:p>
            <a:pPr algn="ctr">
              <a:lnSpc>
                <a:spcPts val="4060"/>
              </a:lnSpc>
              <a:spcBef>
                <a:spcPct val="0"/>
              </a:spcBef>
            </a:pPr>
            <a:r>
              <a:rPr lang="en-US" sz="2900">
                <a:solidFill>
                  <a:srgbClr val="FFB700"/>
                </a:solidFill>
                <a:latin typeface="Roboto Condensed Bold"/>
              </a:rPr>
              <a:t>Case Management &amp; Resident Services Available at All Transition Age Youth Communities</a:t>
            </a:r>
          </a:p>
        </p:txBody>
      </p:sp>
      <p:sp>
        <p:nvSpPr>
          <p:cNvPr id="9" name="TextBox 9"/>
          <p:cNvSpPr txBox="1"/>
          <p:nvPr/>
        </p:nvSpPr>
        <p:spPr>
          <a:xfrm>
            <a:off x="1455957" y="787352"/>
            <a:ext cx="12181049" cy="657181"/>
          </a:xfrm>
          <a:prstGeom prst="rect">
            <a:avLst/>
          </a:prstGeom>
        </p:spPr>
        <p:txBody>
          <a:bodyPr lIns="0" tIns="0" rIns="0" bIns="0" rtlCol="0" anchor="t">
            <a:spAutoFit/>
          </a:bodyPr>
          <a:lstStyle/>
          <a:p>
            <a:pPr>
              <a:lnSpc>
                <a:spcPts val="5174"/>
              </a:lnSpc>
            </a:pPr>
            <a:r>
              <a:rPr lang="en-US" sz="4500">
                <a:solidFill>
                  <a:srgbClr val="FFFAEE"/>
                </a:solidFill>
                <a:latin typeface="Roboto Slab Bold"/>
              </a:rPr>
              <a:t>Transition Age Youth Housing &amp; Shelter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41F49"/>
        </a:solidFill>
        <a:effectLst/>
      </p:bgPr>
    </p:bg>
    <p:spTree>
      <p:nvGrpSpPr>
        <p:cNvPr id="1" name=""/>
        <p:cNvGrpSpPr/>
        <p:nvPr/>
      </p:nvGrpSpPr>
      <p:grpSpPr>
        <a:xfrm>
          <a:off x="0" y="0"/>
          <a:ext cx="0" cy="0"/>
          <a:chOff x="0" y="0"/>
          <a:chExt cx="0" cy="0"/>
        </a:xfrm>
      </p:grpSpPr>
      <p:sp>
        <p:nvSpPr>
          <p:cNvPr id="2" name="Freeform 2"/>
          <p:cNvSpPr/>
          <p:nvPr/>
        </p:nvSpPr>
        <p:spPr>
          <a:xfrm rot="-3511972">
            <a:off x="-1455447" y="5173596"/>
            <a:ext cx="3922393" cy="8302368"/>
          </a:xfrm>
          <a:custGeom>
            <a:avLst/>
            <a:gdLst/>
            <a:ahLst/>
            <a:cxnLst/>
            <a:rect l="l" t="t" r="r" b="b"/>
            <a:pathLst>
              <a:path w="3922393" h="8302368">
                <a:moveTo>
                  <a:pt x="0" y="0"/>
                </a:moveTo>
                <a:lnTo>
                  <a:pt x="3922393" y="0"/>
                </a:lnTo>
                <a:lnTo>
                  <a:pt x="3922393" y="8302368"/>
                </a:lnTo>
                <a:lnTo>
                  <a:pt x="0" y="8302368"/>
                </a:lnTo>
                <a:lnTo>
                  <a:pt x="0" y="0"/>
                </a:lnTo>
                <a:close/>
              </a:path>
            </a:pathLst>
          </a:custGeom>
          <a:blipFill>
            <a:blip r:embed="rId2">
              <a:extLst>
                <a:ext uri="{96DAC541-7B7A-43D3-8B79-37D633B846F1}">
                  <asvg:svgBlip xmlns:asvg="http://schemas.microsoft.com/office/drawing/2016/SVG/main" r:embed="rId3"/>
                </a:ext>
              </a:extLst>
            </a:blip>
            <a:stretch>
              <a:fillRect r="-7685"/>
            </a:stretch>
          </a:blipFill>
        </p:spPr>
        <p:txBody>
          <a:bodyPr/>
          <a:lstStyle/>
          <a:p>
            <a:endParaRPr lang="en-US"/>
          </a:p>
        </p:txBody>
      </p:sp>
      <p:sp>
        <p:nvSpPr>
          <p:cNvPr id="3" name="Freeform 3"/>
          <p:cNvSpPr/>
          <p:nvPr/>
        </p:nvSpPr>
        <p:spPr>
          <a:xfrm rot="3328646" flipH="1">
            <a:off x="15744450" y="5107116"/>
            <a:ext cx="3922393" cy="8302368"/>
          </a:xfrm>
          <a:custGeom>
            <a:avLst/>
            <a:gdLst/>
            <a:ahLst/>
            <a:cxnLst/>
            <a:rect l="l" t="t" r="r" b="b"/>
            <a:pathLst>
              <a:path w="3922393" h="8302368">
                <a:moveTo>
                  <a:pt x="3922392" y="0"/>
                </a:moveTo>
                <a:lnTo>
                  <a:pt x="0" y="0"/>
                </a:lnTo>
                <a:lnTo>
                  <a:pt x="0" y="8302368"/>
                </a:lnTo>
                <a:lnTo>
                  <a:pt x="3922392" y="8302368"/>
                </a:lnTo>
                <a:lnTo>
                  <a:pt x="3922392" y="0"/>
                </a:lnTo>
                <a:close/>
              </a:path>
            </a:pathLst>
          </a:custGeom>
          <a:blipFill>
            <a:blip r:embed="rId2">
              <a:extLst>
                <a:ext uri="{96DAC541-7B7A-43D3-8B79-37D633B846F1}">
                  <asvg:svgBlip xmlns:asvg="http://schemas.microsoft.com/office/drawing/2016/SVG/main" r:embed="rId3"/>
                </a:ext>
              </a:extLst>
            </a:blip>
            <a:stretch>
              <a:fillRect r="-7685"/>
            </a:stretch>
          </a:blipFill>
        </p:spPr>
        <p:txBody>
          <a:bodyPr/>
          <a:lstStyle/>
          <a:p>
            <a:endParaRPr lang="en-US"/>
          </a:p>
        </p:txBody>
      </p:sp>
      <p:grpSp>
        <p:nvGrpSpPr>
          <p:cNvPr id="4" name="Group 4"/>
          <p:cNvGrpSpPr/>
          <p:nvPr/>
        </p:nvGrpSpPr>
        <p:grpSpPr>
          <a:xfrm>
            <a:off x="1930977" y="2561492"/>
            <a:ext cx="14426047" cy="4502509"/>
            <a:chOff x="0" y="0"/>
            <a:chExt cx="19234729" cy="6003345"/>
          </a:xfrm>
        </p:grpSpPr>
        <p:sp>
          <p:nvSpPr>
            <p:cNvPr id="5" name="TextBox 5"/>
            <p:cNvSpPr txBox="1"/>
            <p:nvPr/>
          </p:nvSpPr>
          <p:spPr>
            <a:xfrm>
              <a:off x="0" y="9525"/>
              <a:ext cx="19234729" cy="2326248"/>
            </a:xfrm>
            <a:prstGeom prst="rect">
              <a:avLst/>
            </a:prstGeom>
          </p:spPr>
          <p:txBody>
            <a:bodyPr lIns="0" tIns="0" rIns="0" bIns="0" rtlCol="0" anchor="t">
              <a:spAutoFit/>
            </a:bodyPr>
            <a:lstStyle/>
            <a:p>
              <a:pPr algn="ctr">
                <a:lnSpc>
                  <a:spcPts val="5520"/>
                </a:lnSpc>
              </a:pPr>
              <a:r>
                <a:rPr lang="en-US" sz="4800" dirty="0">
                  <a:solidFill>
                    <a:srgbClr val="FFFAEE"/>
                  </a:solidFill>
                  <a:latin typeface="Roboto Condensed Italics"/>
                </a:rPr>
                <a:t>Affordable Housing</a:t>
              </a:r>
            </a:p>
            <a:p>
              <a:pPr algn="ctr">
                <a:lnSpc>
                  <a:spcPts val="8049"/>
                </a:lnSpc>
              </a:pPr>
              <a:r>
                <a:rPr lang="en-US" sz="6999" dirty="0">
                  <a:solidFill>
                    <a:srgbClr val="FFFAEE"/>
                  </a:solidFill>
                  <a:latin typeface="Roboto Slab Bold"/>
                </a:rPr>
                <a:t>Urban Living on Fillmore (ULF)</a:t>
              </a:r>
            </a:p>
          </p:txBody>
        </p:sp>
        <p:sp>
          <p:nvSpPr>
            <p:cNvPr id="6" name="TextBox 6"/>
            <p:cNvSpPr txBox="1"/>
            <p:nvPr/>
          </p:nvSpPr>
          <p:spPr>
            <a:xfrm>
              <a:off x="1496665" y="3677097"/>
              <a:ext cx="16241398" cy="2326248"/>
            </a:xfrm>
            <a:prstGeom prst="rect">
              <a:avLst/>
            </a:prstGeom>
          </p:spPr>
          <p:txBody>
            <a:bodyPr lIns="0" tIns="0" rIns="0" bIns="0" rtlCol="0" anchor="t">
              <a:spAutoFit/>
            </a:bodyPr>
            <a:lstStyle/>
            <a:p>
              <a:pPr algn="ctr">
                <a:lnSpc>
                  <a:spcPts val="5520"/>
                </a:lnSpc>
              </a:pPr>
              <a:r>
                <a:rPr lang="en-US" sz="4800">
                  <a:solidFill>
                    <a:srgbClr val="FFFAEE"/>
                  </a:solidFill>
                  <a:latin typeface="Roboto Condensed Italics"/>
                </a:rPr>
                <a:t>Supportive Housing</a:t>
              </a:r>
            </a:p>
            <a:p>
              <a:pPr algn="ctr">
                <a:lnSpc>
                  <a:spcPts val="8049"/>
                </a:lnSpc>
              </a:pPr>
              <a:r>
                <a:rPr lang="en-US" sz="6999">
                  <a:solidFill>
                    <a:srgbClr val="FFFAEE"/>
                  </a:solidFill>
                  <a:latin typeface="Roboto Slab Bold"/>
                </a:rPr>
                <a:t>Stepping Stone III</a:t>
              </a:r>
            </a:p>
          </p:txBody>
        </p:sp>
        <p:sp>
          <p:nvSpPr>
            <p:cNvPr id="7" name="AutoShape 7"/>
            <p:cNvSpPr/>
            <p:nvPr/>
          </p:nvSpPr>
          <p:spPr>
            <a:xfrm>
              <a:off x="1496665" y="3007025"/>
              <a:ext cx="16241398" cy="0"/>
            </a:xfrm>
            <a:prstGeom prst="line">
              <a:avLst/>
            </a:prstGeom>
            <a:ln w="50800" cap="flat">
              <a:solidFill>
                <a:srgbClr val="FFB700"/>
              </a:solidFill>
              <a:prstDash val="solid"/>
              <a:headEnd type="none" w="sm" len="sm"/>
              <a:tailEnd type="none" w="sm" len="sm"/>
            </a:ln>
          </p:spPr>
          <p:txBody>
            <a:bodyPr/>
            <a:lstStyle/>
            <a:p>
              <a:endParaRPr lang="en-US"/>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41F49"/>
        </a:solidFill>
        <a:effectLst/>
      </p:bgPr>
    </p:bg>
    <p:spTree>
      <p:nvGrpSpPr>
        <p:cNvPr id="1" name=""/>
        <p:cNvGrpSpPr/>
        <p:nvPr/>
      </p:nvGrpSpPr>
      <p:grpSpPr>
        <a:xfrm>
          <a:off x="0" y="0"/>
          <a:ext cx="0" cy="0"/>
          <a:chOff x="0" y="0"/>
          <a:chExt cx="0" cy="0"/>
        </a:xfrm>
      </p:grpSpPr>
      <p:sp>
        <p:nvSpPr>
          <p:cNvPr id="2" name="Freeform 2"/>
          <p:cNvSpPr/>
          <p:nvPr/>
        </p:nvSpPr>
        <p:spPr>
          <a:xfrm>
            <a:off x="5323734" y="1115128"/>
            <a:ext cx="12660598" cy="8056744"/>
          </a:xfrm>
          <a:custGeom>
            <a:avLst/>
            <a:gdLst/>
            <a:ahLst/>
            <a:cxnLst/>
            <a:rect l="l" t="t" r="r" b="b"/>
            <a:pathLst>
              <a:path w="12660598" h="8056744">
                <a:moveTo>
                  <a:pt x="0" y="0"/>
                </a:moveTo>
                <a:lnTo>
                  <a:pt x="12660598" y="0"/>
                </a:lnTo>
                <a:lnTo>
                  <a:pt x="12660598" y="8056744"/>
                </a:lnTo>
                <a:lnTo>
                  <a:pt x="0" y="8056744"/>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750600" y="1975651"/>
            <a:ext cx="4141223" cy="5996305"/>
          </a:xfrm>
          <a:prstGeom prst="rect">
            <a:avLst/>
          </a:prstGeom>
        </p:spPr>
        <p:txBody>
          <a:bodyPr lIns="0" tIns="0" rIns="0" bIns="0" rtlCol="0" anchor="t">
            <a:spAutoFit/>
          </a:bodyPr>
          <a:lstStyle/>
          <a:p>
            <a:pPr>
              <a:lnSpc>
                <a:spcPts val="3380"/>
              </a:lnSpc>
            </a:pPr>
            <a:r>
              <a:rPr lang="en-US" sz="2600">
                <a:solidFill>
                  <a:srgbClr val="FFFAEE"/>
                </a:solidFill>
                <a:latin typeface="Roboto"/>
              </a:rPr>
              <a:t>NAC leveraged 9% LIHTCs awarded by ADOH to anchor the capital stack for this affordable housing community serving families.</a:t>
            </a:r>
          </a:p>
          <a:p>
            <a:pPr>
              <a:lnSpc>
                <a:spcPts val="3380"/>
              </a:lnSpc>
            </a:pPr>
            <a:endParaRPr lang="en-US" sz="2600">
              <a:solidFill>
                <a:srgbClr val="FFFAEE"/>
              </a:solidFill>
              <a:latin typeface="Roboto"/>
            </a:endParaRPr>
          </a:p>
          <a:p>
            <a:pPr>
              <a:lnSpc>
                <a:spcPts val="3380"/>
              </a:lnSpc>
            </a:pPr>
            <a:r>
              <a:rPr lang="en-US" sz="2600">
                <a:solidFill>
                  <a:srgbClr val="FFFAEE"/>
                </a:solidFill>
                <a:latin typeface="Roboto"/>
              </a:rPr>
              <a:t>Since NAC’s basis in the land was minimal, NAC</a:t>
            </a:r>
          </a:p>
          <a:p>
            <a:pPr>
              <a:lnSpc>
                <a:spcPts val="3380"/>
              </a:lnSpc>
            </a:pPr>
            <a:r>
              <a:rPr lang="en-US" sz="2600">
                <a:solidFill>
                  <a:srgbClr val="FFFAEE"/>
                </a:solidFill>
                <a:latin typeface="Roboto"/>
              </a:rPr>
              <a:t>was able to provide Seller Carryback financing to ensure financial viability.</a:t>
            </a:r>
          </a:p>
          <a:p>
            <a:pPr>
              <a:lnSpc>
                <a:spcPts val="3380"/>
              </a:lnSpc>
            </a:pPr>
            <a:endParaRPr lang="en-US" sz="2600">
              <a:solidFill>
                <a:srgbClr val="FFFAEE"/>
              </a:solidFill>
              <a:latin typeface="Roboto"/>
            </a:endParaRPr>
          </a:p>
          <a:p>
            <a:pPr>
              <a:lnSpc>
                <a:spcPts val="3380"/>
              </a:lnSpc>
            </a:pPr>
            <a:endParaRPr lang="en-US" sz="2600">
              <a:solidFill>
                <a:srgbClr val="FFFAEE"/>
              </a:solidFill>
              <a:latin typeface="Roboto"/>
            </a:endParaRPr>
          </a:p>
          <a:p>
            <a:pPr>
              <a:lnSpc>
                <a:spcPts val="3380"/>
              </a:lnSpc>
            </a:pPr>
            <a:endParaRPr lang="en-US" sz="2600">
              <a:solidFill>
                <a:srgbClr val="FFFAEE"/>
              </a:solidFill>
              <a:latin typeface="Roboto"/>
            </a:endParaRPr>
          </a:p>
        </p:txBody>
      </p:sp>
      <p:sp>
        <p:nvSpPr>
          <p:cNvPr id="4" name="TextBox 4"/>
          <p:cNvSpPr txBox="1"/>
          <p:nvPr/>
        </p:nvSpPr>
        <p:spPr>
          <a:xfrm>
            <a:off x="750600" y="1057275"/>
            <a:ext cx="12181049" cy="657144"/>
          </a:xfrm>
          <a:prstGeom prst="rect">
            <a:avLst/>
          </a:prstGeom>
        </p:spPr>
        <p:txBody>
          <a:bodyPr lIns="0" tIns="0" rIns="0" bIns="0" rtlCol="0" anchor="t">
            <a:spAutoFit/>
          </a:bodyPr>
          <a:lstStyle/>
          <a:p>
            <a:pPr>
              <a:lnSpc>
                <a:spcPts val="5174"/>
              </a:lnSpc>
            </a:pPr>
            <a:r>
              <a:rPr lang="en-US" sz="4500">
                <a:solidFill>
                  <a:srgbClr val="FFB700"/>
                </a:solidFill>
                <a:latin typeface="Roboto Slab Bold"/>
              </a:rPr>
              <a:t>ULF</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41F49"/>
        </a:solidFill>
        <a:effectLst/>
      </p:bgPr>
    </p:bg>
    <p:spTree>
      <p:nvGrpSpPr>
        <p:cNvPr id="1" name=""/>
        <p:cNvGrpSpPr/>
        <p:nvPr/>
      </p:nvGrpSpPr>
      <p:grpSpPr>
        <a:xfrm>
          <a:off x="0" y="0"/>
          <a:ext cx="0" cy="0"/>
          <a:chOff x="0" y="0"/>
          <a:chExt cx="0" cy="0"/>
        </a:xfrm>
      </p:grpSpPr>
      <p:sp>
        <p:nvSpPr>
          <p:cNvPr id="2" name="Freeform 2"/>
          <p:cNvSpPr/>
          <p:nvPr/>
        </p:nvSpPr>
        <p:spPr>
          <a:xfrm>
            <a:off x="8030079" y="194381"/>
            <a:ext cx="9803139" cy="9898238"/>
          </a:xfrm>
          <a:custGeom>
            <a:avLst/>
            <a:gdLst/>
            <a:ahLst/>
            <a:cxnLst/>
            <a:rect l="l" t="t" r="r" b="b"/>
            <a:pathLst>
              <a:path w="9803139" h="9898238">
                <a:moveTo>
                  <a:pt x="0" y="0"/>
                </a:moveTo>
                <a:lnTo>
                  <a:pt x="9803139" y="0"/>
                </a:lnTo>
                <a:lnTo>
                  <a:pt x="9803139" y="9898238"/>
                </a:lnTo>
                <a:lnTo>
                  <a:pt x="0" y="9898238"/>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750600" y="1975651"/>
            <a:ext cx="6713617" cy="3853180"/>
          </a:xfrm>
          <a:prstGeom prst="rect">
            <a:avLst/>
          </a:prstGeom>
        </p:spPr>
        <p:txBody>
          <a:bodyPr lIns="0" tIns="0" rIns="0" bIns="0" rtlCol="0" anchor="t">
            <a:spAutoFit/>
          </a:bodyPr>
          <a:lstStyle/>
          <a:p>
            <a:pPr>
              <a:lnSpc>
                <a:spcPts val="3380"/>
              </a:lnSpc>
            </a:pPr>
            <a:r>
              <a:rPr lang="en-US" sz="2600">
                <a:solidFill>
                  <a:srgbClr val="FFFAEE"/>
                </a:solidFill>
                <a:latin typeface="Roboto"/>
              </a:rPr>
              <a:t>From construction loan sizing at construction start to stabilization, the maximum rents established by HUD increased to create “cushion” in the DSC Ratio.</a:t>
            </a:r>
          </a:p>
          <a:p>
            <a:pPr>
              <a:lnSpc>
                <a:spcPts val="3380"/>
              </a:lnSpc>
            </a:pPr>
            <a:endParaRPr lang="en-US" sz="2600">
              <a:solidFill>
                <a:srgbClr val="FFFAEE"/>
              </a:solidFill>
              <a:latin typeface="Roboto"/>
            </a:endParaRPr>
          </a:p>
          <a:p>
            <a:pPr>
              <a:lnSpc>
                <a:spcPts val="3380"/>
              </a:lnSpc>
            </a:pPr>
            <a:r>
              <a:rPr lang="en-US" sz="2600">
                <a:solidFill>
                  <a:srgbClr val="FFFAEE"/>
                </a:solidFill>
                <a:latin typeface="Roboto"/>
              </a:rPr>
              <a:t>Fortunately, NAC can allocate that surplus cash flow to pay the deferred developer fees.</a:t>
            </a:r>
          </a:p>
          <a:p>
            <a:pPr>
              <a:lnSpc>
                <a:spcPts val="3380"/>
              </a:lnSpc>
            </a:pPr>
            <a:endParaRPr lang="en-US" sz="2600">
              <a:solidFill>
                <a:srgbClr val="FFFAEE"/>
              </a:solidFill>
              <a:latin typeface="Roboto"/>
            </a:endParaRPr>
          </a:p>
          <a:p>
            <a:pPr>
              <a:lnSpc>
                <a:spcPts val="3380"/>
              </a:lnSpc>
            </a:pPr>
            <a:endParaRPr lang="en-US" sz="2600">
              <a:solidFill>
                <a:srgbClr val="FFFAEE"/>
              </a:solidFill>
              <a:latin typeface="Roboto"/>
            </a:endParaRPr>
          </a:p>
        </p:txBody>
      </p:sp>
      <p:sp>
        <p:nvSpPr>
          <p:cNvPr id="4" name="TextBox 4"/>
          <p:cNvSpPr txBox="1"/>
          <p:nvPr/>
        </p:nvSpPr>
        <p:spPr>
          <a:xfrm>
            <a:off x="750600" y="1057275"/>
            <a:ext cx="12181049" cy="657144"/>
          </a:xfrm>
          <a:prstGeom prst="rect">
            <a:avLst/>
          </a:prstGeom>
        </p:spPr>
        <p:txBody>
          <a:bodyPr lIns="0" tIns="0" rIns="0" bIns="0" rtlCol="0" anchor="t">
            <a:spAutoFit/>
          </a:bodyPr>
          <a:lstStyle/>
          <a:p>
            <a:pPr>
              <a:lnSpc>
                <a:spcPts val="5174"/>
              </a:lnSpc>
            </a:pPr>
            <a:r>
              <a:rPr lang="en-US" sz="4500">
                <a:solidFill>
                  <a:srgbClr val="FFB700"/>
                </a:solidFill>
                <a:latin typeface="Roboto Slab Bold"/>
              </a:rPr>
              <a:t>ULF</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41F49"/>
        </a:solidFill>
        <a:effectLst/>
      </p:bgPr>
    </p:bg>
    <p:spTree>
      <p:nvGrpSpPr>
        <p:cNvPr id="1" name=""/>
        <p:cNvGrpSpPr/>
        <p:nvPr/>
      </p:nvGrpSpPr>
      <p:grpSpPr>
        <a:xfrm>
          <a:off x="0" y="0"/>
          <a:ext cx="0" cy="0"/>
          <a:chOff x="0" y="0"/>
          <a:chExt cx="0" cy="0"/>
        </a:xfrm>
      </p:grpSpPr>
      <p:grpSp>
        <p:nvGrpSpPr>
          <p:cNvPr id="2" name="Group 2"/>
          <p:cNvGrpSpPr/>
          <p:nvPr/>
        </p:nvGrpSpPr>
        <p:grpSpPr>
          <a:xfrm>
            <a:off x="6891792" y="347431"/>
            <a:ext cx="10989741" cy="9592139"/>
            <a:chOff x="0" y="0"/>
            <a:chExt cx="14652988" cy="12789518"/>
          </a:xfrm>
        </p:grpSpPr>
        <p:grpSp>
          <p:nvGrpSpPr>
            <p:cNvPr id="3" name="Group 3"/>
            <p:cNvGrpSpPr/>
            <p:nvPr/>
          </p:nvGrpSpPr>
          <p:grpSpPr>
            <a:xfrm>
              <a:off x="0" y="0"/>
              <a:ext cx="14652988" cy="12789518"/>
              <a:chOff x="0" y="0"/>
              <a:chExt cx="2670510" cy="2330893"/>
            </a:xfrm>
          </p:grpSpPr>
          <p:sp>
            <p:nvSpPr>
              <p:cNvPr id="4" name="Freeform 4"/>
              <p:cNvSpPr/>
              <p:nvPr/>
            </p:nvSpPr>
            <p:spPr>
              <a:xfrm>
                <a:off x="0" y="0"/>
                <a:ext cx="2670510" cy="2330893"/>
              </a:xfrm>
              <a:custGeom>
                <a:avLst/>
                <a:gdLst/>
                <a:ahLst/>
                <a:cxnLst/>
                <a:rect l="l" t="t" r="r" b="b"/>
                <a:pathLst>
                  <a:path w="2670510" h="2330893">
                    <a:moveTo>
                      <a:pt x="0" y="0"/>
                    </a:moveTo>
                    <a:lnTo>
                      <a:pt x="2670510" y="0"/>
                    </a:lnTo>
                    <a:lnTo>
                      <a:pt x="2670510" y="2330893"/>
                    </a:lnTo>
                    <a:lnTo>
                      <a:pt x="0" y="2330893"/>
                    </a:lnTo>
                    <a:close/>
                  </a:path>
                </a:pathLst>
              </a:custGeom>
              <a:solidFill>
                <a:srgbClr val="FFFFFF"/>
              </a:solidFill>
            </p:spPr>
            <p:txBody>
              <a:bodyPr/>
              <a:lstStyle/>
              <a:p>
                <a:endParaRPr lang="en-US"/>
              </a:p>
            </p:txBody>
          </p:sp>
          <p:sp>
            <p:nvSpPr>
              <p:cNvPr id="5" name="TextBox 5"/>
              <p:cNvSpPr txBox="1"/>
              <p:nvPr/>
            </p:nvSpPr>
            <p:spPr>
              <a:xfrm>
                <a:off x="0" y="-228600"/>
                <a:ext cx="2670510" cy="2559493"/>
              </a:xfrm>
              <a:prstGeom prst="rect">
                <a:avLst/>
              </a:prstGeom>
            </p:spPr>
            <p:txBody>
              <a:bodyPr lIns="55059" tIns="55059" rIns="55059" bIns="55059" rtlCol="0" anchor="ctr"/>
              <a:lstStyle/>
              <a:p>
                <a:pPr algn="ctr">
                  <a:lnSpc>
                    <a:spcPts val="5060"/>
                  </a:lnSpc>
                </a:pPr>
                <a:endParaRPr/>
              </a:p>
            </p:txBody>
          </p:sp>
        </p:grpSp>
        <p:sp>
          <p:nvSpPr>
            <p:cNvPr id="6" name="Freeform 6"/>
            <p:cNvSpPr/>
            <p:nvPr/>
          </p:nvSpPr>
          <p:spPr>
            <a:xfrm>
              <a:off x="129104" y="84218"/>
              <a:ext cx="14421443" cy="12621083"/>
            </a:xfrm>
            <a:custGeom>
              <a:avLst/>
              <a:gdLst/>
              <a:ahLst/>
              <a:cxnLst/>
              <a:rect l="l" t="t" r="r" b="b"/>
              <a:pathLst>
                <a:path w="14421443" h="12621083">
                  <a:moveTo>
                    <a:pt x="0" y="0"/>
                  </a:moveTo>
                  <a:lnTo>
                    <a:pt x="14421443" y="0"/>
                  </a:lnTo>
                  <a:lnTo>
                    <a:pt x="14421443" y="12621082"/>
                  </a:lnTo>
                  <a:lnTo>
                    <a:pt x="0" y="12621082"/>
                  </a:lnTo>
                  <a:lnTo>
                    <a:pt x="0" y="0"/>
                  </a:lnTo>
                  <a:close/>
                </a:path>
              </a:pathLst>
            </a:custGeom>
            <a:blipFill>
              <a:blip r:embed="rId2"/>
              <a:stretch>
                <a:fillRect/>
              </a:stretch>
            </a:blipFill>
          </p:spPr>
          <p:txBody>
            <a:bodyPr/>
            <a:lstStyle/>
            <a:p>
              <a:endParaRPr lang="en-US"/>
            </a:p>
          </p:txBody>
        </p:sp>
      </p:grpSp>
      <p:sp>
        <p:nvSpPr>
          <p:cNvPr id="7" name="TextBox 7"/>
          <p:cNvSpPr txBox="1"/>
          <p:nvPr/>
        </p:nvSpPr>
        <p:spPr>
          <a:xfrm>
            <a:off x="750600" y="1975651"/>
            <a:ext cx="5326084" cy="5567680"/>
          </a:xfrm>
          <a:prstGeom prst="rect">
            <a:avLst/>
          </a:prstGeom>
        </p:spPr>
        <p:txBody>
          <a:bodyPr lIns="0" tIns="0" rIns="0" bIns="0" rtlCol="0" anchor="t">
            <a:spAutoFit/>
          </a:bodyPr>
          <a:lstStyle/>
          <a:p>
            <a:pPr>
              <a:lnSpc>
                <a:spcPts val="3380"/>
              </a:lnSpc>
            </a:pPr>
            <a:r>
              <a:rPr lang="en-US" sz="2600" dirty="0">
                <a:solidFill>
                  <a:srgbClr val="FFFAEE"/>
                </a:solidFill>
                <a:latin typeface="Roboto"/>
              </a:rPr>
              <a:t>NAC utilized 9 different capital sources to develop Stepping Stone III. Originally planned as a 9% LIHTC project, competitiveness in the Arizona 9% LIHTC program required NAC to switch to a 4% LIHTC Tax-Exempt Bond financing structure.</a:t>
            </a:r>
          </a:p>
          <a:p>
            <a:pPr>
              <a:lnSpc>
                <a:spcPts val="3380"/>
              </a:lnSpc>
            </a:pPr>
            <a:r>
              <a:rPr lang="en-US" sz="2600" dirty="0">
                <a:solidFill>
                  <a:srgbClr val="FFFAEE"/>
                </a:solidFill>
                <a:latin typeface="Roboto"/>
              </a:rPr>
              <a:t>This property utilizes a combination of TBRA’s and HUD CoC for operational support to serve chronically homeless individuals.</a:t>
            </a:r>
          </a:p>
          <a:p>
            <a:pPr>
              <a:lnSpc>
                <a:spcPts val="3380"/>
              </a:lnSpc>
            </a:pPr>
            <a:endParaRPr lang="en-US" sz="2600" dirty="0">
              <a:solidFill>
                <a:srgbClr val="FFFAEE"/>
              </a:solidFill>
              <a:latin typeface="Roboto"/>
            </a:endParaRPr>
          </a:p>
          <a:p>
            <a:pPr>
              <a:lnSpc>
                <a:spcPts val="3380"/>
              </a:lnSpc>
            </a:pPr>
            <a:endParaRPr lang="en-US" sz="2600" dirty="0">
              <a:solidFill>
                <a:srgbClr val="FFFAEE"/>
              </a:solidFill>
              <a:latin typeface="Roboto"/>
            </a:endParaRPr>
          </a:p>
        </p:txBody>
      </p:sp>
      <p:sp>
        <p:nvSpPr>
          <p:cNvPr id="8" name="TextBox 8"/>
          <p:cNvSpPr txBox="1"/>
          <p:nvPr/>
        </p:nvSpPr>
        <p:spPr>
          <a:xfrm>
            <a:off x="750600" y="1057275"/>
            <a:ext cx="12181049" cy="657144"/>
          </a:xfrm>
          <a:prstGeom prst="rect">
            <a:avLst/>
          </a:prstGeom>
        </p:spPr>
        <p:txBody>
          <a:bodyPr lIns="0" tIns="0" rIns="0" bIns="0" rtlCol="0" anchor="t">
            <a:spAutoFit/>
          </a:bodyPr>
          <a:lstStyle/>
          <a:p>
            <a:pPr>
              <a:lnSpc>
                <a:spcPts val="5174"/>
              </a:lnSpc>
            </a:pPr>
            <a:r>
              <a:rPr lang="en-US" sz="4500">
                <a:solidFill>
                  <a:srgbClr val="FFB700"/>
                </a:solidFill>
                <a:latin typeface="Roboto Slab Bold"/>
              </a:rPr>
              <a:t>Stepping Stone III</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57C9C3CE48AB43807A2B2BBC021B68" ma:contentTypeVersion="16" ma:contentTypeDescription="Create a new document." ma:contentTypeScope="" ma:versionID="c4f0741dd95a30e90c3cf977d95b5a14">
  <xsd:schema xmlns:xsd="http://www.w3.org/2001/XMLSchema" xmlns:xs="http://www.w3.org/2001/XMLSchema" xmlns:p="http://schemas.microsoft.com/office/2006/metadata/properties" xmlns:ns2="7275c497-f9ee-4928-92bc-548289b37429" xmlns:ns3="0bfe741e-9eca-4f01-90f2-939183f19d24" targetNamespace="http://schemas.microsoft.com/office/2006/metadata/properties" ma:root="true" ma:fieldsID="12ae29ed94e370c4482e339f14f554af" ns2:_="" ns3:_="">
    <xsd:import namespace="7275c497-f9ee-4928-92bc-548289b37429"/>
    <xsd:import namespace="0bfe741e-9eca-4f01-90f2-939183f19d2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_Flow_SignoffStatu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75c497-f9ee-4928-92bc-548289b374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ab8afe34-2bfd-4bac-9813-93dbf9691d0d"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_Flow_SignoffStatus" ma:index="22" nillable="true" ma:displayName="Sign-off status" ma:internalName="Sign_x002d_off_x0020_status">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bfe741e-9eca-4f01-90f2-939183f19d24"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f37b32d1-9ec4-4c82-9f5d-60c5422df62a}" ma:internalName="TaxCatchAll" ma:showField="CatchAllData" ma:web="0bfe741e-9eca-4f01-90f2-939183f19d2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bfe741e-9eca-4f01-90f2-939183f19d24" xsi:nil="true"/>
    <_Flow_SignoffStatus xmlns="7275c497-f9ee-4928-92bc-548289b37429" xsi:nil="true"/>
    <lcf76f155ced4ddcb4097134ff3c332f xmlns="7275c497-f9ee-4928-92bc-548289b3742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204F764-F0E0-4675-9A3C-FCFFCD0DC577}"/>
</file>

<file path=customXml/itemProps2.xml><?xml version="1.0" encoding="utf-8"?>
<ds:datastoreItem xmlns:ds="http://schemas.openxmlformats.org/officeDocument/2006/customXml" ds:itemID="{2F6F73FF-F046-44FC-B822-13CB0C19926B}"/>
</file>

<file path=customXml/itemProps3.xml><?xml version="1.0" encoding="utf-8"?>
<ds:datastoreItem xmlns:ds="http://schemas.openxmlformats.org/officeDocument/2006/customXml" ds:itemID="{8B1C93FE-F34C-4388-8677-2CEB559E3570}"/>
</file>

<file path=docProps/app.xml><?xml version="1.0" encoding="utf-8"?>
<Properties xmlns="http://schemas.openxmlformats.org/officeDocument/2006/extended-properties" xmlns:vt="http://schemas.openxmlformats.org/officeDocument/2006/docPropsVTypes">
  <TotalTime>148</TotalTime>
  <Words>1128</Words>
  <Application>Microsoft Office PowerPoint</Application>
  <PresentationFormat>Custom</PresentationFormat>
  <Paragraphs>188</Paragraphs>
  <Slides>17</Slides>
  <Notes>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Roboto Condensed Italics</vt:lpstr>
      <vt:lpstr>Roboto</vt:lpstr>
      <vt:lpstr>Roboto Condensed Bold</vt:lpstr>
      <vt:lpstr>Roboto Condensed Bold Italics</vt:lpstr>
      <vt:lpstr>Calibri</vt:lpstr>
      <vt:lpstr>Aptos</vt:lpstr>
      <vt:lpstr>Roboto Condensed</vt:lpstr>
      <vt:lpstr>Arial</vt:lpstr>
      <vt:lpstr>Roboto Slab Bold</vt:lpstr>
      <vt:lpstr>Roboto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2.26.24 - NAC Presentation - AZ Housing Coalition</dc:title>
  <dc:creator>Jennifer Jennings</dc:creator>
  <cp:lastModifiedBy>Jessica Cruz</cp:lastModifiedBy>
  <cp:revision>4</cp:revision>
  <dcterms:created xsi:type="dcterms:W3CDTF">2006-08-16T00:00:00Z</dcterms:created>
  <dcterms:modified xsi:type="dcterms:W3CDTF">2024-02-27T19:58:38Z</dcterms:modified>
  <dc:identifier>DAF9597qQpM</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0x010100AE57C9C3CE48AB43807A2B2BBC021B68</vt:lpwstr>
  </property>
</Properties>
</file>