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0"/>
  </p:notesMasterIdLst>
  <p:sldIdLst>
    <p:sldId id="795" r:id="rId6"/>
    <p:sldId id="1359" r:id="rId7"/>
    <p:sldId id="1200" r:id="rId8"/>
    <p:sldId id="1202" r:id="rId9"/>
    <p:sldId id="259" r:id="rId10"/>
    <p:sldId id="1203" r:id="rId11"/>
    <p:sldId id="1336" r:id="rId12"/>
    <p:sldId id="275" r:id="rId13"/>
    <p:sldId id="1348" r:id="rId14"/>
    <p:sldId id="261" r:id="rId15"/>
    <p:sldId id="1350" r:id="rId16"/>
    <p:sldId id="1176" r:id="rId17"/>
    <p:sldId id="1342" r:id="rId18"/>
    <p:sldId id="1361" r:id="rId19"/>
    <p:sldId id="1351" r:id="rId20"/>
    <p:sldId id="1337" r:id="rId21"/>
    <p:sldId id="266" r:id="rId22"/>
    <p:sldId id="1343" r:id="rId23"/>
    <p:sldId id="1340" r:id="rId24"/>
    <p:sldId id="1352" r:id="rId25"/>
    <p:sldId id="1357" r:id="rId26"/>
    <p:sldId id="1345" r:id="rId27"/>
    <p:sldId id="1346" r:id="rId28"/>
    <p:sldId id="1358" r:id="rId29"/>
    <p:sldId id="1354" r:id="rId30"/>
    <p:sldId id="1338" r:id="rId31"/>
    <p:sldId id="1057" r:id="rId32"/>
    <p:sldId id="280" r:id="rId33"/>
    <p:sldId id="1355" r:id="rId34"/>
    <p:sldId id="1356" r:id="rId35"/>
    <p:sldId id="1193" r:id="rId36"/>
    <p:sldId id="1246" r:id="rId37"/>
    <p:sldId id="1360" r:id="rId38"/>
    <p:sldId id="135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elee Chavez" initials="CC" lastIdx="14" clrIdx="0">
    <p:extLst>
      <p:ext uri="{19B8F6BF-5375-455C-9EA6-DF929625EA0E}">
        <p15:presenceInfo xmlns:p15="http://schemas.microsoft.com/office/powerpoint/2012/main" userId="S-1-5-21-1864253520-1647712531-16515117-486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4" autoAdjust="0"/>
    <p:restoredTop sz="94310"/>
  </p:normalViewPr>
  <p:slideViewPr>
    <p:cSldViewPr snapToGrid="0">
      <p:cViewPr varScale="1">
        <p:scale>
          <a:sx n="115" d="100"/>
          <a:sy n="115" d="100"/>
        </p:scale>
        <p:origin x="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0A67F-54CF-4D45-A85F-C34A74A23426}" type="doc">
      <dgm:prSet loTypeId="urn:microsoft.com/office/officeart/2018/2/layout/IconLabel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92E571-233A-4E05-B632-9EC45D755F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Decrease in affordable housing options</a:t>
          </a:r>
        </a:p>
      </dgm:t>
    </dgm:pt>
    <dgm:pt modelId="{7406A3FD-80E1-4BF3-968A-78A28FE26815}" type="parTrans" cxnId="{0390D993-D9C0-4075-8152-5919341269CD}">
      <dgm:prSet/>
      <dgm:spPr/>
      <dgm:t>
        <a:bodyPr/>
        <a:lstStyle/>
        <a:p>
          <a:endParaRPr lang="en-US"/>
        </a:p>
      </dgm:t>
    </dgm:pt>
    <dgm:pt modelId="{F4A724E5-FB99-4A35-A453-E9AE18233279}" type="sibTrans" cxnId="{0390D993-D9C0-4075-8152-5919341269CD}">
      <dgm:prSet/>
      <dgm:spPr/>
      <dgm:t>
        <a:bodyPr/>
        <a:lstStyle/>
        <a:p>
          <a:endParaRPr lang="en-US"/>
        </a:p>
      </dgm:t>
    </dgm:pt>
    <dgm:pt modelId="{08C00D5D-56AC-4161-987B-1C8AA0E990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Increasing rents</a:t>
          </a:r>
        </a:p>
      </dgm:t>
    </dgm:pt>
    <dgm:pt modelId="{F34E3C28-6D85-4F01-846A-FC82F25CAAE4}" type="parTrans" cxnId="{73BCCDED-B396-49D1-A4EC-8498E559404A}">
      <dgm:prSet/>
      <dgm:spPr/>
      <dgm:t>
        <a:bodyPr/>
        <a:lstStyle/>
        <a:p>
          <a:endParaRPr lang="en-US"/>
        </a:p>
      </dgm:t>
    </dgm:pt>
    <dgm:pt modelId="{81BD8B17-01B2-407D-AD3B-7AD4271343FB}" type="sibTrans" cxnId="{73BCCDED-B396-49D1-A4EC-8498E559404A}">
      <dgm:prSet/>
      <dgm:spPr/>
      <dgm:t>
        <a:bodyPr/>
        <a:lstStyle/>
        <a:p>
          <a:endParaRPr lang="en-US"/>
        </a:p>
      </dgm:t>
    </dgm:pt>
    <dgm:pt modelId="{81FBD062-1BB5-426E-9B87-5E7267E18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Increased homelessness                  and length of time in homelessness</a:t>
          </a:r>
        </a:p>
      </dgm:t>
    </dgm:pt>
    <dgm:pt modelId="{DF11A2A6-209A-454E-8FA9-15B12B48478D}" type="parTrans" cxnId="{65C9966C-3375-40E4-928B-0E2FF281F0FB}">
      <dgm:prSet/>
      <dgm:spPr/>
      <dgm:t>
        <a:bodyPr/>
        <a:lstStyle/>
        <a:p>
          <a:endParaRPr lang="en-US"/>
        </a:p>
      </dgm:t>
    </dgm:pt>
    <dgm:pt modelId="{04130D60-A60F-4EF6-B00E-70895EA70A28}" type="sibTrans" cxnId="{65C9966C-3375-40E4-928B-0E2FF281F0FB}">
      <dgm:prSet/>
      <dgm:spPr/>
      <dgm:t>
        <a:bodyPr/>
        <a:lstStyle/>
        <a:p>
          <a:endParaRPr lang="en-US"/>
        </a:p>
      </dgm:t>
    </dgm:pt>
    <dgm:pt modelId="{9FC8FE43-2806-464C-8124-B879B3B669A4}" type="pres">
      <dgm:prSet presAssocID="{0FF0A67F-54CF-4D45-A85F-C34A74A23426}" presName="root" presStyleCnt="0">
        <dgm:presLayoutVars>
          <dgm:dir/>
          <dgm:resizeHandles val="exact"/>
        </dgm:presLayoutVars>
      </dgm:prSet>
      <dgm:spPr/>
    </dgm:pt>
    <dgm:pt modelId="{7BA5C741-6892-4BC9-A4C8-609C6CD5C123}" type="pres">
      <dgm:prSet presAssocID="{F692E571-233A-4E05-B632-9EC45D755FBD}" presName="compNode" presStyleCnt="0"/>
      <dgm:spPr/>
    </dgm:pt>
    <dgm:pt modelId="{D3D9269E-BCC5-4D17-9F21-11DD1E966341}" type="pres">
      <dgm:prSet presAssocID="{F692E571-233A-4E05-B632-9EC45D755FBD}" presName="iconRect" presStyleLbl="node1" presStyleIdx="0" presStyleCnt="3" custLinFactX="3868" custLinFactNeighborX="100000" custLinFactNeighborY="30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B6638B1-BFA5-4312-B98E-C1FFF6712400}" type="pres">
      <dgm:prSet presAssocID="{F692E571-233A-4E05-B632-9EC45D755FBD}" presName="spaceRect" presStyleCnt="0"/>
      <dgm:spPr/>
    </dgm:pt>
    <dgm:pt modelId="{7523AFF5-238F-4688-A7FF-AF4588822102}" type="pres">
      <dgm:prSet presAssocID="{F692E571-233A-4E05-B632-9EC45D755FBD}" presName="textRect" presStyleLbl="revTx" presStyleIdx="0" presStyleCnt="3" custScaleX="72921" custLinFactNeighborX="47560" custLinFactNeighborY="-45140">
        <dgm:presLayoutVars>
          <dgm:chMax val="1"/>
          <dgm:chPref val="1"/>
        </dgm:presLayoutVars>
      </dgm:prSet>
      <dgm:spPr/>
    </dgm:pt>
    <dgm:pt modelId="{27A391D9-721D-4C77-B3C6-6CF42D5E1258}" type="pres">
      <dgm:prSet presAssocID="{F4A724E5-FB99-4A35-A453-E9AE18233279}" presName="sibTrans" presStyleCnt="0"/>
      <dgm:spPr/>
    </dgm:pt>
    <dgm:pt modelId="{0AFFF0FB-DA9B-42CE-9205-9312385DF0E6}" type="pres">
      <dgm:prSet presAssocID="{08C00D5D-56AC-4161-987B-1C8AA0E99056}" presName="compNode" presStyleCnt="0"/>
      <dgm:spPr/>
    </dgm:pt>
    <dgm:pt modelId="{E081674D-D25E-447B-AE58-3AACA824E1D3}" type="pres">
      <dgm:prSet presAssocID="{08C00D5D-56AC-4161-987B-1C8AA0E99056}" presName="iconRect" presStyleLbl="node1" presStyleIdx="1" presStyleCnt="3" custLinFactNeighborX="16580" custLinFactNeighborY="-436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5ACA6EF-3C84-4FAE-AB6D-80D407FAC4B2}" type="pres">
      <dgm:prSet presAssocID="{08C00D5D-56AC-4161-987B-1C8AA0E99056}" presName="spaceRect" presStyleCnt="0"/>
      <dgm:spPr/>
    </dgm:pt>
    <dgm:pt modelId="{B6C6C2BA-0A48-403A-802F-3B425089B32F}" type="pres">
      <dgm:prSet presAssocID="{08C00D5D-56AC-4161-987B-1C8AA0E99056}" presName="textRect" presStyleLbl="revTx" presStyleIdx="1" presStyleCnt="3" custLinFactY="-15680" custLinFactNeighborX="19091" custLinFactNeighborY="-100000">
        <dgm:presLayoutVars>
          <dgm:chMax val="1"/>
          <dgm:chPref val="1"/>
        </dgm:presLayoutVars>
      </dgm:prSet>
      <dgm:spPr/>
    </dgm:pt>
    <dgm:pt modelId="{32D73F8B-6029-43B4-A4AB-DC00B953D855}" type="pres">
      <dgm:prSet presAssocID="{81BD8B17-01B2-407D-AD3B-7AD4271343FB}" presName="sibTrans" presStyleCnt="0"/>
      <dgm:spPr/>
    </dgm:pt>
    <dgm:pt modelId="{51375FD7-9347-4B58-8EAA-0A3C3B65B417}" type="pres">
      <dgm:prSet presAssocID="{81FBD062-1BB5-426E-9B87-5E7267E18F58}" presName="compNode" presStyleCnt="0"/>
      <dgm:spPr/>
    </dgm:pt>
    <dgm:pt modelId="{E530E04D-7C25-4C4F-85FC-F37523A7F7F3}" type="pres">
      <dgm:prSet presAssocID="{81FBD062-1BB5-426E-9B87-5E7267E18F58}" presName="iconRect" presStyleLbl="node1" presStyleIdx="2" presStyleCnt="3" custLinFactX="-100000" custLinFactNeighborX="-120311" custLinFactNeighborY="8782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953E9640-CC20-49BA-ABEE-2F18604BCEE2}" type="pres">
      <dgm:prSet presAssocID="{81FBD062-1BB5-426E-9B87-5E7267E18F58}" presName="spaceRect" presStyleCnt="0"/>
      <dgm:spPr/>
    </dgm:pt>
    <dgm:pt modelId="{91945E57-62AC-4B95-A509-8889A26FFAAF}" type="pres">
      <dgm:prSet presAssocID="{81FBD062-1BB5-426E-9B87-5E7267E18F58}" presName="textRect" presStyleLbl="revTx" presStyleIdx="2" presStyleCnt="3" custLinFactNeighborX="-96203" custLinFactNeighborY="81776">
        <dgm:presLayoutVars>
          <dgm:chMax val="1"/>
          <dgm:chPref val="1"/>
        </dgm:presLayoutVars>
      </dgm:prSet>
      <dgm:spPr/>
    </dgm:pt>
  </dgm:ptLst>
  <dgm:cxnLst>
    <dgm:cxn modelId="{9DF8655F-4227-4E8F-83C1-AF607591F34A}" type="presOf" srcId="{F692E571-233A-4E05-B632-9EC45D755FBD}" destId="{7523AFF5-238F-4688-A7FF-AF4588822102}" srcOrd="0" destOrd="0" presId="urn:microsoft.com/office/officeart/2018/2/layout/IconLabelList"/>
    <dgm:cxn modelId="{65C9966C-3375-40E4-928B-0E2FF281F0FB}" srcId="{0FF0A67F-54CF-4D45-A85F-C34A74A23426}" destId="{81FBD062-1BB5-426E-9B87-5E7267E18F58}" srcOrd="2" destOrd="0" parTransId="{DF11A2A6-209A-454E-8FA9-15B12B48478D}" sibTransId="{04130D60-A60F-4EF6-B00E-70895EA70A28}"/>
    <dgm:cxn modelId="{FD04EF8A-BF7E-436B-8E99-FD4F300E04A1}" type="presOf" srcId="{0FF0A67F-54CF-4D45-A85F-C34A74A23426}" destId="{9FC8FE43-2806-464C-8124-B879B3B669A4}" srcOrd="0" destOrd="0" presId="urn:microsoft.com/office/officeart/2018/2/layout/IconLabelList"/>
    <dgm:cxn modelId="{0390D993-D9C0-4075-8152-5919341269CD}" srcId="{0FF0A67F-54CF-4D45-A85F-C34A74A23426}" destId="{F692E571-233A-4E05-B632-9EC45D755FBD}" srcOrd="0" destOrd="0" parTransId="{7406A3FD-80E1-4BF3-968A-78A28FE26815}" sibTransId="{F4A724E5-FB99-4A35-A453-E9AE18233279}"/>
    <dgm:cxn modelId="{175F0BA9-5548-44BF-816A-571B4F5C01F0}" type="presOf" srcId="{81FBD062-1BB5-426E-9B87-5E7267E18F58}" destId="{91945E57-62AC-4B95-A509-8889A26FFAAF}" srcOrd="0" destOrd="0" presId="urn:microsoft.com/office/officeart/2018/2/layout/IconLabelList"/>
    <dgm:cxn modelId="{0D6DF4CB-DE54-40A2-8520-2451ADB543CB}" type="presOf" srcId="{08C00D5D-56AC-4161-987B-1C8AA0E99056}" destId="{B6C6C2BA-0A48-403A-802F-3B425089B32F}" srcOrd="0" destOrd="0" presId="urn:microsoft.com/office/officeart/2018/2/layout/IconLabelList"/>
    <dgm:cxn modelId="{73BCCDED-B396-49D1-A4EC-8498E559404A}" srcId="{0FF0A67F-54CF-4D45-A85F-C34A74A23426}" destId="{08C00D5D-56AC-4161-987B-1C8AA0E99056}" srcOrd="1" destOrd="0" parTransId="{F34E3C28-6D85-4F01-846A-FC82F25CAAE4}" sibTransId="{81BD8B17-01B2-407D-AD3B-7AD4271343FB}"/>
    <dgm:cxn modelId="{F6449844-C122-4534-AD8E-6C2331E114D6}" type="presParOf" srcId="{9FC8FE43-2806-464C-8124-B879B3B669A4}" destId="{7BA5C741-6892-4BC9-A4C8-609C6CD5C123}" srcOrd="0" destOrd="0" presId="urn:microsoft.com/office/officeart/2018/2/layout/IconLabelList"/>
    <dgm:cxn modelId="{45C4160A-E6EA-4FBD-95F0-B0062CD77202}" type="presParOf" srcId="{7BA5C741-6892-4BC9-A4C8-609C6CD5C123}" destId="{D3D9269E-BCC5-4D17-9F21-11DD1E966341}" srcOrd="0" destOrd="0" presId="urn:microsoft.com/office/officeart/2018/2/layout/IconLabelList"/>
    <dgm:cxn modelId="{F42D2F4A-107A-4184-9AE7-9CB49B9659FA}" type="presParOf" srcId="{7BA5C741-6892-4BC9-A4C8-609C6CD5C123}" destId="{8B6638B1-BFA5-4312-B98E-C1FFF6712400}" srcOrd="1" destOrd="0" presId="urn:microsoft.com/office/officeart/2018/2/layout/IconLabelList"/>
    <dgm:cxn modelId="{2B95E84D-1B8A-411F-B823-CB925F6DF163}" type="presParOf" srcId="{7BA5C741-6892-4BC9-A4C8-609C6CD5C123}" destId="{7523AFF5-238F-4688-A7FF-AF4588822102}" srcOrd="2" destOrd="0" presId="urn:microsoft.com/office/officeart/2018/2/layout/IconLabelList"/>
    <dgm:cxn modelId="{474DB6D0-AC32-4C82-9AA1-EE656B1A44B9}" type="presParOf" srcId="{9FC8FE43-2806-464C-8124-B879B3B669A4}" destId="{27A391D9-721D-4C77-B3C6-6CF42D5E1258}" srcOrd="1" destOrd="0" presId="urn:microsoft.com/office/officeart/2018/2/layout/IconLabelList"/>
    <dgm:cxn modelId="{C7D19E52-FAC7-4DFF-B1DD-60610FF55C87}" type="presParOf" srcId="{9FC8FE43-2806-464C-8124-B879B3B669A4}" destId="{0AFFF0FB-DA9B-42CE-9205-9312385DF0E6}" srcOrd="2" destOrd="0" presId="urn:microsoft.com/office/officeart/2018/2/layout/IconLabelList"/>
    <dgm:cxn modelId="{BC33D8B8-0519-4E2B-9268-D1E5778012F4}" type="presParOf" srcId="{0AFFF0FB-DA9B-42CE-9205-9312385DF0E6}" destId="{E081674D-D25E-447B-AE58-3AACA824E1D3}" srcOrd="0" destOrd="0" presId="urn:microsoft.com/office/officeart/2018/2/layout/IconLabelList"/>
    <dgm:cxn modelId="{1B72BE92-D2E1-4243-8D98-1F6AC4C752C5}" type="presParOf" srcId="{0AFFF0FB-DA9B-42CE-9205-9312385DF0E6}" destId="{75ACA6EF-3C84-4FAE-AB6D-80D407FAC4B2}" srcOrd="1" destOrd="0" presId="urn:microsoft.com/office/officeart/2018/2/layout/IconLabelList"/>
    <dgm:cxn modelId="{B967497F-3FD9-4C02-8FCA-F1D0063881BC}" type="presParOf" srcId="{0AFFF0FB-DA9B-42CE-9205-9312385DF0E6}" destId="{B6C6C2BA-0A48-403A-802F-3B425089B32F}" srcOrd="2" destOrd="0" presId="urn:microsoft.com/office/officeart/2018/2/layout/IconLabelList"/>
    <dgm:cxn modelId="{8695FE1A-DECF-45B4-97B5-1AE0D428D51D}" type="presParOf" srcId="{9FC8FE43-2806-464C-8124-B879B3B669A4}" destId="{32D73F8B-6029-43B4-A4AB-DC00B953D855}" srcOrd="3" destOrd="0" presId="urn:microsoft.com/office/officeart/2018/2/layout/IconLabelList"/>
    <dgm:cxn modelId="{CC37F961-5DE8-4EEA-9F83-FBE7F39C0407}" type="presParOf" srcId="{9FC8FE43-2806-464C-8124-B879B3B669A4}" destId="{51375FD7-9347-4B58-8EAA-0A3C3B65B417}" srcOrd="4" destOrd="0" presId="urn:microsoft.com/office/officeart/2018/2/layout/IconLabelList"/>
    <dgm:cxn modelId="{B6B550F9-1DDC-4549-886F-36F1EA2F1F95}" type="presParOf" srcId="{51375FD7-9347-4B58-8EAA-0A3C3B65B417}" destId="{E530E04D-7C25-4C4F-85FC-F37523A7F7F3}" srcOrd="0" destOrd="0" presId="urn:microsoft.com/office/officeart/2018/2/layout/IconLabelList"/>
    <dgm:cxn modelId="{3B7FE1A8-8310-409D-8D3E-C2E38C516D7B}" type="presParOf" srcId="{51375FD7-9347-4B58-8EAA-0A3C3B65B417}" destId="{953E9640-CC20-49BA-ABEE-2F18604BCEE2}" srcOrd="1" destOrd="0" presId="urn:microsoft.com/office/officeart/2018/2/layout/IconLabelList"/>
    <dgm:cxn modelId="{63EF6E71-5C58-4717-A5C1-9FC6827B1BC3}" type="presParOf" srcId="{51375FD7-9347-4B58-8EAA-0A3C3B65B417}" destId="{91945E57-62AC-4B95-A509-8889A26FFA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8FEBA-6C8B-FF4D-B42C-E1A6B1B33C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68235-DD52-AF4B-A48D-9A7504E39A0F}">
      <dgm:prSet/>
      <dgm:spPr/>
      <dgm:t>
        <a:bodyPr/>
        <a:lstStyle/>
        <a:p>
          <a:r>
            <a:rPr lang="en-US" i="0" dirty="0"/>
            <a:t>Case Manager introduces shared housing option with client during initial conversation</a:t>
          </a:r>
          <a:endParaRPr lang="en-US" dirty="0"/>
        </a:p>
      </dgm:t>
    </dgm:pt>
    <dgm:pt modelId="{95F2D733-2BC6-3444-996D-139AB73D6345}" type="parTrans" cxnId="{6AF830D5-BDCB-764E-9201-1D216FB8EA65}">
      <dgm:prSet/>
      <dgm:spPr/>
      <dgm:t>
        <a:bodyPr/>
        <a:lstStyle/>
        <a:p>
          <a:endParaRPr lang="en-US"/>
        </a:p>
      </dgm:t>
    </dgm:pt>
    <dgm:pt modelId="{C2265C49-68B6-5643-A86D-2E10336AA452}" type="sibTrans" cxnId="{6AF830D5-BDCB-764E-9201-1D216FB8EA65}">
      <dgm:prSet/>
      <dgm:spPr/>
      <dgm:t>
        <a:bodyPr/>
        <a:lstStyle/>
        <a:p>
          <a:endParaRPr lang="en-US"/>
        </a:p>
      </dgm:t>
    </dgm:pt>
    <dgm:pt modelId="{AA9B0FF5-A3AF-A64C-B27A-1C375C115135}">
      <dgm:prSet/>
      <dgm:spPr/>
      <dgm:t>
        <a:bodyPr/>
        <a:lstStyle/>
        <a:p>
          <a:r>
            <a:rPr lang="en-US" i="0" dirty="0"/>
            <a:t>Case Manager completes Housemate Pairing Questionnaire</a:t>
          </a:r>
          <a:endParaRPr lang="en-US" dirty="0"/>
        </a:p>
      </dgm:t>
    </dgm:pt>
    <dgm:pt modelId="{B7BE05FE-0529-7349-A34D-27CA63C2C36E}" type="parTrans" cxnId="{FD63688F-3AC6-4A4E-8BA3-8B2A2B551B2A}">
      <dgm:prSet/>
      <dgm:spPr/>
      <dgm:t>
        <a:bodyPr/>
        <a:lstStyle/>
        <a:p>
          <a:endParaRPr lang="en-US"/>
        </a:p>
      </dgm:t>
    </dgm:pt>
    <dgm:pt modelId="{3CF1E17B-EE06-744D-B909-12858BE0B926}" type="sibTrans" cxnId="{FD63688F-3AC6-4A4E-8BA3-8B2A2B551B2A}">
      <dgm:prSet/>
      <dgm:spPr/>
      <dgm:t>
        <a:bodyPr/>
        <a:lstStyle/>
        <a:p>
          <a:endParaRPr lang="en-US"/>
        </a:p>
      </dgm:t>
    </dgm:pt>
    <dgm:pt modelId="{FEED604E-E9B2-3744-87C7-CAAE2863F887}">
      <dgm:prSet/>
      <dgm:spPr/>
      <dgm:t>
        <a:bodyPr/>
        <a:lstStyle/>
        <a:p>
          <a:r>
            <a:rPr lang="en-US" dirty="0"/>
            <a:t>Amber sends introductory email between Case Managers with Potential Housemate Pairings</a:t>
          </a:r>
        </a:p>
      </dgm:t>
    </dgm:pt>
    <dgm:pt modelId="{C28238F4-581E-8044-9432-D525AF32B90D}" type="parTrans" cxnId="{DBD2FECB-A611-1E4B-B5DB-4BAB0BDFB568}">
      <dgm:prSet/>
      <dgm:spPr/>
      <dgm:t>
        <a:bodyPr/>
        <a:lstStyle/>
        <a:p>
          <a:endParaRPr lang="en-US"/>
        </a:p>
      </dgm:t>
    </dgm:pt>
    <dgm:pt modelId="{546381A9-5957-5A40-BED0-21D684E4EF64}" type="sibTrans" cxnId="{DBD2FECB-A611-1E4B-B5DB-4BAB0BDFB568}">
      <dgm:prSet/>
      <dgm:spPr/>
      <dgm:t>
        <a:bodyPr/>
        <a:lstStyle/>
        <a:p>
          <a:endParaRPr lang="en-US"/>
        </a:p>
      </dgm:t>
    </dgm:pt>
    <dgm:pt modelId="{624F4A99-6B69-FF42-B288-F1A4732738B7}">
      <dgm:prSet/>
      <dgm:spPr/>
      <dgm:t>
        <a:bodyPr/>
        <a:lstStyle/>
        <a:p>
          <a:r>
            <a:rPr lang="en-US" i="0" dirty="0"/>
            <a:t>Once pair is finalized, Case Managers begin housing navigation and search</a:t>
          </a:r>
          <a:endParaRPr lang="en-US" dirty="0"/>
        </a:p>
      </dgm:t>
    </dgm:pt>
    <dgm:pt modelId="{43FADAD8-D828-E54B-B0EA-DBF4F330F86B}" type="parTrans" cxnId="{94A9B6AC-799C-8F4C-91C0-5749C91ADFA2}">
      <dgm:prSet/>
      <dgm:spPr/>
      <dgm:t>
        <a:bodyPr/>
        <a:lstStyle/>
        <a:p>
          <a:endParaRPr lang="en-US"/>
        </a:p>
      </dgm:t>
    </dgm:pt>
    <dgm:pt modelId="{1F709962-3EAB-5844-9751-1595FF2AC8A5}" type="sibTrans" cxnId="{94A9B6AC-799C-8F4C-91C0-5749C91ADFA2}">
      <dgm:prSet/>
      <dgm:spPr/>
      <dgm:t>
        <a:bodyPr/>
        <a:lstStyle/>
        <a:p>
          <a:endParaRPr lang="en-US"/>
        </a:p>
      </dgm:t>
    </dgm:pt>
    <dgm:pt modelId="{26FCFC42-91C4-B441-B4C5-FDF648E9BA5C}">
      <dgm:prSet/>
      <dgm:spPr/>
      <dgm:t>
        <a:bodyPr/>
        <a:lstStyle/>
        <a:p>
          <a:r>
            <a:rPr lang="en-US" dirty="0"/>
            <a:t>Clients sign lease, Case Managers help clients develop Housemate Agreement</a:t>
          </a:r>
        </a:p>
      </dgm:t>
    </dgm:pt>
    <dgm:pt modelId="{8B6A806F-0050-3D4D-B41C-894B1ED47E41}" type="parTrans" cxnId="{1C81C41B-FBD1-364C-AD8D-3775D9F43B3C}">
      <dgm:prSet/>
      <dgm:spPr/>
      <dgm:t>
        <a:bodyPr/>
        <a:lstStyle/>
        <a:p>
          <a:endParaRPr lang="en-US"/>
        </a:p>
      </dgm:t>
    </dgm:pt>
    <dgm:pt modelId="{7D131C78-C916-B641-B3B4-73CEAD683CEB}" type="sibTrans" cxnId="{1C81C41B-FBD1-364C-AD8D-3775D9F43B3C}">
      <dgm:prSet/>
      <dgm:spPr/>
      <dgm:t>
        <a:bodyPr/>
        <a:lstStyle/>
        <a:p>
          <a:endParaRPr lang="en-US"/>
        </a:p>
      </dgm:t>
    </dgm:pt>
    <dgm:pt modelId="{16E4D1DF-74F2-864D-BCBE-6490EBA74359}">
      <dgm:prSet/>
      <dgm:spPr/>
      <dgm:t>
        <a:bodyPr/>
        <a:lstStyle/>
        <a:p>
          <a:r>
            <a:rPr lang="en-US" i="0" dirty="0"/>
            <a:t>Case Managers facilitate Meet and Greet Conversation with their clients</a:t>
          </a:r>
          <a:endParaRPr lang="en-US" dirty="0"/>
        </a:p>
      </dgm:t>
    </dgm:pt>
    <dgm:pt modelId="{236DBDAC-5D37-8E4B-A40E-13CF04FDDA7C}" type="parTrans" cxnId="{031AEC3E-9759-3247-AA1F-6000995BFA24}">
      <dgm:prSet/>
      <dgm:spPr/>
      <dgm:t>
        <a:bodyPr/>
        <a:lstStyle/>
        <a:p>
          <a:endParaRPr lang="en-US"/>
        </a:p>
      </dgm:t>
    </dgm:pt>
    <dgm:pt modelId="{066CBF47-635E-BB43-BEFF-6EA9882A35CF}" type="sibTrans" cxnId="{031AEC3E-9759-3247-AA1F-6000995BFA24}">
      <dgm:prSet/>
      <dgm:spPr/>
      <dgm:t>
        <a:bodyPr/>
        <a:lstStyle/>
        <a:p>
          <a:endParaRPr lang="en-US"/>
        </a:p>
      </dgm:t>
    </dgm:pt>
    <dgm:pt modelId="{616402AB-6E71-1F4B-BF12-7483580A7B49}" type="pres">
      <dgm:prSet presAssocID="{19E8FEBA-6C8B-FF4D-B42C-E1A6B1B33C0F}" presName="CompostProcess" presStyleCnt="0">
        <dgm:presLayoutVars>
          <dgm:dir/>
          <dgm:resizeHandles val="exact"/>
        </dgm:presLayoutVars>
      </dgm:prSet>
      <dgm:spPr/>
    </dgm:pt>
    <dgm:pt modelId="{E72890CE-571C-4A4D-B20C-5B9D6A53BA89}" type="pres">
      <dgm:prSet presAssocID="{19E8FEBA-6C8B-FF4D-B42C-E1A6B1B33C0F}" presName="arrow" presStyleLbl="bgShp" presStyleIdx="0" presStyleCnt="1"/>
      <dgm:spPr/>
    </dgm:pt>
    <dgm:pt modelId="{56AA516D-B63A-1849-9A92-A319BC662251}" type="pres">
      <dgm:prSet presAssocID="{19E8FEBA-6C8B-FF4D-B42C-E1A6B1B33C0F}" presName="linearProcess" presStyleCnt="0"/>
      <dgm:spPr/>
    </dgm:pt>
    <dgm:pt modelId="{1D1C3281-3654-6D4F-A2F3-8D97E94A8439}" type="pres">
      <dgm:prSet presAssocID="{EDA68235-DD52-AF4B-A48D-9A7504E39A0F}" presName="textNode" presStyleLbl="node1" presStyleIdx="0" presStyleCnt="6">
        <dgm:presLayoutVars>
          <dgm:bulletEnabled val="1"/>
        </dgm:presLayoutVars>
      </dgm:prSet>
      <dgm:spPr/>
    </dgm:pt>
    <dgm:pt modelId="{802D3FF0-7102-5C4C-A898-33BC3EE64499}" type="pres">
      <dgm:prSet presAssocID="{C2265C49-68B6-5643-A86D-2E10336AA452}" presName="sibTrans" presStyleCnt="0"/>
      <dgm:spPr/>
    </dgm:pt>
    <dgm:pt modelId="{5A36DB64-506C-EE43-B9E2-4D1EEC68A595}" type="pres">
      <dgm:prSet presAssocID="{AA9B0FF5-A3AF-A64C-B27A-1C375C115135}" presName="textNode" presStyleLbl="node1" presStyleIdx="1" presStyleCnt="6">
        <dgm:presLayoutVars>
          <dgm:bulletEnabled val="1"/>
        </dgm:presLayoutVars>
      </dgm:prSet>
      <dgm:spPr/>
    </dgm:pt>
    <dgm:pt modelId="{08BF1F49-35CE-B341-8BF3-35E817B4327A}" type="pres">
      <dgm:prSet presAssocID="{3CF1E17B-EE06-744D-B909-12858BE0B926}" presName="sibTrans" presStyleCnt="0"/>
      <dgm:spPr/>
    </dgm:pt>
    <dgm:pt modelId="{85923DFB-EAA1-9C42-AC98-5938FA45FFDC}" type="pres">
      <dgm:prSet presAssocID="{FEED604E-E9B2-3744-87C7-CAAE2863F887}" presName="textNode" presStyleLbl="node1" presStyleIdx="2" presStyleCnt="6">
        <dgm:presLayoutVars>
          <dgm:bulletEnabled val="1"/>
        </dgm:presLayoutVars>
      </dgm:prSet>
      <dgm:spPr/>
    </dgm:pt>
    <dgm:pt modelId="{B6770E3E-2B0C-4843-8DF7-E775DCC7AAA1}" type="pres">
      <dgm:prSet presAssocID="{546381A9-5957-5A40-BED0-21D684E4EF64}" presName="sibTrans" presStyleCnt="0"/>
      <dgm:spPr/>
    </dgm:pt>
    <dgm:pt modelId="{78592567-6F3F-9B43-A24C-FB65719AD505}" type="pres">
      <dgm:prSet presAssocID="{16E4D1DF-74F2-864D-BCBE-6490EBA74359}" presName="textNode" presStyleLbl="node1" presStyleIdx="3" presStyleCnt="6">
        <dgm:presLayoutVars>
          <dgm:bulletEnabled val="1"/>
        </dgm:presLayoutVars>
      </dgm:prSet>
      <dgm:spPr/>
    </dgm:pt>
    <dgm:pt modelId="{2AAE6B40-89D1-7E42-88EF-1F538D424866}" type="pres">
      <dgm:prSet presAssocID="{066CBF47-635E-BB43-BEFF-6EA9882A35CF}" presName="sibTrans" presStyleCnt="0"/>
      <dgm:spPr/>
    </dgm:pt>
    <dgm:pt modelId="{054BD812-F884-7444-BDFD-A39E7A1F62BF}" type="pres">
      <dgm:prSet presAssocID="{624F4A99-6B69-FF42-B288-F1A4732738B7}" presName="textNode" presStyleLbl="node1" presStyleIdx="4" presStyleCnt="6">
        <dgm:presLayoutVars>
          <dgm:bulletEnabled val="1"/>
        </dgm:presLayoutVars>
      </dgm:prSet>
      <dgm:spPr/>
    </dgm:pt>
    <dgm:pt modelId="{20D171A8-AA72-5D47-9384-055F8EF98428}" type="pres">
      <dgm:prSet presAssocID="{1F709962-3EAB-5844-9751-1595FF2AC8A5}" presName="sibTrans" presStyleCnt="0"/>
      <dgm:spPr/>
    </dgm:pt>
    <dgm:pt modelId="{B6D288CD-AD8F-424E-B67F-5E8BA85CE77F}" type="pres">
      <dgm:prSet presAssocID="{26FCFC42-91C4-B441-B4C5-FDF648E9BA5C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C81C41B-FBD1-364C-AD8D-3775D9F43B3C}" srcId="{19E8FEBA-6C8B-FF4D-B42C-E1A6B1B33C0F}" destId="{26FCFC42-91C4-B441-B4C5-FDF648E9BA5C}" srcOrd="5" destOrd="0" parTransId="{8B6A806F-0050-3D4D-B41C-894B1ED47E41}" sibTransId="{7D131C78-C916-B641-B3B4-73CEAD683CEB}"/>
    <dgm:cxn modelId="{031AEC3E-9759-3247-AA1F-6000995BFA24}" srcId="{19E8FEBA-6C8B-FF4D-B42C-E1A6B1B33C0F}" destId="{16E4D1DF-74F2-864D-BCBE-6490EBA74359}" srcOrd="3" destOrd="0" parTransId="{236DBDAC-5D37-8E4B-A40E-13CF04FDDA7C}" sibTransId="{066CBF47-635E-BB43-BEFF-6EA9882A35CF}"/>
    <dgm:cxn modelId="{B147CC50-B2FD-5B4B-8355-6C2F7D648938}" type="presOf" srcId="{16E4D1DF-74F2-864D-BCBE-6490EBA74359}" destId="{78592567-6F3F-9B43-A24C-FB65719AD505}" srcOrd="0" destOrd="0" presId="urn:microsoft.com/office/officeart/2005/8/layout/hProcess9"/>
    <dgm:cxn modelId="{CC24FD78-3913-5748-894A-B47531BA7022}" type="presOf" srcId="{624F4A99-6B69-FF42-B288-F1A4732738B7}" destId="{054BD812-F884-7444-BDFD-A39E7A1F62BF}" srcOrd="0" destOrd="0" presId="urn:microsoft.com/office/officeart/2005/8/layout/hProcess9"/>
    <dgm:cxn modelId="{2E05597A-5A93-D041-BA5A-BF08703A1934}" type="presOf" srcId="{FEED604E-E9B2-3744-87C7-CAAE2863F887}" destId="{85923DFB-EAA1-9C42-AC98-5938FA45FFDC}" srcOrd="0" destOrd="0" presId="urn:microsoft.com/office/officeart/2005/8/layout/hProcess9"/>
    <dgm:cxn modelId="{28585D84-3809-1E41-8FBC-6DB2D79B67C3}" type="presOf" srcId="{EDA68235-DD52-AF4B-A48D-9A7504E39A0F}" destId="{1D1C3281-3654-6D4F-A2F3-8D97E94A8439}" srcOrd="0" destOrd="0" presId="urn:microsoft.com/office/officeart/2005/8/layout/hProcess9"/>
    <dgm:cxn modelId="{FD63688F-3AC6-4A4E-8BA3-8B2A2B551B2A}" srcId="{19E8FEBA-6C8B-FF4D-B42C-E1A6B1B33C0F}" destId="{AA9B0FF5-A3AF-A64C-B27A-1C375C115135}" srcOrd="1" destOrd="0" parTransId="{B7BE05FE-0529-7349-A34D-27CA63C2C36E}" sibTransId="{3CF1E17B-EE06-744D-B909-12858BE0B926}"/>
    <dgm:cxn modelId="{15A1E89E-75E3-2741-83F0-A6549230025D}" type="presOf" srcId="{19E8FEBA-6C8B-FF4D-B42C-E1A6B1B33C0F}" destId="{616402AB-6E71-1F4B-BF12-7483580A7B49}" srcOrd="0" destOrd="0" presId="urn:microsoft.com/office/officeart/2005/8/layout/hProcess9"/>
    <dgm:cxn modelId="{94A9B6AC-799C-8F4C-91C0-5749C91ADFA2}" srcId="{19E8FEBA-6C8B-FF4D-B42C-E1A6B1B33C0F}" destId="{624F4A99-6B69-FF42-B288-F1A4732738B7}" srcOrd="4" destOrd="0" parTransId="{43FADAD8-D828-E54B-B0EA-DBF4F330F86B}" sibTransId="{1F709962-3EAB-5844-9751-1595FF2AC8A5}"/>
    <dgm:cxn modelId="{DBD2FECB-A611-1E4B-B5DB-4BAB0BDFB568}" srcId="{19E8FEBA-6C8B-FF4D-B42C-E1A6B1B33C0F}" destId="{FEED604E-E9B2-3744-87C7-CAAE2863F887}" srcOrd="2" destOrd="0" parTransId="{C28238F4-581E-8044-9432-D525AF32B90D}" sibTransId="{546381A9-5957-5A40-BED0-21D684E4EF64}"/>
    <dgm:cxn modelId="{6AF830D5-BDCB-764E-9201-1D216FB8EA65}" srcId="{19E8FEBA-6C8B-FF4D-B42C-E1A6B1B33C0F}" destId="{EDA68235-DD52-AF4B-A48D-9A7504E39A0F}" srcOrd="0" destOrd="0" parTransId="{95F2D733-2BC6-3444-996D-139AB73D6345}" sibTransId="{C2265C49-68B6-5643-A86D-2E10336AA452}"/>
    <dgm:cxn modelId="{AD01C0DF-920E-4B44-B1B0-95FC8683AC9A}" type="presOf" srcId="{26FCFC42-91C4-B441-B4C5-FDF648E9BA5C}" destId="{B6D288CD-AD8F-424E-B67F-5E8BA85CE77F}" srcOrd="0" destOrd="0" presId="urn:microsoft.com/office/officeart/2005/8/layout/hProcess9"/>
    <dgm:cxn modelId="{03D245E2-58A5-C649-A940-E5638E100F52}" type="presOf" srcId="{AA9B0FF5-A3AF-A64C-B27A-1C375C115135}" destId="{5A36DB64-506C-EE43-B9E2-4D1EEC68A595}" srcOrd="0" destOrd="0" presId="urn:microsoft.com/office/officeart/2005/8/layout/hProcess9"/>
    <dgm:cxn modelId="{03DEAAC3-5AFC-0744-8F8D-2C7156EDAE1C}" type="presParOf" srcId="{616402AB-6E71-1F4B-BF12-7483580A7B49}" destId="{E72890CE-571C-4A4D-B20C-5B9D6A53BA89}" srcOrd="0" destOrd="0" presId="urn:microsoft.com/office/officeart/2005/8/layout/hProcess9"/>
    <dgm:cxn modelId="{AAFF80DA-7D95-9F4E-AB99-3A44D9DF9F05}" type="presParOf" srcId="{616402AB-6E71-1F4B-BF12-7483580A7B49}" destId="{56AA516D-B63A-1849-9A92-A319BC662251}" srcOrd="1" destOrd="0" presId="urn:microsoft.com/office/officeart/2005/8/layout/hProcess9"/>
    <dgm:cxn modelId="{F67BA2F1-7C02-2644-B5BB-C45BFB705027}" type="presParOf" srcId="{56AA516D-B63A-1849-9A92-A319BC662251}" destId="{1D1C3281-3654-6D4F-A2F3-8D97E94A8439}" srcOrd="0" destOrd="0" presId="urn:microsoft.com/office/officeart/2005/8/layout/hProcess9"/>
    <dgm:cxn modelId="{3D1FF426-2E27-6B46-B6A4-BC31097E6649}" type="presParOf" srcId="{56AA516D-B63A-1849-9A92-A319BC662251}" destId="{802D3FF0-7102-5C4C-A898-33BC3EE64499}" srcOrd="1" destOrd="0" presId="urn:microsoft.com/office/officeart/2005/8/layout/hProcess9"/>
    <dgm:cxn modelId="{C97D57DC-61C9-2844-8069-EDABF5ABF7F7}" type="presParOf" srcId="{56AA516D-B63A-1849-9A92-A319BC662251}" destId="{5A36DB64-506C-EE43-B9E2-4D1EEC68A595}" srcOrd="2" destOrd="0" presId="urn:microsoft.com/office/officeart/2005/8/layout/hProcess9"/>
    <dgm:cxn modelId="{DA2A16F7-5EC3-384A-97EE-9C0274C25B54}" type="presParOf" srcId="{56AA516D-B63A-1849-9A92-A319BC662251}" destId="{08BF1F49-35CE-B341-8BF3-35E817B4327A}" srcOrd="3" destOrd="0" presId="urn:microsoft.com/office/officeart/2005/8/layout/hProcess9"/>
    <dgm:cxn modelId="{B25FF109-C759-144F-80F5-BF8BEC88B9C9}" type="presParOf" srcId="{56AA516D-B63A-1849-9A92-A319BC662251}" destId="{85923DFB-EAA1-9C42-AC98-5938FA45FFDC}" srcOrd="4" destOrd="0" presId="urn:microsoft.com/office/officeart/2005/8/layout/hProcess9"/>
    <dgm:cxn modelId="{7E65D611-A2FC-7042-8F96-7477ABF41290}" type="presParOf" srcId="{56AA516D-B63A-1849-9A92-A319BC662251}" destId="{B6770E3E-2B0C-4843-8DF7-E775DCC7AAA1}" srcOrd="5" destOrd="0" presId="urn:microsoft.com/office/officeart/2005/8/layout/hProcess9"/>
    <dgm:cxn modelId="{91AAA68F-8172-EC4C-9B67-1AEC156954C2}" type="presParOf" srcId="{56AA516D-B63A-1849-9A92-A319BC662251}" destId="{78592567-6F3F-9B43-A24C-FB65719AD505}" srcOrd="6" destOrd="0" presId="urn:microsoft.com/office/officeart/2005/8/layout/hProcess9"/>
    <dgm:cxn modelId="{226E954A-451E-B146-A50E-BB6E5D8D31E4}" type="presParOf" srcId="{56AA516D-B63A-1849-9A92-A319BC662251}" destId="{2AAE6B40-89D1-7E42-88EF-1F538D424866}" srcOrd="7" destOrd="0" presId="urn:microsoft.com/office/officeart/2005/8/layout/hProcess9"/>
    <dgm:cxn modelId="{ED4DECCC-6A4D-8044-8ED3-97BD410034C2}" type="presParOf" srcId="{56AA516D-B63A-1849-9A92-A319BC662251}" destId="{054BD812-F884-7444-BDFD-A39E7A1F62BF}" srcOrd="8" destOrd="0" presId="urn:microsoft.com/office/officeart/2005/8/layout/hProcess9"/>
    <dgm:cxn modelId="{2A4CD72A-3870-F646-BECA-3C42588D9DB0}" type="presParOf" srcId="{56AA516D-B63A-1849-9A92-A319BC662251}" destId="{20D171A8-AA72-5D47-9384-055F8EF98428}" srcOrd="9" destOrd="0" presId="urn:microsoft.com/office/officeart/2005/8/layout/hProcess9"/>
    <dgm:cxn modelId="{AD009CD5-177C-C64F-B8AE-5E526114D392}" type="presParOf" srcId="{56AA516D-B63A-1849-9A92-A319BC662251}" destId="{B6D288CD-AD8F-424E-B67F-5E8BA85CE77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3E5E3-01DA-4D61-8264-3DB42211EF0C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4DAFEA-57BC-4FA5-9E10-8621A5AFCD23}">
      <dgm:prSet/>
      <dgm:spPr/>
      <dgm:t>
        <a:bodyPr/>
        <a:lstStyle/>
        <a:p>
          <a:r>
            <a:rPr lang="en-US" b="1" dirty="0"/>
            <a:t>Community-Care</a:t>
          </a:r>
        </a:p>
      </dgm:t>
    </dgm:pt>
    <dgm:pt modelId="{246032ED-9FF3-4497-9D1C-C2F228AB8D60}" type="parTrans" cxnId="{8557088D-2EEF-4C62-9A23-7F84C973195B}">
      <dgm:prSet/>
      <dgm:spPr/>
      <dgm:t>
        <a:bodyPr/>
        <a:lstStyle/>
        <a:p>
          <a:endParaRPr lang="en-US"/>
        </a:p>
      </dgm:t>
    </dgm:pt>
    <dgm:pt modelId="{16DCBE77-9951-4641-A3A0-4731347AC11B}" type="sibTrans" cxnId="{8557088D-2EEF-4C62-9A23-7F84C973195B}">
      <dgm:prSet/>
      <dgm:spPr/>
      <dgm:t>
        <a:bodyPr/>
        <a:lstStyle/>
        <a:p>
          <a:endParaRPr lang="en-US"/>
        </a:p>
      </dgm:t>
    </dgm:pt>
    <dgm:pt modelId="{7A73487C-4EBD-43EE-B0BF-92F46D90B821}">
      <dgm:prSet/>
      <dgm:spPr/>
      <dgm:t>
        <a:bodyPr/>
        <a:lstStyle/>
        <a:p>
          <a:r>
            <a:rPr lang="en-US" b="1" dirty="0"/>
            <a:t>Assess client supports:</a:t>
          </a:r>
        </a:p>
      </dgm:t>
    </dgm:pt>
    <dgm:pt modelId="{5350D80A-3547-470F-BAED-76967FB490A7}" type="parTrans" cxnId="{88AB6D4E-6754-413E-A3EE-1CBD29BE77F7}">
      <dgm:prSet/>
      <dgm:spPr/>
      <dgm:t>
        <a:bodyPr/>
        <a:lstStyle/>
        <a:p>
          <a:endParaRPr lang="en-US"/>
        </a:p>
      </dgm:t>
    </dgm:pt>
    <dgm:pt modelId="{186775D8-ADF0-43FF-85B0-BEB2CFDA7B62}" type="sibTrans" cxnId="{88AB6D4E-6754-413E-A3EE-1CBD29BE77F7}">
      <dgm:prSet/>
      <dgm:spPr/>
      <dgm:t>
        <a:bodyPr/>
        <a:lstStyle/>
        <a:p>
          <a:endParaRPr lang="en-US"/>
        </a:p>
      </dgm:t>
    </dgm:pt>
    <dgm:pt modelId="{F8D8EB29-C4FF-4CDF-BBA1-3A449A50C782}">
      <dgm:prSet custT="1"/>
      <dgm:spPr/>
      <dgm:t>
        <a:bodyPr/>
        <a:lstStyle/>
        <a:p>
          <a:r>
            <a:rPr lang="en-US" sz="1800" dirty="0"/>
            <a:t>What </a:t>
          </a:r>
          <a:r>
            <a:rPr lang="en-US" sz="1800" b="1" dirty="0"/>
            <a:t>intensity</a:t>
          </a:r>
          <a:r>
            <a:rPr lang="en-US" sz="1800" dirty="0"/>
            <a:t> of support is needed?</a:t>
          </a:r>
        </a:p>
      </dgm:t>
    </dgm:pt>
    <dgm:pt modelId="{C209E47E-ED8C-47BF-B441-F1A60D400653}" type="parTrans" cxnId="{26A8E620-D79C-4DC1-B784-5E92F57E6406}">
      <dgm:prSet/>
      <dgm:spPr/>
      <dgm:t>
        <a:bodyPr/>
        <a:lstStyle/>
        <a:p>
          <a:endParaRPr lang="en-US"/>
        </a:p>
      </dgm:t>
    </dgm:pt>
    <dgm:pt modelId="{AD228136-82ED-4B0D-AC28-12CE2E15B36D}" type="sibTrans" cxnId="{26A8E620-D79C-4DC1-B784-5E92F57E6406}">
      <dgm:prSet/>
      <dgm:spPr/>
      <dgm:t>
        <a:bodyPr/>
        <a:lstStyle/>
        <a:p>
          <a:endParaRPr lang="en-US"/>
        </a:p>
      </dgm:t>
    </dgm:pt>
    <dgm:pt modelId="{74728A67-15FB-4DF8-A4DF-094FBD5808D0}">
      <dgm:prSet custT="1"/>
      <dgm:spPr/>
      <dgm:t>
        <a:bodyPr/>
        <a:lstStyle/>
        <a:p>
          <a:r>
            <a:rPr lang="en-US" sz="1800" dirty="0"/>
            <a:t>What is the </a:t>
          </a:r>
          <a:r>
            <a:rPr lang="en-US" sz="1800" b="1" dirty="0"/>
            <a:t>duration </a:t>
          </a:r>
          <a:r>
            <a:rPr lang="en-US" sz="1800" dirty="0"/>
            <a:t>needed?</a:t>
          </a:r>
        </a:p>
      </dgm:t>
    </dgm:pt>
    <dgm:pt modelId="{A4C6BFE5-437F-4C47-AB45-C08F60F55A9E}" type="parTrans" cxnId="{93793542-4A1A-475E-B50A-E4D481C34E6A}">
      <dgm:prSet/>
      <dgm:spPr/>
      <dgm:t>
        <a:bodyPr/>
        <a:lstStyle/>
        <a:p>
          <a:endParaRPr lang="en-US"/>
        </a:p>
      </dgm:t>
    </dgm:pt>
    <dgm:pt modelId="{F2BE9738-2D79-40C7-AFED-14EF1DEFAC7B}" type="sibTrans" cxnId="{93793542-4A1A-475E-B50A-E4D481C34E6A}">
      <dgm:prSet/>
      <dgm:spPr/>
      <dgm:t>
        <a:bodyPr/>
        <a:lstStyle/>
        <a:p>
          <a:endParaRPr lang="en-US"/>
        </a:p>
      </dgm:t>
    </dgm:pt>
    <dgm:pt modelId="{E5B332B2-6DC8-4DBF-8D9F-8D3D28FFAA50}">
      <dgm:prSet custT="1"/>
      <dgm:spPr/>
      <dgm:t>
        <a:bodyPr/>
        <a:lstStyle/>
        <a:p>
          <a:r>
            <a:rPr lang="en-US" sz="1800" dirty="0"/>
            <a:t>What</a:t>
          </a:r>
          <a:r>
            <a:rPr lang="en-US" sz="1800" b="1" dirty="0"/>
            <a:t> frequency </a:t>
          </a:r>
          <a:r>
            <a:rPr lang="en-US" sz="1800" dirty="0"/>
            <a:t>of   support is needed?</a:t>
          </a:r>
        </a:p>
      </dgm:t>
    </dgm:pt>
    <dgm:pt modelId="{E85558ED-71A6-41B5-9C0C-CF88D35E9CDE}" type="parTrans" cxnId="{85621630-BF30-4F07-A71F-986AC1E55778}">
      <dgm:prSet/>
      <dgm:spPr/>
      <dgm:t>
        <a:bodyPr/>
        <a:lstStyle/>
        <a:p>
          <a:endParaRPr lang="en-US"/>
        </a:p>
      </dgm:t>
    </dgm:pt>
    <dgm:pt modelId="{B3BD8F2E-36FE-49A6-9F9F-21F5ADCFEAF7}" type="sibTrans" cxnId="{85621630-BF30-4F07-A71F-986AC1E55778}">
      <dgm:prSet/>
      <dgm:spPr/>
      <dgm:t>
        <a:bodyPr/>
        <a:lstStyle/>
        <a:p>
          <a:endParaRPr lang="en-US"/>
        </a:p>
      </dgm:t>
    </dgm:pt>
    <dgm:pt modelId="{EF415086-9AD4-497D-B577-AEA5EB8A6C98}">
      <dgm:prSet/>
      <dgm:spPr/>
      <dgm:t>
        <a:bodyPr/>
        <a:lstStyle/>
        <a:p>
          <a:r>
            <a:rPr lang="en-US" b="1" dirty="0"/>
            <a:t>Be willing to change plan</a:t>
          </a:r>
        </a:p>
      </dgm:t>
    </dgm:pt>
    <dgm:pt modelId="{189FCF81-FAEC-47E2-834B-3E93EB1D10E5}" type="parTrans" cxnId="{73353E0D-021E-4B85-A07B-84018C873581}">
      <dgm:prSet/>
      <dgm:spPr/>
      <dgm:t>
        <a:bodyPr/>
        <a:lstStyle/>
        <a:p>
          <a:endParaRPr lang="en-US"/>
        </a:p>
      </dgm:t>
    </dgm:pt>
    <dgm:pt modelId="{10AC90C3-FFB0-4998-8B34-4403E14694C5}" type="sibTrans" cxnId="{73353E0D-021E-4B85-A07B-84018C873581}">
      <dgm:prSet/>
      <dgm:spPr/>
      <dgm:t>
        <a:bodyPr/>
        <a:lstStyle/>
        <a:p>
          <a:endParaRPr lang="en-US"/>
        </a:p>
      </dgm:t>
    </dgm:pt>
    <dgm:pt modelId="{6C0D6A03-6B16-45BD-8BC5-877851B07128}">
      <dgm:prSet custT="1"/>
      <dgm:spPr/>
      <dgm:t>
        <a:bodyPr/>
        <a:lstStyle/>
        <a:p>
          <a:pPr algn="ctr"/>
          <a:r>
            <a:rPr lang="en-US" sz="2200" b="1" dirty="0"/>
            <a:t>Shared Housing is building Community within the home. </a:t>
          </a:r>
          <a:endParaRPr lang="en-US" sz="2200" dirty="0"/>
        </a:p>
      </dgm:t>
    </dgm:pt>
    <dgm:pt modelId="{D095036F-E4B1-4B11-A845-914660B77CDE}" type="parTrans" cxnId="{15A0EF3E-4892-48C9-9657-0C3E43FF872A}">
      <dgm:prSet/>
      <dgm:spPr/>
      <dgm:t>
        <a:bodyPr/>
        <a:lstStyle/>
        <a:p>
          <a:endParaRPr lang="en-US"/>
        </a:p>
      </dgm:t>
    </dgm:pt>
    <dgm:pt modelId="{7FCE1801-B550-48E6-9A11-86243AF32AE3}" type="sibTrans" cxnId="{15A0EF3E-4892-48C9-9657-0C3E43FF872A}">
      <dgm:prSet/>
      <dgm:spPr/>
      <dgm:t>
        <a:bodyPr/>
        <a:lstStyle/>
        <a:p>
          <a:endParaRPr lang="en-US"/>
        </a:p>
      </dgm:t>
    </dgm:pt>
    <dgm:pt modelId="{EE686E24-3244-4707-ABC7-A6B2931265BF}">
      <dgm:prSet/>
      <dgm:spPr/>
      <dgm:t>
        <a:bodyPr/>
        <a:lstStyle/>
        <a:p>
          <a:r>
            <a:rPr lang="en-US" b="0" dirty="0"/>
            <a:t>as each individual reveals more about what they need</a:t>
          </a:r>
        </a:p>
      </dgm:t>
    </dgm:pt>
    <dgm:pt modelId="{1841048D-01C5-453B-A035-B590F54160AB}" type="parTrans" cxnId="{61FE7145-F6A4-4F91-B8ED-54A08E7716DC}">
      <dgm:prSet/>
      <dgm:spPr/>
      <dgm:t>
        <a:bodyPr/>
        <a:lstStyle/>
        <a:p>
          <a:endParaRPr lang="en-US"/>
        </a:p>
      </dgm:t>
    </dgm:pt>
    <dgm:pt modelId="{055B5B8B-D7BB-4416-94BB-5703B25C437D}" type="sibTrans" cxnId="{61FE7145-F6A4-4F91-B8ED-54A08E7716DC}">
      <dgm:prSet/>
      <dgm:spPr/>
      <dgm:t>
        <a:bodyPr/>
        <a:lstStyle/>
        <a:p>
          <a:endParaRPr lang="en-US"/>
        </a:p>
      </dgm:t>
    </dgm:pt>
    <dgm:pt modelId="{095F97C1-2CFF-414F-93F8-ACE6DE62B787}" type="pres">
      <dgm:prSet presAssocID="{6573E5E3-01DA-4D61-8264-3DB42211EF0C}" presName="Name0" presStyleCnt="0">
        <dgm:presLayoutVars>
          <dgm:dir/>
          <dgm:animLvl val="lvl"/>
          <dgm:resizeHandles val="exact"/>
        </dgm:presLayoutVars>
      </dgm:prSet>
      <dgm:spPr/>
    </dgm:pt>
    <dgm:pt modelId="{BFC6B1FD-5C31-431F-9357-2BAD2E4FB8E4}" type="pres">
      <dgm:prSet presAssocID="{EF415086-9AD4-497D-B577-AEA5EB8A6C98}" presName="boxAndChildren" presStyleCnt="0"/>
      <dgm:spPr/>
    </dgm:pt>
    <dgm:pt modelId="{282FA7E4-C4CB-4F8F-B7DA-597DB924C716}" type="pres">
      <dgm:prSet presAssocID="{EF415086-9AD4-497D-B577-AEA5EB8A6C98}" presName="parentTextBox" presStyleLbl="alignNode1" presStyleIdx="0" presStyleCnt="3"/>
      <dgm:spPr/>
    </dgm:pt>
    <dgm:pt modelId="{8DF83848-8CFB-476E-B8FE-76097EDAE8AA}" type="pres">
      <dgm:prSet presAssocID="{EF415086-9AD4-497D-B577-AEA5EB8A6C98}" presName="descendantBox" presStyleLbl="bgAccFollowNode1" presStyleIdx="0" presStyleCnt="3"/>
      <dgm:spPr/>
    </dgm:pt>
    <dgm:pt modelId="{A9562469-B2FB-4A02-8E1F-6F5F7F2488DA}" type="pres">
      <dgm:prSet presAssocID="{186775D8-ADF0-43FF-85B0-BEB2CFDA7B62}" presName="sp" presStyleCnt="0"/>
      <dgm:spPr/>
    </dgm:pt>
    <dgm:pt modelId="{19FAABA3-5630-4229-9D8A-FEDF779824F6}" type="pres">
      <dgm:prSet presAssocID="{7A73487C-4EBD-43EE-B0BF-92F46D90B821}" presName="arrowAndChildren" presStyleCnt="0"/>
      <dgm:spPr/>
    </dgm:pt>
    <dgm:pt modelId="{3685CD9F-BE76-4321-95CB-B782A7A94E8C}" type="pres">
      <dgm:prSet presAssocID="{7A73487C-4EBD-43EE-B0BF-92F46D90B821}" presName="parentTextArrow" presStyleLbl="node1" presStyleIdx="0" presStyleCnt="0"/>
      <dgm:spPr/>
    </dgm:pt>
    <dgm:pt modelId="{5F3AECDC-283D-467B-876E-D5BA3A608048}" type="pres">
      <dgm:prSet presAssocID="{7A73487C-4EBD-43EE-B0BF-92F46D90B821}" presName="arrow" presStyleLbl="alignNode1" presStyleIdx="1" presStyleCnt="3"/>
      <dgm:spPr/>
    </dgm:pt>
    <dgm:pt modelId="{526FFAB3-FDA5-44AD-956D-0BCDB149E2F4}" type="pres">
      <dgm:prSet presAssocID="{7A73487C-4EBD-43EE-B0BF-92F46D90B821}" presName="descendantArrow" presStyleLbl="bgAccFollowNode1" presStyleIdx="1" presStyleCnt="3"/>
      <dgm:spPr/>
    </dgm:pt>
    <dgm:pt modelId="{801D6E0D-8DBC-4699-8AEC-809477EFF504}" type="pres">
      <dgm:prSet presAssocID="{16DCBE77-9951-4641-A3A0-4731347AC11B}" presName="sp" presStyleCnt="0"/>
      <dgm:spPr/>
    </dgm:pt>
    <dgm:pt modelId="{9AA8A26F-B7BE-4D70-B1A9-7ECB7F40E0C6}" type="pres">
      <dgm:prSet presAssocID="{184DAFEA-57BC-4FA5-9E10-8621A5AFCD23}" presName="arrowAndChildren" presStyleCnt="0"/>
      <dgm:spPr/>
    </dgm:pt>
    <dgm:pt modelId="{5C751832-45AF-4A36-ACA9-2B37A829A36E}" type="pres">
      <dgm:prSet presAssocID="{184DAFEA-57BC-4FA5-9E10-8621A5AFCD23}" presName="parentTextArrow" presStyleLbl="node1" presStyleIdx="0" presStyleCnt="0"/>
      <dgm:spPr/>
    </dgm:pt>
    <dgm:pt modelId="{BDFC3021-E951-4196-B60C-E77F15C2D798}" type="pres">
      <dgm:prSet presAssocID="{184DAFEA-57BC-4FA5-9E10-8621A5AFCD23}" presName="arrow" presStyleLbl="alignNode1" presStyleIdx="2" presStyleCnt="3"/>
      <dgm:spPr/>
    </dgm:pt>
    <dgm:pt modelId="{FA863A3C-0A90-493D-95E9-B35F1621DAC8}" type="pres">
      <dgm:prSet presAssocID="{184DAFEA-57BC-4FA5-9E10-8621A5AFCD23}" presName="descendantArrow" presStyleLbl="bgAccFollowNode1" presStyleIdx="2" presStyleCnt="3"/>
      <dgm:spPr/>
    </dgm:pt>
  </dgm:ptLst>
  <dgm:cxnLst>
    <dgm:cxn modelId="{73353E0D-021E-4B85-A07B-84018C873581}" srcId="{6573E5E3-01DA-4D61-8264-3DB42211EF0C}" destId="{EF415086-9AD4-497D-B577-AEA5EB8A6C98}" srcOrd="2" destOrd="0" parTransId="{189FCF81-FAEC-47E2-834B-3E93EB1D10E5}" sibTransId="{10AC90C3-FFB0-4998-8B34-4403E14694C5}"/>
    <dgm:cxn modelId="{26A8E620-D79C-4DC1-B784-5E92F57E6406}" srcId="{7A73487C-4EBD-43EE-B0BF-92F46D90B821}" destId="{F8D8EB29-C4FF-4CDF-BBA1-3A449A50C782}" srcOrd="0" destOrd="0" parTransId="{C209E47E-ED8C-47BF-B441-F1A60D400653}" sibTransId="{AD228136-82ED-4B0D-AC28-12CE2E15B36D}"/>
    <dgm:cxn modelId="{D8066A29-C9CE-4E30-8449-371642C9CB83}" type="presOf" srcId="{6573E5E3-01DA-4D61-8264-3DB42211EF0C}" destId="{095F97C1-2CFF-414F-93F8-ACE6DE62B787}" srcOrd="0" destOrd="0" presId="urn:microsoft.com/office/officeart/2016/7/layout/VerticalDownArrowProcess"/>
    <dgm:cxn modelId="{63E9A32C-121A-47A9-83B6-17BCC43C6CAC}" type="presOf" srcId="{6C0D6A03-6B16-45BD-8BC5-877851B07128}" destId="{FA863A3C-0A90-493D-95E9-B35F1621DAC8}" srcOrd="0" destOrd="0" presId="urn:microsoft.com/office/officeart/2016/7/layout/VerticalDownArrowProcess"/>
    <dgm:cxn modelId="{0D5C4A2E-6327-4F85-B995-78A8344FDCC7}" type="presOf" srcId="{EE686E24-3244-4707-ABC7-A6B2931265BF}" destId="{8DF83848-8CFB-476E-B8FE-76097EDAE8AA}" srcOrd="0" destOrd="0" presId="urn:microsoft.com/office/officeart/2016/7/layout/VerticalDownArrowProcess"/>
    <dgm:cxn modelId="{85621630-BF30-4F07-A71F-986AC1E55778}" srcId="{7A73487C-4EBD-43EE-B0BF-92F46D90B821}" destId="{E5B332B2-6DC8-4DBF-8D9F-8D3D28FFAA50}" srcOrd="2" destOrd="0" parTransId="{E85558ED-71A6-41B5-9C0C-CF88D35E9CDE}" sibTransId="{B3BD8F2E-36FE-49A6-9F9F-21F5ADCFEAF7}"/>
    <dgm:cxn modelId="{63A3F936-A6C8-4A4B-95F5-5B6AFDF93874}" type="presOf" srcId="{184DAFEA-57BC-4FA5-9E10-8621A5AFCD23}" destId="{BDFC3021-E951-4196-B60C-E77F15C2D798}" srcOrd="1" destOrd="0" presId="urn:microsoft.com/office/officeart/2016/7/layout/VerticalDownArrowProcess"/>
    <dgm:cxn modelId="{15A0EF3E-4892-48C9-9657-0C3E43FF872A}" srcId="{184DAFEA-57BC-4FA5-9E10-8621A5AFCD23}" destId="{6C0D6A03-6B16-45BD-8BC5-877851B07128}" srcOrd="0" destOrd="0" parTransId="{D095036F-E4B1-4B11-A845-914660B77CDE}" sibTransId="{7FCE1801-B550-48E6-9A11-86243AF32AE3}"/>
    <dgm:cxn modelId="{93793542-4A1A-475E-B50A-E4D481C34E6A}" srcId="{7A73487C-4EBD-43EE-B0BF-92F46D90B821}" destId="{74728A67-15FB-4DF8-A4DF-094FBD5808D0}" srcOrd="1" destOrd="0" parTransId="{A4C6BFE5-437F-4C47-AB45-C08F60F55A9E}" sibTransId="{F2BE9738-2D79-40C7-AFED-14EF1DEFAC7B}"/>
    <dgm:cxn modelId="{61FE7145-F6A4-4F91-B8ED-54A08E7716DC}" srcId="{EF415086-9AD4-497D-B577-AEA5EB8A6C98}" destId="{EE686E24-3244-4707-ABC7-A6B2931265BF}" srcOrd="0" destOrd="0" parTransId="{1841048D-01C5-453B-A035-B590F54160AB}" sibTransId="{055B5B8B-D7BB-4416-94BB-5703B25C437D}"/>
    <dgm:cxn modelId="{88AB6D4E-6754-413E-A3EE-1CBD29BE77F7}" srcId="{6573E5E3-01DA-4D61-8264-3DB42211EF0C}" destId="{7A73487C-4EBD-43EE-B0BF-92F46D90B821}" srcOrd="1" destOrd="0" parTransId="{5350D80A-3547-470F-BAED-76967FB490A7}" sibTransId="{186775D8-ADF0-43FF-85B0-BEB2CFDA7B62}"/>
    <dgm:cxn modelId="{8EC2E363-50E3-4913-AD00-F0E7FEAC1957}" type="presOf" srcId="{EF415086-9AD4-497D-B577-AEA5EB8A6C98}" destId="{282FA7E4-C4CB-4F8F-B7DA-597DB924C716}" srcOrd="0" destOrd="0" presId="urn:microsoft.com/office/officeart/2016/7/layout/VerticalDownArrowProcess"/>
    <dgm:cxn modelId="{8557088D-2EEF-4C62-9A23-7F84C973195B}" srcId="{6573E5E3-01DA-4D61-8264-3DB42211EF0C}" destId="{184DAFEA-57BC-4FA5-9E10-8621A5AFCD23}" srcOrd="0" destOrd="0" parTransId="{246032ED-9FF3-4497-9D1C-C2F228AB8D60}" sibTransId="{16DCBE77-9951-4641-A3A0-4731347AC11B}"/>
    <dgm:cxn modelId="{0BCAB793-7CB8-4296-B3F6-E3F3CE9F8E5A}" type="presOf" srcId="{7A73487C-4EBD-43EE-B0BF-92F46D90B821}" destId="{5F3AECDC-283D-467B-876E-D5BA3A608048}" srcOrd="1" destOrd="0" presId="urn:microsoft.com/office/officeart/2016/7/layout/VerticalDownArrowProcess"/>
    <dgm:cxn modelId="{912187A0-A8B2-463D-A534-4F8AE260F1CC}" type="presOf" srcId="{F8D8EB29-C4FF-4CDF-BBA1-3A449A50C782}" destId="{526FFAB3-FDA5-44AD-956D-0BCDB149E2F4}" srcOrd="0" destOrd="0" presId="urn:microsoft.com/office/officeart/2016/7/layout/VerticalDownArrowProcess"/>
    <dgm:cxn modelId="{484014A7-B5AD-496A-9B73-045294659CA3}" type="presOf" srcId="{E5B332B2-6DC8-4DBF-8D9F-8D3D28FFAA50}" destId="{526FFAB3-FDA5-44AD-956D-0BCDB149E2F4}" srcOrd="0" destOrd="2" presId="urn:microsoft.com/office/officeart/2016/7/layout/VerticalDownArrowProcess"/>
    <dgm:cxn modelId="{407CF2B4-73EF-41A0-9C21-B628C30ACD17}" type="presOf" srcId="{184DAFEA-57BC-4FA5-9E10-8621A5AFCD23}" destId="{5C751832-45AF-4A36-ACA9-2B37A829A36E}" srcOrd="0" destOrd="0" presId="urn:microsoft.com/office/officeart/2016/7/layout/VerticalDownArrowProcess"/>
    <dgm:cxn modelId="{E8F662C4-BB0A-4F61-A0AD-3D431247882E}" type="presOf" srcId="{7A73487C-4EBD-43EE-B0BF-92F46D90B821}" destId="{3685CD9F-BE76-4321-95CB-B782A7A94E8C}" srcOrd="0" destOrd="0" presId="urn:microsoft.com/office/officeart/2016/7/layout/VerticalDownArrowProcess"/>
    <dgm:cxn modelId="{581513E1-3BB3-498E-9503-D6FBF063BFAE}" type="presOf" srcId="{74728A67-15FB-4DF8-A4DF-094FBD5808D0}" destId="{526FFAB3-FDA5-44AD-956D-0BCDB149E2F4}" srcOrd="0" destOrd="1" presId="urn:microsoft.com/office/officeart/2016/7/layout/VerticalDownArrowProcess"/>
    <dgm:cxn modelId="{687F0BB6-DEEC-4522-A95E-3B2225EC867A}" type="presParOf" srcId="{095F97C1-2CFF-414F-93F8-ACE6DE62B787}" destId="{BFC6B1FD-5C31-431F-9357-2BAD2E4FB8E4}" srcOrd="0" destOrd="0" presId="urn:microsoft.com/office/officeart/2016/7/layout/VerticalDownArrowProcess"/>
    <dgm:cxn modelId="{46A37810-B3B1-443B-8FD1-E4C7BFE5934A}" type="presParOf" srcId="{BFC6B1FD-5C31-431F-9357-2BAD2E4FB8E4}" destId="{282FA7E4-C4CB-4F8F-B7DA-597DB924C716}" srcOrd="0" destOrd="0" presId="urn:microsoft.com/office/officeart/2016/7/layout/VerticalDownArrowProcess"/>
    <dgm:cxn modelId="{73C03182-C2E9-4D16-9D4D-EF65127517A1}" type="presParOf" srcId="{BFC6B1FD-5C31-431F-9357-2BAD2E4FB8E4}" destId="{8DF83848-8CFB-476E-B8FE-76097EDAE8AA}" srcOrd="1" destOrd="0" presId="urn:microsoft.com/office/officeart/2016/7/layout/VerticalDownArrowProcess"/>
    <dgm:cxn modelId="{88691E33-6710-4CDC-A8DB-B8BB1059D556}" type="presParOf" srcId="{095F97C1-2CFF-414F-93F8-ACE6DE62B787}" destId="{A9562469-B2FB-4A02-8E1F-6F5F7F2488DA}" srcOrd="1" destOrd="0" presId="urn:microsoft.com/office/officeart/2016/7/layout/VerticalDownArrowProcess"/>
    <dgm:cxn modelId="{0585340A-BF33-4C9C-AA5C-B4D9F7856FE0}" type="presParOf" srcId="{095F97C1-2CFF-414F-93F8-ACE6DE62B787}" destId="{19FAABA3-5630-4229-9D8A-FEDF779824F6}" srcOrd="2" destOrd="0" presId="urn:microsoft.com/office/officeart/2016/7/layout/VerticalDownArrowProcess"/>
    <dgm:cxn modelId="{03188B60-B2B0-4311-BCAB-7B0962390431}" type="presParOf" srcId="{19FAABA3-5630-4229-9D8A-FEDF779824F6}" destId="{3685CD9F-BE76-4321-95CB-B782A7A94E8C}" srcOrd="0" destOrd="0" presId="urn:microsoft.com/office/officeart/2016/7/layout/VerticalDownArrowProcess"/>
    <dgm:cxn modelId="{5B4A0D63-6299-4469-8452-7B7B31A6EE0D}" type="presParOf" srcId="{19FAABA3-5630-4229-9D8A-FEDF779824F6}" destId="{5F3AECDC-283D-467B-876E-D5BA3A608048}" srcOrd="1" destOrd="0" presId="urn:microsoft.com/office/officeart/2016/7/layout/VerticalDownArrowProcess"/>
    <dgm:cxn modelId="{12879B5A-7236-4837-96CA-80191E58AC26}" type="presParOf" srcId="{19FAABA3-5630-4229-9D8A-FEDF779824F6}" destId="{526FFAB3-FDA5-44AD-956D-0BCDB149E2F4}" srcOrd="2" destOrd="0" presId="urn:microsoft.com/office/officeart/2016/7/layout/VerticalDownArrowProcess"/>
    <dgm:cxn modelId="{5DA3B0F5-92CB-4C61-B5C3-825E11F0F0B1}" type="presParOf" srcId="{095F97C1-2CFF-414F-93F8-ACE6DE62B787}" destId="{801D6E0D-8DBC-4699-8AEC-809477EFF504}" srcOrd="3" destOrd="0" presId="urn:microsoft.com/office/officeart/2016/7/layout/VerticalDownArrowProcess"/>
    <dgm:cxn modelId="{4DEA534E-E7AE-45FC-93AE-9D3D2F6DA471}" type="presParOf" srcId="{095F97C1-2CFF-414F-93F8-ACE6DE62B787}" destId="{9AA8A26F-B7BE-4D70-B1A9-7ECB7F40E0C6}" srcOrd="4" destOrd="0" presId="urn:microsoft.com/office/officeart/2016/7/layout/VerticalDownArrowProcess"/>
    <dgm:cxn modelId="{703BF940-402D-4C47-82D6-7FE63AED1598}" type="presParOf" srcId="{9AA8A26F-B7BE-4D70-B1A9-7ECB7F40E0C6}" destId="{5C751832-45AF-4A36-ACA9-2B37A829A36E}" srcOrd="0" destOrd="0" presId="urn:microsoft.com/office/officeart/2016/7/layout/VerticalDownArrowProcess"/>
    <dgm:cxn modelId="{3532C821-A09E-4C93-BF32-99A0F4B1226E}" type="presParOf" srcId="{9AA8A26F-B7BE-4D70-B1A9-7ECB7F40E0C6}" destId="{BDFC3021-E951-4196-B60C-E77F15C2D798}" srcOrd="1" destOrd="0" presId="urn:microsoft.com/office/officeart/2016/7/layout/VerticalDownArrowProcess"/>
    <dgm:cxn modelId="{3E2B8BC6-D72D-4C2D-B872-FE8052B80B15}" type="presParOf" srcId="{9AA8A26F-B7BE-4D70-B1A9-7ECB7F40E0C6}" destId="{FA863A3C-0A90-493D-95E9-B35F1621DAC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269E-BCC5-4D17-9F21-11DD1E966341}">
      <dsp:nvSpPr>
        <dsp:cNvPr id="0" name=""/>
        <dsp:cNvSpPr/>
      </dsp:nvSpPr>
      <dsp:spPr>
        <a:xfrm>
          <a:off x="2074785" y="1776215"/>
          <a:ext cx="1101781" cy="1101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3AFF5-238F-4688-A7FF-AF4588822102}">
      <dsp:nvSpPr>
        <dsp:cNvPr id="0" name=""/>
        <dsp:cNvSpPr/>
      </dsp:nvSpPr>
      <dsp:spPr>
        <a:xfrm>
          <a:off x="1753038" y="2858067"/>
          <a:ext cx="17854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Decrease in affordable housing options</a:t>
          </a:r>
        </a:p>
      </dsp:txBody>
      <dsp:txXfrm>
        <a:off x="1753038" y="2858067"/>
        <a:ext cx="1785400" cy="720000"/>
      </dsp:txXfrm>
    </dsp:sp>
    <dsp:sp modelId="{E081674D-D25E-447B-AE58-3AACA824E1D3}">
      <dsp:nvSpPr>
        <dsp:cNvPr id="0" name=""/>
        <dsp:cNvSpPr/>
      </dsp:nvSpPr>
      <dsp:spPr>
        <a:xfrm>
          <a:off x="3989936" y="1262157"/>
          <a:ext cx="1101781" cy="11017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C2BA-0A48-403A-802F-3B425089B32F}">
      <dsp:nvSpPr>
        <dsp:cNvPr id="0" name=""/>
        <dsp:cNvSpPr/>
      </dsp:nvSpPr>
      <dsp:spPr>
        <a:xfrm>
          <a:off x="3601374" y="2350179"/>
          <a:ext cx="24484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Increasing rents</a:t>
          </a:r>
        </a:p>
      </dsp:txBody>
      <dsp:txXfrm>
        <a:off x="3601374" y="2350179"/>
        <a:ext cx="2448403" cy="720000"/>
      </dsp:txXfrm>
    </dsp:sp>
    <dsp:sp modelId="{E530E04D-7C25-4C4F-85FC-F37523A7F7F3}">
      <dsp:nvSpPr>
        <dsp:cNvPr id="0" name=""/>
        <dsp:cNvSpPr/>
      </dsp:nvSpPr>
      <dsp:spPr>
        <a:xfrm>
          <a:off x="4256788" y="2710184"/>
          <a:ext cx="1101781" cy="11017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45E57-62AC-4B95-A509-8889A26FFAAF}">
      <dsp:nvSpPr>
        <dsp:cNvPr id="0" name=""/>
        <dsp:cNvSpPr/>
      </dsp:nvSpPr>
      <dsp:spPr>
        <a:xfrm>
          <a:off x="3655386" y="3771862"/>
          <a:ext cx="24484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Increased homelessness                  and length of time in homelessness</a:t>
          </a:r>
        </a:p>
      </dsp:txBody>
      <dsp:txXfrm>
        <a:off x="3655386" y="3771862"/>
        <a:ext cx="244840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890CE-571C-4A4D-B20C-5B9D6A53BA89}">
      <dsp:nvSpPr>
        <dsp:cNvPr id="0" name=""/>
        <dsp:cNvSpPr/>
      </dsp:nvSpPr>
      <dsp:spPr>
        <a:xfrm>
          <a:off x="882690" y="0"/>
          <a:ext cx="10003831" cy="51914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C3281-3654-6D4F-A2F3-8D97E94A8439}">
      <dsp:nvSpPr>
        <dsp:cNvPr id="0" name=""/>
        <dsp:cNvSpPr/>
      </dsp:nvSpPr>
      <dsp:spPr>
        <a:xfrm>
          <a:off x="3232" y="1557429"/>
          <a:ext cx="1882039" cy="207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0" kern="1200" dirty="0"/>
            <a:t>Case Manager introduces shared housing option with client during initial conversation</a:t>
          </a:r>
          <a:endParaRPr lang="en-US" sz="1700" kern="1200" dirty="0"/>
        </a:p>
      </dsp:txBody>
      <dsp:txXfrm>
        <a:off x="95106" y="1649303"/>
        <a:ext cx="1698291" cy="1892824"/>
      </dsp:txXfrm>
    </dsp:sp>
    <dsp:sp modelId="{5A36DB64-506C-EE43-B9E2-4D1EEC68A595}">
      <dsp:nvSpPr>
        <dsp:cNvPr id="0" name=""/>
        <dsp:cNvSpPr/>
      </dsp:nvSpPr>
      <dsp:spPr>
        <a:xfrm>
          <a:off x="1979374" y="1557429"/>
          <a:ext cx="1882039" cy="207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0" kern="1200" dirty="0"/>
            <a:t>Case Manager completes Housemate Pairing Questionnaire</a:t>
          </a:r>
          <a:endParaRPr lang="en-US" sz="1700" kern="1200" dirty="0"/>
        </a:p>
      </dsp:txBody>
      <dsp:txXfrm>
        <a:off x="2071248" y="1649303"/>
        <a:ext cx="1698291" cy="1892824"/>
      </dsp:txXfrm>
    </dsp:sp>
    <dsp:sp modelId="{85923DFB-EAA1-9C42-AC98-5938FA45FFDC}">
      <dsp:nvSpPr>
        <dsp:cNvPr id="0" name=""/>
        <dsp:cNvSpPr/>
      </dsp:nvSpPr>
      <dsp:spPr>
        <a:xfrm>
          <a:off x="3955515" y="1557429"/>
          <a:ext cx="1882039" cy="207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Amber sends introductory email between Case Managers with Potential Housemate Pairings</a:t>
          </a:r>
        </a:p>
      </dsp:txBody>
      <dsp:txXfrm>
        <a:off x="4047389" y="1649303"/>
        <a:ext cx="1698291" cy="1892824"/>
      </dsp:txXfrm>
    </dsp:sp>
    <dsp:sp modelId="{78592567-6F3F-9B43-A24C-FB65719AD505}">
      <dsp:nvSpPr>
        <dsp:cNvPr id="0" name=""/>
        <dsp:cNvSpPr/>
      </dsp:nvSpPr>
      <dsp:spPr>
        <a:xfrm>
          <a:off x="5931657" y="1557429"/>
          <a:ext cx="1882039" cy="207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0" kern="1200" dirty="0"/>
            <a:t>Case Managers facilitate Meet and Greet Conversation with their clients</a:t>
          </a:r>
          <a:endParaRPr lang="en-US" sz="1700" kern="1200" dirty="0"/>
        </a:p>
      </dsp:txBody>
      <dsp:txXfrm>
        <a:off x="6023531" y="1649303"/>
        <a:ext cx="1698291" cy="1892824"/>
      </dsp:txXfrm>
    </dsp:sp>
    <dsp:sp modelId="{054BD812-F884-7444-BDFD-A39E7A1F62BF}">
      <dsp:nvSpPr>
        <dsp:cNvPr id="0" name=""/>
        <dsp:cNvSpPr/>
      </dsp:nvSpPr>
      <dsp:spPr>
        <a:xfrm>
          <a:off x="7907799" y="1557429"/>
          <a:ext cx="1882039" cy="207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0" kern="1200" dirty="0"/>
            <a:t>Once pair is finalized, Case Managers begin housing navigation and search</a:t>
          </a:r>
          <a:endParaRPr lang="en-US" sz="1700" kern="1200" dirty="0"/>
        </a:p>
      </dsp:txBody>
      <dsp:txXfrm>
        <a:off x="7999673" y="1649303"/>
        <a:ext cx="1698291" cy="1892824"/>
      </dsp:txXfrm>
    </dsp:sp>
    <dsp:sp modelId="{B6D288CD-AD8F-424E-B67F-5E8BA85CE77F}">
      <dsp:nvSpPr>
        <dsp:cNvPr id="0" name=""/>
        <dsp:cNvSpPr/>
      </dsp:nvSpPr>
      <dsp:spPr>
        <a:xfrm>
          <a:off x="9883940" y="1557429"/>
          <a:ext cx="1882039" cy="2076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Clients sign lease, Case Managers help clients develop Housemate Agreement</a:t>
          </a:r>
        </a:p>
      </dsp:txBody>
      <dsp:txXfrm>
        <a:off x="9975814" y="1649303"/>
        <a:ext cx="1698291" cy="1892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FA7E4-C4CB-4F8F-B7DA-597DB924C716}">
      <dsp:nvSpPr>
        <dsp:cNvPr id="0" name=""/>
        <dsp:cNvSpPr/>
      </dsp:nvSpPr>
      <dsp:spPr>
        <a:xfrm>
          <a:off x="0" y="3307582"/>
          <a:ext cx="1710733" cy="10856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667" tIns="156464" rIns="121667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Be willing to change plan</a:t>
          </a:r>
        </a:p>
      </dsp:txBody>
      <dsp:txXfrm>
        <a:off x="0" y="3307582"/>
        <a:ext cx="1710733" cy="1085622"/>
      </dsp:txXfrm>
    </dsp:sp>
    <dsp:sp modelId="{8DF83848-8CFB-476E-B8FE-76097EDAE8AA}">
      <dsp:nvSpPr>
        <dsp:cNvPr id="0" name=""/>
        <dsp:cNvSpPr/>
      </dsp:nvSpPr>
      <dsp:spPr>
        <a:xfrm>
          <a:off x="1710733" y="3307582"/>
          <a:ext cx="5132201" cy="108562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4105" tIns="254000" rIns="104105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as each individual reveals more about what they need</a:t>
          </a:r>
        </a:p>
      </dsp:txBody>
      <dsp:txXfrm>
        <a:off x="1710733" y="3307582"/>
        <a:ext cx="5132201" cy="1085622"/>
      </dsp:txXfrm>
    </dsp:sp>
    <dsp:sp modelId="{5F3AECDC-283D-467B-876E-D5BA3A608048}">
      <dsp:nvSpPr>
        <dsp:cNvPr id="0" name=""/>
        <dsp:cNvSpPr/>
      </dsp:nvSpPr>
      <dsp:spPr>
        <a:xfrm rot="10800000">
          <a:off x="0" y="1654179"/>
          <a:ext cx="1710733" cy="166968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667" tIns="156464" rIns="121667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Assess client supports:</a:t>
          </a:r>
        </a:p>
      </dsp:txBody>
      <dsp:txXfrm rot="-10800000">
        <a:off x="0" y="1654179"/>
        <a:ext cx="1710733" cy="1085296"/>
      </dsp:txXfrm>
    </dsp:sp>
    <dsp:sp modelId="{526FFAB3-FDA5-44AD-956D-0BCDB149E2F4}">
      <dsp:nvSpPr>
        <dsp:cNvPr id="0" name=""/>
        <dsp:cNvSpPr/>
      </dsp:nvSpPr>
      <dsp:spPr>
        <a:xfrm>
          <a:off x="1710733" y="1654179"/>
          <a:ext cx="5132201" cy="10852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4105" tIns="228600" rIns="1041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</a:t>
          </a:r>
          <a:r>
            <a:rPr lang="en-US" sz="1800" b="1" kern="1200" dirty="0"/>
            <a:t>intensity</a:t>
          </a:r>
          <a:r>
            <a:rPr lang="en-US" sz="1800" kern="1200" dirty="0"/>
            <a:t> of support is needed?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the </a:t>
          </a:r>
          <a:r>
            <a:rPr lang="en-US" sz="1800" b="1" kern="1200" dirty="0"/>
            <a:t>duration </a:t>
          </a:r>
          <a:r>
            <a:rPr lang="en-US" sz="1800" kern="1200" dirty="0"/>
            <a:t>needed?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</a:t>
          </a:r>
          <a:r>
            <a:rPr lang="en-US" sz="1800" b="1" kern="1200" dirty="0"/>
            <a:t> frequency </a:t>
          </a:r>
          <a:r>
            <a:rPr lang="en-US" sz="1800" kern="1200" dirty="0"/>
            <a:t>of   support is needed?</a:t>
          </a:r>
        </a:p>
      </dsp:txBody>
      <dsp:txXfrm>
        <a:off x="1710733" y="1654179"/>
        <a:ext cx="5132201" cy="1085296"/>
      </dsp:txXfrm>
    </dsp:sp>
    <dsp:sp modelId="{BDFC3021-E951-4196-B60C-E77F15C2D798}">
      <dsp:nvSpPr>
        <dsp:cNvPr id="0" name=""/>
        <dsp:cNvSpPr/>
      </dsp:nvSpPr>
      <dsp:spPr>
        <a:xfrm rot="10800000">
          <a:off x="0" y="776"/>
          <a:ext cx="1710733" cy="166968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667" tIns="156464" rIns="121667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Community-Care</a:t>
          </a:r>
        </a:p>
      </dsp:txBody>
      <dsp:txXfrm rot="-10800000">
        <a:off x="0" y="776"/>
        <a:ext cx="1710733" cy="1085296"/>
      </dsp:txXfrm>
    </dsp:sp>
    <dsp:sp modelId="{FA863A3C-0A90-493D-95E9-B35F1621DAC8}">
      <dsp:nvSpPr>
        <dsp:cNvPr id="0" name=""/>
        <dsp:cNvSpPr/>
      </dsp:nvSpPr>
      <dsp:spPr>
        <a:xfrm>
          <a:off x="1710733" y="776"/>
          <a:ext cx="5132201" cy="10852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4105" tIns="279400" rIns="104105" bIns="2794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Shared Housing is building Community within the home. </a:t>
          </a:r>
          <a:endParaRPr lang="en-US" sz="2200" kern="1200" dirty="0"/>
        </a:p>
      </dsp:txBody>
      <dsp:txXfrm>
        <a:off x="1710733" y="776"/>
        <a:ext cx="5132201" cy="108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53727-95AA-4845-8302-4446225AD9DF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B186-B2BC-4452-919E-6343F5273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4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211" name="Google Shape;21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6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08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3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8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 5</a:t>
            </a:r>
          </a:p>
          <a:p>
            <a:r>
              <a:rPr lang="en-US" dirty="0"/>
              <a:t>https://forms.gle/pzBYfRkzsDNdsikz7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76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33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0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04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6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83d64e6b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c83d64e6b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30,000 people in our community living in poverty; 200 are homeless. (mental health, addiction, credit, income issues) Difference is support system.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relationship informs our approach we enter the work with our clients with a different understanding of what it means to build trust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Transactional Response: What services, resources and dollars can I set you up with?</a:t>
            </a:r>
            <a:endParaRPr dirty="0"/>
          </a:p>
        </p:txBody>
      </p:sp>
      <p:sp>
        <p:nvSpPr>
          <p:cNvPr id="162" name="Google Shape;162;gc83d64e6bb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992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36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2.5</a:t>
            </a:r>
            <a:endParaRPr dirty="0"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B186-B2BC-4452-919E-6343F52739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40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7F8E-AA29-D55C-B5F6-5F675FF78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81174-6F58-182E-46A4-4C669F602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5DFD-10AC-CA39-43B4-FA3342F5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5F914-4A58-2DE0-B10F-69085647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22002-F611-B93D-6C06-291B9748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1AEF-DF5F-F145-BD16-75FEF441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47D5F-40F6-2AF9-1EA8-898CB4EF3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E3B3A-EEBA-1BD8-C62F-A7183656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4D82F-C318-0078-CAB1-051F8E4E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8F4EA-734C-6F42-EFC9-5A7D5FD2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4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25B817-A030-E981-1BEC-C8635A567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4026C-DB55-50B3-54FD-CCA349A49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6086A-C9A2-B441-BC7E-0D890883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A55F5-705B-2099-304F-7AF74520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9A299-A737-9906-52A5-3BA1ED24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ftr" idx="11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1"/>
          </p:nvPr>
        </p:nvSpPr>
        <p:spPr>
          <a:xfrm>
            <a:off x="838200" y="1690687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●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04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Hebrew"/>
                <a:ea typeface="Arial Hebrew"/>
                <a:cs typeface="Arial Hebrew"/>
                <a:sym typeface="Arial Hebrew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Hebrew"/>
                <a:ea typeface="Arial Hebrew"/>
                <a:cs typeface="Arial Hebrew"/>
                <a:sym typeface="Arial Hebrew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Hebrew"/>
                <a:ea typeface="Arial Hebrew"/>
                <a:cs typeface="Arial Hebrew"/>
                <a:sym typeface="Arial Hebrew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Hebrew"/>
                <a:ea typeface="Arial Hebrew"/>
                <a:cs typeface="Arial Hebrew"/>
                <a:sym typeface="Arial Hebrew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Hebrew"/>
                <a:ea typeface="Arial Hebrew"/>
                <a:cs typeface="Arial Hebrew"/>
                <a:sym typeface="Arial Hebrew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Hebrew"/>
                <a:ea typeface="Arial Hebrew"/>
                <a:cs typeface="Arial Hebrew"/>
                <a:sym typeface="Arial Hebrew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Hebrew"/>
                <a:ea typeface="Arial Hebrew"/>
                <a:cs typeface="Arial Hebrew"/>
                <a:sym typeface="Arial Hebrew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Hebrew"/>
                <a:ea typeface="Arial Hebrew"/>
                <a:cs typeface="Arial Hebrew"/>
                <a:sym typeface="Arial Hebrew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Hebrew"/>
                <a:ea typeface="Arial Hebrew"/>
                <a:cs typeface="Arial Hebrew"/>
                <a:sym typeface="Arial Hebre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87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6895-8AD2-4846-A48E-DB66E7DBC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2450F-5727-47A4-9054-333B596E0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8693-1ADF-4447-BFFC-CED366C6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B9530-4C6D-41B9-AFD0-0D43F4E2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6D81A-CBF1-4F67-9578-B03A097D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41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E94E-A070-464B-BE97-C9F99EF3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24DAB-EF66-4FF8-9664-DF5A81D4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A21F-8CF5-40BF-A410-136B319C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D3348-5EA1-42F3-9EA8-586D9D74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15B28-2DFB-4B04-B085-A43FADCA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1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3F8B-8ABE-4103-A593-93C16D18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5F8DA-A26B-4286-8676-945B89D30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A7A2-D4FF-4277-B387-178B2FCC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9848-1870-479B-9690-A9FCAB20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443DB-889F-4DA7-99AA-063F95FA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8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9333-D975-4BCD-AB4A-D184AADD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4FEB-85C2-4B77-BB30-DD7361B77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FD16E-71BF-4FDE-B912-5C0DF9048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12446-D481-492D-9D1F-31F8709D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0EBA2-B829-4A62-92A8-D9051B8F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7ADF5-7DB0-47E6-BCB9-0F8CFCD5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917B-D381-48F2-853E-E614EEF8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6D595-9198-4D84-B30D-70A4BF83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CA331-C525-4570-AF2A-39ECD6F6A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58BC3-AC83-432D-9DC5-D92088D62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45FA2-69B9-487A-A567-EFDCDAFF0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CD8F-05C4-4AEA-8978-B74AC14F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91BEC-DDCD-49C7-802F-337685F9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8D648-4C60-4E93-8B36-6A33C5C4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4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2C62-502C-4DD6-A22C-3EC814AD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41413-301C-4B13-84E5-CFBF6980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B4454-973E-4380-809D-A4CFE38A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C27BC-5CA6-47DC-9EB6-9295B0BE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0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5DCA-E6F3-45F4-7F61-B8A40CB3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7F22-3F6F-79CB-9538-362FE408A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E5770-E8DB-6A56-3085-45D6DB46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A9CB-86A6-3AD6-0FD4-2708177D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126A0-17D2-0D48-6481-C46A5F95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4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CC94D-7C7D-403D-8C13-F8B01358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C50763-647A-44A1-83C7-54E2052F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930B9-CD7C-436C-9A15-8335E810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47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7B56-C6AC-4797-A7C8-7D183FC1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761E-0597-4A24-8DB1-A85C5BB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BCDD2-6C69-4EBF-85E1-BFECD5EB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DDF1D-FD57-4BCD-98E3-71AA3211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B97BD-2B00-4B6D-8F76-3DBEF2BD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A673D-1A3B-43E3-B41E-EC661553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5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7FD1-D27A-4676-9F39-F32F9243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A48B4-B63C-48A0-B5D9-0CBC7457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385AA-68DA-415A-A2F5-BD9844C86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1B972-1249-4177-9CFA-A5155DE2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77D46-7E4C-48A7-A396-56357D23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E99B9-DB86-4969-8E0B-A0FE3F6A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41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906-85E8-4347-B13D-2C889153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2282F-90F9-45C6-A853-94AA061F8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2A1A9-C3BF-47F5-A431-5EE11C42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89642-14EB-4C7F-A898-5A4CDFC7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BC4A6-5292-440D-A724-6F3CBC54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D37F8-AEDA-41E8-ADAF-DB23A3E6D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8D2E3-E16B-40A3-89B1-10547E88B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F3140-2E1F-4EC6-9EC2-844EB2A1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C5B1B-B813-4293-A32C-F5D355FE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2E613-B7ED-4B60-B783-05D0769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39" y="6356350"/>
            <a:ext cx="8662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50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All rights reserved. No utilization or reproduction of this material is allowed without the written permission of CSH.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838200" y="1690687"/>
            <a:ext cx="10515600" cy="44862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13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9F84F-AFA0-9A52-6DD1-006E858C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9EDB-5475-7D80-E2E5-CB6C5DF8E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C4A7-23F3-CB84-9CA0-6B0CA481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4BFA-34B6-2AE6-087B-26750BB3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C5AC1-5579-052B-71BB-FCD2DA8C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8FEA-F818-A72C-3DB9-78A95D78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4B56C-32A2-5215-E386-306C03B41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54913-9EAF-C9CC-A2A1-F0B98F84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BB87B-CCAC-605A-FCB1-8F4B359A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00CAD-EB6A-F98B-6A92-2820C77F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A308E-AC2B-AC48-10F1-40337B0D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9A3B-2414-273D-CF70-C769600E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78764-B979-791D-126E-1F54E8237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80080-5505-1C5B-589C-C2F8611D5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B5316-0F99-48A2-795B-2262F0BC7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DDC9D-DA88-4CD0-51BF-9766D0DFD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62DFB-58FA-F929-9E43-FF813ED5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2EC54-B5BD-C515-CE4D-DA81DD05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EB22B-2A3A-09AB-6D66-93303628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8D2A-834C-6147-C665-A43F1673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3581C-0552-BAB5-D037-621DFFB6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7CCFE-FA96-0BF5-373A-92CA4246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E3F9B-B75C-57EF-1185-3A47E5ED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A900D-FE42-AB81-8A17-270EEEB3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71AE0-43E1-A525-E974-CF2CC5AB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C6FC0-6F74-F9D3-A2A9-EF1B860B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2EDB-B66B-56CE-2B3C-695FC498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DCC0-5AA5-E808-4F4A-8570A0B7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40AF-D057-23C7-FDB3-34053BB1E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A62AF-045C-76A3-A882-06A86DD0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C75DB-66CF-4F6D-331D-5DF092D6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ADD80-634D-9820-6F5F-DFA021E0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8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D397-FB76-CC8C-298C-96A5A844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36251-5C67-1D57-38A6-AAB481B24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48AD9-BE2C-140E-F180-3F3D6F6D4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C9796-458A-4C6F-C1D9-928B64CE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5DDA7-BFFA-0002-0BFB-BB37270A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2D59D-40BC-85DA-CFC7-AC65A76B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D9E17-B2F2-65A9-68D5-3F1FF91A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11F3C-AC92-1A45-65E8-43F482F3A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7C14-F3AA-8AB3-FF29-3AEE52640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E6D3-7B36-4B42-BCBF-E664B26A56C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25B7B-352B-1413-D2EB-C95F56DA7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B64C9-AF75-EC4E-7625-A1224B074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1CAA-8EC3-4A75-A19B-CC63AD1E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6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B1119-9F4F-4221-A340-89451CCE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CCDB8-F781-4E99-9508-0176FA59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87B9-2129-4A34-8505-7670799CF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42FC6-BF42-48DF-87F1-638E5A7906D4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6A32-BE2E-49EF-90B9-B86BF7E36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71B54-21C2-4673-A448-EF548AD9A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70173-5CFA-4A3D-B4A3-06A11F17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service.asu.edu/nexus/shared-housi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CAB4B-B724-4718-9044-59CAD3E841D4}"/>
              </a:ext>
            </a:extLst>
          </p:cNvPr>
          <p:cNvSpPr txBox="1"/>
          <p:nvPr/>
        </p:nvSpPr>
        <p:spPr>
          <a:xfrm>
            <a:off x="272172" y="3917417"/>
            <a:ext cx="120608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The Shared Housing Process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44546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Amber </a:t>
            </a:r>
            <a:r>
              <a:rPr lang="en-US" sz="4000" dirty="0" err="1">
                <a:solidFill>
                  <a:srgbClr val="44546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Maiberger</a:t>
            </a:r>
            <a:r>
              <a:rPr lang="en-US" sz="4000" dirty="0">
                <a:solidFill>
                  <a:srgbClr val="44546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ASU Action Nexus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4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5064486" y="-94259"/>
            <a:ext cx="5754896" cy="166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Housing </a:t>
            </a:r>
            <a:b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 Messaging</a:t>
            </a:r>
            <a:endParaRPr dirty="0"/>
          </a:p>
        </p:txBody>
      </p:sp>
      <p:pic>
        <p:nvPicPr>
          <p:cNvPr id="166" name="Google Shape;166;p6" descr="User outline"/>
          <p:cNvPicPr preferRelativeResize="0"/>
          <p:nvPr/>
        </p:nvPicPr>
        <p:blipFill rotWithShape="1">
          <a:blip r:embed="rId3">
            <a:alphaModFix/>
          </a:blip>
          <a:srcRect l="16044" r="16044"/>
          <a:stretch/>
        </p:blipFill>
        <p:spPr>
          <a:xfrm>
            <a:off x="1447964" y="918640"/>
            <a:ext cx="3116497" cy="45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5131725" y="1962061"/>
            <a:ext cx="6295504" cy="4451266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Your job is to offer a “menu” of housing options in ways that can be heard and understood</a:t>
            </a:r>
            <a:endParaRPr lang="en-US"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Framing Matters -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each have a particular view of where we want to live, many have had issues with house sharing in the past. 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 the conversation using a problem-solving lens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listening deeply, motivating conversations that move towards informed decision-making and client choice.</a:t>
            </a:r>
            <a:endParaRPr sz="2400" dirty="0"/>
          </a:p>
        </p:txBody>
      </p:sp>
      <p:sp>
        <p:nvSpPr>
          <p:cNvPr id="170" name="Google Shape;170;p6"/>
          <p:cNvSpPr txBox="1">
            <a:spLocks noGrp="1"/>
          </p:cNvSpPr>
          <p:nvPr>
            <p:ph type="sldNum" idx="4294967295"/>
          </p:nvPr>
        </p:nvSpPr>
        <p:spPr>
          <a:xfrm>
            <a:off x="11704320" y="6455664"/>
            <a:ext cx="4480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1097280" y="286605"/>
            <a:ext cx="4586344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543D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/>
          <p:nvPr/>
        </p:nvSpPr>
        <p:spPr>
          <a:xfrm>
            <a:off x="1783081" y="381000"/>
            <a:ext cx="95294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32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Client Benefits </a:t>
            </a:r>
            <a:endParaRPr sz="3600" dirty="0"/>
          </a:p>
        </p:txBody>
      </p:sp>
      <p:sp>
        <p:nvSpPr>
          <p:cNvPr id="214" name="Google Shape;214;p9"/>
          <p:cNvSpPr/>
          <p:nvPr/>
        </p:nvSpPr>
        <p:spPr>
          <a:xfrm>
            <a:off x="1783081" y="381000"/>
            <a:ext cx="45719" cy="609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 Hebrew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88888"/>
                </a:solidFill>
              </a:rPr>
              <a:t>11</a:t>
            </a:fld>
            <a:endParaRPr sz="1000" b="0" i="0" u="none" strike="noStrike" cap="none">
              <a:solidFill>
                <a:srgbClr val="888888"/>
              </a:solidFill>
            </a:endParaRPr>
          </a:p>
        </p:txBody>
      </p:sp>
      <p:grpSp>
        <p:nvGrpSpPr>
          <p:cNvPr id="216" name="Google Shape;216;p9"/>
          <p:cNvGrpSpPr/>
          <p:nvPr/>
        </p:nvGrpSpPr>
        <p:grpSpPr>
          <a:xfrm>
            <a:off x="1895642" y="1352649"/>
            <a:ext cx="8068549" cy="4897115"/>
            <a:chOff x="58183" y="3741"/>
            <a:chExt cx="1699895" cy="2568196"/>
          </a:xfrm>
        </p:grpSpPr>
        <p:sp>
          <p:nvSpPr>
            <p:cNvPr id="217" name="Google Shape;217;p9"/>
            <p:cNvSpPr/>
            <p:nvPr/>
          </p:nvSpPr>
          <p:spPr>
            <a:xfrm>
              <a:off x="58183" y="3741"/>
              <a:ext cx="1699895" cy="25681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128164" y="239041"/>
              <a:ext cx="1562100" cy="20975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 panose="020B0604020202020204" pitchFamily="34" charset="0"/>
                <a:buChar char="•"/>
              </a:pPr>
              <a:r>
                <a:rPr lang="en-US" sz="25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move out of homelessness sooner</a:t>
              </a:r>
              <a:endParaRPr sz="25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 panose="020B0604020202020204" pitchFamily="34" charset="0"/>
                <a:buChar char="•"/>
              </a:pPr>
              <a:r>
                <a:rPr lang="en-US" sz="25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find better quality housing, more living space</a:t>
              </a:r>
              <a:endParaRPr sz="2500" dirty="0"/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 panose="020B0604020202020204" pitchFamily="34" charset="0"/>
                <a:buChar char="•"/>
              </a:pPr>
              <a:r>
                <a:rPr lang="en-US" sz="25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can choose housemate/s </a:t>
              </a:r>
              <a:endParaRPr sz="25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 panose="020B0604020202020204" pitchFamily="34" charset="0"/>
                <a:buChar char="•"/>
              </a:pPr>
              <a:r>
                <a:rPr lang="en-US" sz="25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decrease isolation/increase personal support </a:t>
              </a:r>
              <a:endParaRPr sz="25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 panose="020B0604020202020204" pitchFamily="34" charset="0"/>
                <a:buChar char="•"/>
              </a:pPr>
              <a:r>
                <a:rPr lang="en-US" sz="25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shared housing can be temporary, stay for the life of the lease, or long term</a:t>
              </a:r>
              <a:endParaRPr sz="25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en-US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C854-40C7-48F4-87AA-8CDF0491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53" y="462663"/>
            <a:ext cx="10853928" cy="1325563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Motivational Interviewing Techniques 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(OARS)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C4F31-C071-4B87-B1E1-6327C10C2756}"/>
              </a:ext>
            </a:extLst>
          </p:cNvPr>
          <p:cNvSpPr txBox="1"/>
          <p:nvPr/>
        </p:nvSpPr>
        <p:spPr>
          <a:xfrm>
            <a:off x="799132" y="1788226"/>
            <a:ext cx="10169129" cy="49552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ARS: Open Questions -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Open questions invite others to “tell their story” in their own words without leading them in a specific direction.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RS: Affirmations -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Affirmations are statements and gestures that recognize client strengths and acknowledge behaviors that lead in the direction of positive change, no matter how big or small.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OA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S: Reflective Listening (3 ways):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1) Repeating or rephrasing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Listener repeats, rephrases what the speaker has said.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2) Paraphrasing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Listener makes a restatement of speaker’s meaning.                          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3) Reflection of feeling.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OAR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: Summarizing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– “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me see if I understand so far.”.; “Here is what I’ve heard”.                                                   “Tell me if I’ve missed anything”.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2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E4DFC-A2DB-CE43-1B09-C5432858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Reality Testing: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421DC6-5DD3-C73D-C082-1D42086D6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78" y="0"/>
            <a:ext cx="5394922" cy="69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86BE-333A-4565-811E-3F82FB44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talk to clients about affordability?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B79FEA-A321-4B5C-9243-7CAF2FBC4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6" y="1767840"/>
            <a:ext cx="11953921" cy="4592320"/>
          </a:xfrm>
        </p:spPr>
      </p:pic>
    </p:spTree>
    <p:extLst>
      <p:ext uri="{BB962C8B-B14F-4D97-AF65-F5344CB8AC3E}">
        <p14:creationId xmlns:p14="http://schemas.microsoft.com/office/powerpoint/2010/main" val="288840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23CA73-523B-1325-96CE-CF03F3D58C7C}"/>
              </a:ext>
            </a:extLst>
          </p:cNvPr>
          <p:cNvSpPr/>
          <p:nvPr/>
        </p:nvSpPr>
        <p:spPr>
          <a:xfrm>
            <a:off x="983154" y="2274160"/>
            <a:ext cx="1022569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Now that they are interested…….</a:t>
            </a:r>
          </a:p>
        </p:txBody>
      </p:sp>
    </p:spTree>
    <p:extLst>
      <p:ext uri="{BB962C8B-B14F-4D97-AF65-F5344CB8AC3E}">
        <p14:creationId xmlns:p14="http://schemas.microsoft.com/office/powerpoint/2010/main" val="4053497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7F4C2-C51F-4C30-8260-C957AFCE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177" y="2833900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/>
              <a:t>Housemate Pairing Process</a:t>
            </a:r>
            <a:br>
              <a:rPr lang="en-US" sz="5400" b="1" dirty="0"/>
            </a:br>
            <a:endParaRPr lang="en-US" sz="5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5944-E9D2-4880-82FB-EEAB3189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25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title"/>
          </p:nvPr>
        </p:nvSpPr>
        <p:spPr>
          <a:xfrm>
            <a:off x="2736975" y="62236"/>
            <a:ext cx="12021820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Shared Housing Pairing Process</a:t>
            </a:r>
            <a:endParaRPr dirty="0"/>
          </a:p>
        </p:txBody>
      </p:sp>
      <p:grpSp>
        <p:nvGrpSpPr>
          <p:cNvPr id="237" name="Google Shape;237;p11"/>
          <p:cNvGrpSpPr/>
          <p:nvPr/>
        </p:nvGrpSpPr>
        <p:grpSpPr>
          <a:xfrm>
            <a:off x="1140195" y="1050568"/>
            <a:ext cx="15347748" cy="5662073"/>
            <a:chOff x="-4872045" y="0"/>
            <a:chExt cx="15347748" cy="5662073"/>
          </a:xfrm>
        </p:grpSpPr>
        <p:sp>
          <p:nvSpPr>
            <p:cNvPr id="243" name="Google Shape;243;p11"/>
            <p:cNvSpPr/>
            <p:nvPr/>
          </p:nvSpPr>
          <p:spPr>
            <a:xfrm>
              <a:off x="3629266" y="3267295"/>
              <a:ext cx="91440" cy="2174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42312"/>
                  </a:lnTo>
                  <a:lnTo>
                    <a:pt x="62734" y="42312"/>
                  </a:lnTo>
                  <a:lnTo>
                    <a:pt x="62734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311642" y="913661"/>
              <a:ext cx="1363344" cy="2838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476"/>
                  </a:lnTo>
                  <a:lnTo>
                    <a:pt x="120000" y="604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132792" y="913661"/>
              <a:ext cx="1178849" cy="316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6580"/>
                  </a:lnTo>
                  <a:lnTo>
                    <a:pt x="0" y="6658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861060" y="12498"/>
              <a:ext cx="901163" cy="90116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587605" y="0"/>
              <a:ext cx="1840048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2587605" y="0"/>
              <a:ext cx="1840048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Client says yes to 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Ask if they know someone to live with</a:t>
              </a:r>
              <a:endParaRPr dirty="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682210" y="1229961"/>
              <a:ext cx="901163" cy="90116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674661" y="1178017"/>
              <a:ext cx="1249687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1532052" y="1312132"/>
              <a:ext cx="1519450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no, complete Housemate Pairing Questionnaire</a:t>
              </a:r>
              <a:endParaRPr dirty="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749995" y="2424024"/>
              <a:ext cx="697554" cy="74921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622634" y="2360334"/>
              <a:ext cx="1090168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1446614" y="2360334"/>
              <a:ext cx="1748523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Facilitate Housemate Meet and Greet(Deal Breaker Conversation)</a:t>
              </a:r>
              <a:endParaRPr dirty="0"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93004" y="4639884"/>
              <a:ext cx="1040942" cy="1022189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1633064" y="3684603"/>
              <a:ext cx="1351744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496027" y="3475400"/>
              <a:ext cx="1351744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 Housing Navigation and Search</a:t>
              </a:r>
              <a:endParaRPr dirty="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224404" y="2260718"/>
              <a:ext cx="901163" cy="901163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4175190" y="1551838"/>
              <a:ext cx="1241009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 txBox="1"/>
            <p:nvPr/>
          </p:nvSpPr>
          <p:spPr>
            <a:xfrm>
              <a:off x="4022101" y="1274533"/>
              <a:ext cx="2024925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yes, support clients in Deal Breaker Conversation to assess compatibility</a:t>
              </a:r>
              <a:endParaRPr dirty="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3199305" y="3484790"/>
              <a:ext cx="955530" cy="1025613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4111476" y="2440277"/>
              <a:ext cx="1351744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4111476" y="2440277"/>
              <a:ext cx="1351744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100"/>
                <a:buFont typeface="Calibri"/>
                <a:buNone/>
              </a:pPr>
              <a:endParaRPr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7616200" y="10245"/>
              <a:ext cx="1709105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 txBox="1"/>
            <p:nvPr/>
          </p:nvSpPr>
          <p:spPr>
            <a:xfrm>
              <a:off x="-4872045" y="44686"/>
              <a:ext cx="4990782" cy="5381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Requirements for Participating in Shared Housing Housemate Pairing Process: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Must have ability to afford rent(Employment, SSI, SSDI, Voucher)</a:t>
              </a:r>
            </a:p>
            <a:p>
              <a:pPr marL="800100" lvl="1" indent="-342900"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If income is too low, they may not be able to afford shared housing</a:t>
              </a:r>
            </a:p>
            <a:p>
              <a:pPr lvl="1">
                <a:buClr>
                  <a:schemeClr val="dk1"/>
                </a:buClr>
                <a:buSzPts val="1400"/>
              </a:pPr>
              <a:endPara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Must actively be working with a Case Manager</a:t>
              </a:r>
            </a:p>
            <a:p>
              <a:pPr marL="800100" lvl="1" indent="-342900"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ASU does not work with clients directly</a:t>
              </a:r>
            </a:p>
            <a:p>
              <a:pPr lvl="1">
                <a:buClr>
                  <a:schemeClr val="dk1"/>
                </a:buClr>
                <a:buSzPts val="1400"/>
              </a:pPr>
              <a:endPara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Must be move-in ready(Documents, Income, Fines Paid, Evictions Resolved, </a:t>
              </a:r>
              <a:r>
                <a:rPr lang="en-US" sz="20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etc</a:t>
              </a:r>
              <a:r>
                <a:rPr lang="en-US" sz="2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)</a:t>
              </a:r>
            </a:p>
            <a:p>
              <a:pPr marL="800100" lvl="1" indent="-342900">
                <a:buClr>
                  <a:schemeClr val="dk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If client is not ready, please wait to refer them until they are</a:t>
              </a: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6571682" y="3340007"/>
              <a:ext cx="1351744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6621714" y="4576430"/>
              <a:ext cx="1351744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9123959" y="2784881"/>
              <a:ext cx="1351744" cy="901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4" name="Google Shape;284;p11"/>
          <p:cNvCxnSpPr/>
          <p:nvPr/>
        </p:nvCxnSpPr>
        <p:spPr>
          <a:xfrm>
            <a:off x="3916392" y="558991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260;p11">
            <a:extLst>
              <a:ext uri="{FF2B5EF4-FFF2-40B4-BE49-F238E27FC236}">
                <a16:creationId xmlns:a16="http://schemas.microsoft.com/office/drawing/2014/main" id="{7A28095F-C123-1E1C-2E3C-D9979348A95E}"/>
              </a:ext>
            </a:extLst>
          </p:cNvPr>
          <p:cNvSpPr/>
          <p:nvPr/>
        </p:nvSpPr>
        <p:spPr>
          <a:xfrm>
            <a:off x="6675133" y="4550591"/>
            <a:ext cx="901163" cy="901163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54;p11">
            <a:extLst>
              <a:ext uri="{FF2B5EF4-FFF2-40B4-BE49-F238E27FC236}">
                <a16:creationId xmlns:a16="http://schemas.microsoft.com/office/drawing/2014/main" id="{62BB4A4A-732B-6511-8A7F-0172F8797C2E}"/>
              </a:ext>
            </a:extLst>
          </p:cNvPr>
          <p:cNvSpPr/>
          <p:nvPr/>
        </p:nvSpPr>
        <p:spPr>
          <a:xfrm>
            <a:off x="9337936" y="2285673"/>
            <a:ext cx="697554" cy="749217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3;p11">
            <a:extLst>
              <a:ext uri="{FF2B5EF4-FFF2-40B4-BE49-F238E27FC236}">
                <a16:creationId xmlns:a16="http://schemas.microsoft.com/office/drawing/2014/main" id="{B319C0C6-A02C-D684-F658-0F737277117A}"/>
              </a:ext>
            </a:extLst>
          </p:cNvPr>
          <p:cNvSpPr/>
          <p:nvPr/>
        </p:nvSpPr>
        <p:spPr>
          <a:xfrm>
            <a:off x="9631675" y="3083915"/>
            <a:ext cx="91440" cy="2174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42312"/>
                </a:lnTo>
                <a:lnTo>
                  <a:pt x="62734" y="42312"/>
                </a:lnTo>
                <a:lnTo>
                  <a:pt x="62734" y="12000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243;p11">
            <a:extLst>
              <a:ext uri="{FF2B5EF4-FFF2-40B4-BE49-F238E27FC236}">
                <a16:creationId xmlns:a16="http://schemas.microsoft.com/office/drawing/2014/main" id="{534E5AC5-DCDF-6F93-F871-D27831406FE4}"/>
              </a:ext>
            </a:extLst>
          </p:cNvPr>
          <p:cNvSpPr/>
          <p:nvPr/>
        </p:nvSpPr>
        <p:spPr>
          <a:xfrm>
            <a:off x="7085118" y="3236315"/>
            <a:ext cx="91440" cy="2174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42312"/>
                </a:lnTo>
                <a:lnTo>
                  <a:pt x="62734" y="42312"/>
                </a:lnTo>
                <a:lnTo>
                  <a:pt x="62734" y="12000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Google Shape;243;p11">
            <a:extLst>
              <a:ext uri="{FF2B5EF4-FFF2-40B4-BE49-F238E27FC236}">
                <a16:creationId xmlns:a16="http://schemas.microsoft.com/office/drawing/2014/main" id="{BD8A6276-A86D-C169-02C7-A1FC95A8A48D}"/>
              </a:ext>
            </a:extLst>
          </p:cNvPr>
          <p:cNvSpPr/>
          <p:nvPr/>
        </p:nvSpPr>
        <p:spPr>
          <a:xfrm>
            <a:off x="7078310" y="4298201"/>
            <a:ext cx="75570" cy="2174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42312"/>
                </a:lnTo>
                <a:lnTo>
                  <a:pt x="62734" y="42312"/>
                </a:lnTo>
                <a:lnTo>
                  <a:pt x="62734" y="12000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Google Shape;243;p11">
            <a:extLst>
              <a:ext uri="{FF2B5EF4-FFF2-40B4-BE49-F238E27FC236}">
                <a16:creationId xmlns:a16="http://schemas.microsoft.com/office/drawing/2014/main" id="{7601FA8B-0644-E019-AB02-D6EFFF4A817B}"/>
              </a:ext>
            </a:extLst>
          </p:cNvPr>
          <p:cNvSpPr/>
          <p:nvPr/>
        </p:nvSpPr>
        <p:spPr>
          <a:xfrm>
            <a:off x="7097978" y="5482988"/>
            <a:ext cx="75570" cy="2174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42312"/>
                </a:lnTo>
                <a:lnTo>
                  <a:pt x="62734" y="42312"/>
                </a:lnTo>
                <a:lnTo>
                  <a:pt x="62734" y="12000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Google Shape;259;p11">
            <a:extLst>
              <a:ext uri="{FF2B5EF4-FFF2-40B4-BE49-F238E27FC236}">
                <a16:creationId xmlns:a16="http://schemas.microsoft.com/office/drawing/2014/main" id="{F18D1C37-A19C-CE44-C31A-E583D8242FDE}"/>
              </a:ext>
            </a:extLst>
          </p:cNvPr>
          <p:cNvSpPr txBox="1"/>
          <p:nvPr/>
        </p:nvSpPr>
        <p:spPr>
          <a:xfrm>
            <a:off x="7595613" y="5794934"/>
            <a:ext cx="1351744" cy="9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1" name="Google Shape;259;p11">
            <a:extLst>
              <a:ext uri="{FF2B5EF4-FFF2-40B4-BE49-F238E27FC236}">
                <a16:creationId xmlns:a16="http://schemas.microsoft.com/office/drawing/2014/main" id="{594B03EF-C4EE-358C-61DA-4C5A0F84F485}"/>
              </a:ext>
            </a:extLst>
          </p:cNvPr>
          <p:cNvSpPr txBox="1"/>
          <p:nvPr/>
        </p:nvSpPr>
        <p:spPr>
          <a:xfrm>
            <a:off x="10077659" y="3350876"/>
            <a:ext cx="1748522" cy="9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Housing Navigation and Search</a:t>
            </a:r>
            <a:endParaRPr dirty="0"/>
          </a:p>
        </p:txBody>
      </p:sp>
      <p:sp>
        <p:nvSpPr>
          <p:cNvPr id="12" name="Google Shape;259;p11">
            <a:extLst>
              <a:ext uri="{FF2B5EF4-FFF2-40B4-BE49-F238E27FC236}">
                <a16:creationId xmlns:a16="http://schemas.microsoft.com/office/drawing/2014/main" id="{7626CE87-ED26-FAB6-36F7-9B377EAC6F5C}"/>
              </a:ext>
            </a:extLst>
          </p:cNvPr>
          <p:cNvSpPr txBox="1"/>
          <p:nvPr/>
        </p:nvSpPr>
        <p:spPr>
          <a:xfrm>
            <a:off x="7645304" y="5853366"/>
            <a:ext cx="1351744" cy="9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Found</a:t>
            </a:r>
            <a:endParaRPr dirty="0"/>
          </a:p>
        </p:txBody>
      </p:sp>
      <p:sp>
        <p:nvSpPr>
          <p:cNvPr id="13" name="Google Shape;259;p11">
            <a:extLst>
              <a:ext uri="{FF2B5EF4-FFF2-40B4-BE49-F238E27FC236}">
                <a16:creationId xmlns:a16="http://schemas.microsoft.com/office/drawing/2014/main" id="{3C658BD8-C781-28EA-A88D-4B72E4D4D22E}"/>
              </a:ext>
            </a:extLst>
          </p:cNvPr>
          <p:cNvSpPr txBox="1"/>
          <p:nvPr/>
        </p:nvSpPr>
        <p:spPr>
          <a:xfrm>
            <a:off x="10187430" y="4659808"/>
            <a:ext cx="1351744" cy="9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53325" rIns="53325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Found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1F76-31C9-F74D-A6DF-977F33BE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981"/>
            <a:ext cx="10515600" cy="1325563"/>
          </a:xfrm>
        </p:spPr>
        <p:txBody>
          <a:bodyPr/>
          <a:lstStyle/>
          <a:p>
            <a:r>
              <a:rPr lang="en-US" dirty="0"/>
              <a:t>Case Manager Flow of Shared Housing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F7C7E9-8436-2132-F083-B88FF96EB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188045"/>
              </p:ext>
            </p:extLst>
          </p:nvPr>
        </p:nvGraphicFramePr>
        <p:xfrm>
          <a:off x="235973" y="1489587"/>
          <a:ext cx="11769213" cy="519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5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54E86-4703-4DC3-5F74-648F244F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2304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Housemate Pairing Process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801E9BB-9C6B-973A-2A3F-B68C0B978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5" y="3262326"/>
            <a:ext cx="2984422" cy="98385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u="sng" dirty="0">
                <a:solidFill>
                  <a:schemeClr val="tx1"/>
                </a:solidFill>
              </a:rPr>
              <a:t>Always First Ask:                                      </a:t>
            </a:r>
            <a:r>
              <a:rPr lang="en-US" sz="1800" dirty="0">
                <a:solidFill>
                  <a:schemeClr val="tx1"/>
                </a:solidFill>
              </a:rPr>
              <a:t>Do you know anyone you would want to live with?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79CB9-B29F-74BF-8C13-D049F4C82103}"/>
              </a:ext>
            </a:extLst>
          </p:cNvPr>
          <p:cNvSpPr txBox="1"/>
          <p:nvPr/>
        </p:nvSpPr>
        <p:spPr>
          <a:xfrm>
            <a:off x="3883184" y="621649"/>
            <a:ext cx="271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Housemate Survey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AA9024-B83E-050D-33BB-DCFA4161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82" y="1140030"/>
            <a:ext cx="4111981" cy="5321387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7869E4-908A-C484-4384-119E408532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6" t="16134" r="40616" b="9966"/>
          <a:stretch/>
        </p:blipFill>
        <p:spPr>
          <a:xfrm>
            <a:off x="7851635" y="1310079"/>
            <a:ext cx="3847670" cy="49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D4F6-690B-4947-B764-EF261D3C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complete the pre-survey!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98E2D6-5AE9-4AD9-A21C-427EE28F8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1848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471-292C-17F6-C2BA-548A254B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197564"/>
            <a:ext cx="4353232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Facilitating the Meet and Greet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714A-36BF-6E63-54BF-296B2725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524"/>
            <a:ext cx="10693400" cy="3955076"/>
          </a:xfrm>
        </p:spPr>
        <p:txBody>
          <a:bodyPr>
            <a:noAutofit/>
          </a:bodyPr>
          <a:lstStyle/>
          <a:p>
            <a:r>
              <a:rPr lang="en-US" sz="2400" dirty="0"/>
              <a:t>Case Managers will collaborate together to schedule time for their clients to meet</a:t>
            </a:r>
          </a:p>
          <a:p>
            <a:pPr lvl="1"/>
            <a:r>
              <a:rPr lang="en-US" dirty="0"/>
              <a:t>As the Case Manager, you will be the one communicating directly with your client to figure out their schedule and availability</a:t>
            </a:r>
          </a:p>
          <a:p>
            <a:pPr lvl="1"/>
            <a:r>
              <a:rPr lang="en-US" dirty="0"/>
              <a:t>Clients can meet in-person, on zoom, or over the phone depending on preference</a:t>
            </a:r>
          </a:p>
          <a:p>
            <a:pPr lvl="1"/>
            <a:r>
              <a:rPr lang="en-US" dirty="0"/>
              <a:t>You can provide clients with each other's contact information, </a:t>
            </a:r>
            <a:r>
              <a:rPr lang="en-US" b="1" dirty="0"/>
              <a:t>with their permission</a:t>
            </a:r>
            <a:r>
              <a:rPr lang="en-US" dirty="0"/>
              <a:t>, for them to meet independently</a:t>
            </a:r>
          </a:p>
          <a:p>
            <a:pPr lvl="1"/>
            <a:r>
              <a:rPr lang="en-US" dirty="0"/>
              <a:t>Case Managers </a:t>
            </a:r>
            <a:r>
              <a:rPr lang="en-US" b="1" dirty="0"/>
              <a:t>do not </a:t>
            </a:r>
            <a:r>
              <a:rPr lang="en-US" dirty="0"/>
              <a:t>need to attend the Meet and Greet</a:t>
            </a:r>
          </a:p>
          <a:p>
            <a:r>
              <a:rPr lang="en-US" sz="2400" dirty="0"/>
              <a:t>Recap with your client after the meet and greet to provide space for them to process the meeting</a:t>
            </a:r>
          </a:p>
          <a:p>
            <a:r>
              <a:rPr lang="en-US" sz="2400" dirty="0"/>
              <a:t>Client will determine if they would like to continue with this pairing, email Amber if they are moving forward together or if they need a new pairing</a:t>
            </a:r>
          </a:p>
        </p:txBody>
      </p:sp>
    </p:spTree>
    <p:extLst>
      <p:ext uri="{BB962C8B-B14F-4D97-AF65-F5344CB8AC3E}">
        <p14:creationId xmlns:p14="http://schemas.microsoft.com/office/powerpoint/2010/main" val="74092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E2E7-BDE7-4F63-8ADF-A5CEE83C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86760" cy="3063875"/>
          </a:xfrm>
        </p:spPr>
        <p:txBody>
          <a:bodyPr>
            <a:normAutofit/>
          </a:bodyPr>
          <a:lstStyle/>
          <a:p>
            <a:r>
              <a:rPr lang="en-US" dirty="0"/>
              <a:t>Deal Breaker Conversation Questions</a:t>
            </a:r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A3A13E7-80C1-476B-AE04-347515051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83" y="141922"/>
            <a:ext cx="6278317" cy="65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9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7F4C2-C51F-4C30-8260-C957AFCE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177" y="2833900"/>
            <a:ext cx="7644627" cy="27510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b="1" dirty="0"/>
              <a:t>Best Practice for Landlord Engagement and Housing Navigation</a:t>
            </a:r>
            <a:br>
              <a:rPr lang="en-US" sz="5400" b="1" dirty="0"/>
            </a:br>
            <a:endParaRPr lang="en-US" sz="5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5944-E9D2-4880-82FB-EEAB3189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86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54E86-4703-4DC3-5F74-648F244F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23046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dirty="0"/>
              <a:t>The Landlord Engagement Process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13CF2-B16C-FE73-629E-671A30E1FABA}"/>
              </a:ext>
            </a:extLst>
          </p:cNvPr>
          <p:cNvSpPr txBox="1"/>
          <p:nvPr/>
        </p:nvSpPr>
        <p:spPr>
          <a:xfrm>
            <a:off x="149196" y="3574335"/>
            <a:ext cx="3483587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a lease bifurcation?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br>
              <a:rPr lang="en-US" sz="1800" b="0" i="0" u="none" strike="noStrike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</a:br>
            <a:r>
              <a:rPr lang="en-US" sz="1800" b="0" i="0" u="none" strike="noStrike" dirty="0">
                <a:solidFill>
                  <a:schemeClr val="tx1"/>
                </a:solidFill>
                <a:effectLst/>
              </a:rPr>
              <a:t>A BIFURCATED LEASE MEANS EACH INDIVIDUAL HAS THEIR OWN LEASE WITHIN THE HOME. THIS CAN ADD A SENSE OF SECURITY FOR THE INDIVIDUALS. LEASE BIFURCATION IS DEPENDENT ON THE LANDLORD NEGOTIATION.</a:t>
            </a:r>
            <a:endParaRPr lang="en-US" b="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36F49590-DFE4-A75D-3882-56A4AD821048}"/>
              </a:ext>
            </a:extLst>
          </p:cNvPr>
          <p:cNvSpPr txBox="1">
            <a:spLocks/>
          </p:cNvSpPr>
          <p:nvPr/>
        </p:nvSpPr>
        <p:spPr>
          <a:xfrm>
            <a:off x="3926298" y="396240"/>
            <a:ext cx="7381782" cy="5782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chemeClr val="tx1"/>
                </a:solidFill>
              </a:rPr>
              <a:t>If a client </a:t>
            </a:r>
            <a:r>
              <a:rPr lang="en-US" sz="2400" b="1" u="sng" dirty="0">
                <a:solidFill>
                  <a:schemeClr val="tx1"/>
                </a:solidFill>
              </a:rPr>
              <a:t>has</a:t>
            </a:r>
            <a:r>
              <a:rPr lang="en-US" sz="2400" u="sng" dirty="0">
                <a:solidFill>
                  <a:schemeClr val="tx1"/>
                </a:solidFill>
              </a:rPr>
              <a:t> a Housing Subsidy: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tx1"/>
                </a:solidFill>
              </a:rPr>
              <a:t>Hom</a:t>
            </a:r>
            <a:r>
              <a:rPr lang="en-US" sz="2400" dirty="0">
                <a:solidFill>
                  <a:schemeClr val="tx1"/>
                </a:solidFill>
              </a:rPr>
              <a:t>, Inc will handle the landlord engagement process for individuals with a subsidy. The clients will use the </a:t>
            </a:r>
            <a:r>
              <a:rPr lang="en-US" sz="2400" dirty="0" err="1">
                <a:solidFill>
                  <a:schemeClr val="tx1"/>
                </a:solidFill>
              </a:rPr>
              <a:t>Hom</a:t>
            </a:r>
            <a:r>
              <a:rPr lang="en-US" sz="2400" dirty="0">
                <a:solidFill>
                  <a:schemeClr val="tx1"/>
                </a:solidFill>
              </a:rPr>
              <a:t>, Inc housing search process and units are available on </a:t>
            </a:r>
            <a:r>
              <a:rPr lang="en-US" sz="2400" dirty="0" err="1">
                <a:solidFill>
                  <a:schemeClr val="tx1"/>
                </a:solidFill>
              </a:rPr>
              <a:t>Padmission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chemeClr val="tx1"/>
                </a:solidFill>
              </a:rPr>
              <a:t>If a client </a:t>
            </a:r>
            <a:r>
              <a:rPr lang="en-US" sz="2400" b="1" u="sng" dirty="0">
                <a:solidFill>
                  <a:schemeClr val="tx1"/>
                </a:solidFill>
              </a:rPr>
              <a:t>does not </a:t>
            </a:r>
            <a:r>
              <a:rPr lang="en-US" sz="2400" u="sng" dirty="0">
                <a:solidFill>
                  <a:schemeClr val="tx1"/>
                </a:solidFill>
              </a:rPr>
              <a:t>have a Housing Subsidy: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Case Managers will directly support their clients through the housing search and navigation.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2600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Landlords needs ongoing commitment that vacancies will be filled if a roommate leaves the home</a:t>
            </a:r>
          </a:p>
          <a:p>
            <a:pPr marL="800100" lvl="1" indent="-342900">
              <a:buClr>
                <a:schemeClr val="dk1"/>
              </a:buClr>
              <a:buSzPts val="2600"/>
            </a:pPr>
            <a:r>
              <a:rPr lang="en-US" b="1" dirty="0">
                <a:solidFill>
                  <a:schemeClr val="dk1"/>
                </a:solidFill>
                <a:cs typeface="Calibri"/>
                <a:sym typeface="Calibri"/>
              </a:rPr>
              <a:t>Client can participate in housemate pairing process again if there is a vacancy</a:t>
            </a:r>
            <a:endParaRPr lang="en-US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6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4DCE-A587-4A50-88D2-99758753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49710" cy="1325563"/>
          </a:xfrm>
        </p:spPr>
        <p:txBody>
          <a:bodyPr>
            <a:normAutofit/>
          </a:bodyPr>
          <a:lstStyle/>
          <a:p>
            <a:r>
              <a:rPr lang="en-US" dirty="0"/>
              <a:t>One-Pager Landlord Resource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4959A-25DB-4B4E-A45D-FF4035281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61" y="222185"/>
            <a:ext cx="4976639" cy="64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1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ist of rental properties&#10;&#10;Description automatically generated with medium confidence">
            <a:extLst>
              <a:ext uri="{FF2B5EF4-FFF2-40B4-BE49-F238E27FC236}">
                <a16:creationId xmlns:a16="http://schemas.microsoft.com/office/drawing/2014/main" id="{B4370888-ED20-96A8-7B4A-3048372E2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1759" b="5701"/>
          <a:stretch/>
        </p:blipFill>
        <p:spPr>
          <a:xfrm>
            <a:off x="353962" y="0"/>
            <a:ext cx="5604387" cy="6868493"/>
          </a:xfrm>
        </p:spPr>
      </p:pic>
      <p:pic>
        <p:nvPicPr>
          <p:cNvPr id="7" name="Picture 6" descr="A paper with text on it&#10;&#10;Description automatically generated">
            <a:extLst>
              <a:ext uri="{FF2B5EF4-FFF2-40B4-BE49-F238E27FC236}">
                <a16:creationId xmlns:a16="http://schemas.microsoft.com/office/drawing/2014/main" id="{7905BB04-3FBA-07E7-DCEE-32CB54131E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9677" r="4227" b="7313"/>
          <a:stretch/>
        </p:blipFill>
        <p:spPr>
          <a:xfrm>
            <a:off x="6096000" y="280626"/>
            <a:ext cx="6138296" cy="64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3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7F4C2-C51F-4C30-8260-C957AFCE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177" y="2833900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/>
              <a:t>Best Practice for Supporting Stable Housing</a:t>
            </a:r>
            <a:br>
              <a:rPr lang="en-US" sz="5400" b="1" dirty="0"/>
            </a:br>
            <a:endParaRPr lang="en-US" sz="5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5944-E9D2-4880-82FB-EEAB3189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949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7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E77C8C8-0B5F-40A4-8AE7-665FECB46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813FAB4-E18A-4CFA-B75B-92090037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412C0C28-5850-4F97-8E19-24B1DD749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4" name="Google Shape;164;gc83d64e6bb_0_30"/>
          <p:cNvSpPr txBox="1">
            <a:spLocks noGrp="1"/>
          </p:cNvSpPr>
          <p:nvPr>
            <p:ph type="title"/>
          </p:nvPr>
        </p:nvSpPr>
        <p:spPr>
          <a:xfrm>
            <a:off x="1333475" y="307776"/>
            <a:ext cx="10905066" cy="113573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>
              <a:buClr>
                <a:schemeClr val="dk2"/>
              </a:buClr>
              <a:buSzPct val="100000"/>
            </a:pPr>
            <a:r>
              <a:rPr lang="en-US" sz="3800" b="1" dirty="0"/>
              <a:t>Shared Housing and Community Supports -                                  Begin with the end in mind</a:t>
            </a:r>
          </a:p>
        </p:txBody>
      </p:sp>
      <p:pic>
        <p:nvPicPr>
          <p:cNvPr id="169" name="Picture 168" descr="A close up of a wave&#10;&#10;Description automatically generated with low confidence">
            <a:extLst>
              <a:ext uri="{FF2B5EF4-FFF2-40B4-BE49-F238E27FC236}">
                <a16:creationId xmlns:a16="http://schemas.microsoft.com/office/drawing/2014/main" id="{E970AF87-961A-7B38-71C6-4C7C80606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8" r="28212" b="-1"/>
          <a:stretch/>
        </p:blipFill>
        <p:spPr>
          <a:xfrm>
            <a:off x="1178919" y="1782981"/>
            <a:ext cx="2948413" cy="4361892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BAC976-3273-4E79-AD9E-E6BE375E862A}"/>
              </a:ext>
            </a:extLst>
          </p:cNvPr>
          <p:cNvSpPr txBox="1"/>
          <p:nvPr/>
        </p:nvSpPr>
        <p:spPr>
          <a:xfrm>
            <a:off x="7162800" y="6242447"/>
            <a:ext cx="4713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74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Connections List currently in development.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7" name="Google Shape;165;gc83d64e6bb_0_30">
            <a:extLst>
              <a:ext uri="{FF2B5EF4-FFF2-40B4-BE49-F238E27FC236}">
                <a16:creationId xmlns:a16="http://schemas.microsoft.com/office/drawing/2014/main" id="{807EF7AA-E0F5-4253-8BEE-C7194E0AE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963663"/>
              </p:ext>
            </p:extLst>
          </p:nvPr>
        </p:nvGraphicFramePr>
        <p:xfrm>
          <a:off x="4643202" y="1766936"/>
          <a:ext cx="6842935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8925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4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4"/>
          <p:cNvSpPr txBox="1"/>
          <p:nvPr/>
        </p:nvSpPr>
        <p:spPr>
          <a:xfrm>
            <a:off x="793977" y="1296947"/>
            <a:ext cx="6006192" cy="392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415468"/>
                </a:solidFill>
                <a:latin typeface="Calibri"/>
                <a:ea typeface="Calibri"/>
                <a:cs typeface="Calibri"/>
                <a:sym typeface="Calibri"/>
              </a:rPr>
              <a:t>HOUSEMATE AGREEMENT: A Conflict Resolution Platform</a:t>
            </a:r>
            <a:endParaRPr sz="2200">
              <a:solidFill>
                <a:srgbClr val="4154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5468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415468"/>
                </a:solidFill>
                <a:latin typeface="Calibri"/>
                <a:ea typeface="Calibri"/>
                <a:cs typeface="Calibri"/>
                <a:sym typeface="Calibri"/>
              </a:rPr>
              <a:t>The signed Agreement outlines household rules and personal boundaries all roommates agree to respect. If a conflict rises, consult the Agreement to identify, discuss, and re-agree to house rules or add new item to agreement. </a:t>
            </a:r>
            <a:endParaRPr sz="2200" b="1">
              <a:solidFill>
                <a:srgbClr val="4154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4154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415468"/>
                </a:solidFill>
                <a:latin typeface="Calibri"/>
                <a:ea typeface="Calibri"/>
                <a:cs typeface="Calibri"/>
                <a:sym typeface="Calibri"/>
              </a:rPr>
              <a:t>SET HOUSE EXPECTATIONS:</a:t>
            </a:r>
            <a:endParaRPr sz="2200">
              <a:solidFill>
                <a:srgbClr val="4154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5468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415468"/>
                </a:solidFill>
                <a:latin typeface="Calibri"/>
                <a:ea typeface="Calibri"/>
                <a:cs typeface="Calibri"/>
                <a:sym typeface="Calibri"/>
              </a:rPr>
              <a:t>Hold an initial Roommate meeting to write down important House Expectations and display in a prominent common area in the house.    Re-do the House Expectations as a group activity every time a new roommate moves in. </a:t>
            </a:r>
            <a:r>
              <a:rPr lang="en-US" sz="1700">
                <a:solidFill>
                  <a:srgbClr val="41546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367" name="Google Shape;367;p24"/>
          <p:cNvSpPr/>
          <p:nvPr/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 cap="flat" cmpd="sng">
            <a:solidFill>
              <a:srgbClr val="4154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24"/>
          <p:cNvPicPr preferRelativeResize="0"/>
          <p:nvPr/>
        </p:nvPicPr>
        <p:blipFill rotWithShape="1">
          <a:blip r:embed="rId3">
            <a:alphaModFix/>
          </a:blip>
          <a:srcRect l="1948" r="1" b="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cument with text and a list&#10;&#10;Description automatically generated with medium confidence">
            <a:extLst>
              <a:ext uri="{FF2B5EF4-FFF2-40B4-BE49-F238E27FC236}">
                <a16:creationId xmlns:a16="http://schemas.microsoft.com/office/drawing/2014/main" id="{F1E27CF5-E400-CBA2-533D-0C29618AE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6" y="153716"/>
            <a:ext cx="5491274" cy="6550568"/>
          </a:xfrm>
        </p:spPr>
      </p:pic>
      <p:pic>
        <p:nvPicPr>
          <p:cNvPr id="7" name="Picture 6" descr="A paper with text and a list of questions&#10;&#10;Description automatically generated with medium confidence">
            <a:extLst>
              <a:ext uri="{FF2B5EF4-FFF2-40B4-BE49-F238E27FC236}">
                <a16:creationId xmlns:a16="http://schemas.microsoft.com/office/drawing/2014/main" id="{B96FD776-DC86-0D61-7726-938EBD742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53716"/>
            <a:ext cx="5116364" cy="65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5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9CC4FF-6D95-426C-8DB0-B1A87AAC8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993" y="5936100"/>
            <a:ext cx="3237182" cy="1004676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endParaRPr lang="en-US" sz="3150" b="1" dirty="0"/>
          </a:p>
        </p:txBody>
      </p:sp>
      <p:pic>
        <p:nvPicPr>
          <p:cNvPr id="3" name="Picture 2" descr="Cit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95117" y="317865"/>
            <a:ext cx="2546857" cy="2546857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5937825" y="317865"/>
            <a:ext cx="5090371" cy="5543021"/>
          </a:xfrm>
          <a:prstGeom prst="pentag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3592" y="2186195"/>
            <a:ext cx="35274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Shared Housing look like?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or more unrelated tenants who share common living space  (most often have their own room)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5399" y="5803283"/>
            <a:ext cx="2280449" cy="81535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 descr="House">
            <a:extLst>
              <a:ext uri="{FF2B5EF4-FFF2-40B4-BE49-F238E27FC236}">
                <a16:creationId xmlns:a16="http://schemas.microsoft.com/office/drawing/2014/main" id="{2E03D981-2DDA-40ED-B74A-F12B1C7FF3DF}"/>
              </a:ext>
            </a:extLst>
          </p:cNvPr>
          <p:cNvSpPr/>
          <p:nvPr/>
        </p:nvSpPr>
        <p:spPr>
          <a:xfrm>
            <a:off x="10955936" y="1696538"/>
            <a:ext cx="507254" cy="564186"/>
          </a:xfrm>
          <a:prstGeom prst="rect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Round Diagonal Corner Rectangle 10">
            <a:extLst>
              <a:ext uri="{FF2B5EF4-FFF2-40B4-BE49-F238E27FC236}">
                <a16:creationId xmlns:a16="http://schemas.microsoft.com/office/drawing/2014/main" id="{A855C85F-4DAC-8A09-D812-D522B40FC7A1}"/>
              </a:ext>
            </a:extLst>
          </p:cNvPr>
          <p:cNvSpPr/>
          <p:nvPr/>
        </p:nvSpPr>
        <p:spPr>
          <a:xfrm>
            <a:off x="615140" y="393079"/>
            <a:ext cx="5090371" cy="5543021"/>
          </a:xfrm>
          <a:prstGeom prst="pentag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91BAD-1D85-5EC1-546E-7E25FCDCF17F}"/>
              </a:ext>
            </a:extLst>
          </p:cNvPr>
          <p:cNvSpPr txBox="1"/>
          <p:nvPr/>
        </p:nvSpPr>
        <p:spPr>
          <a:xfrm>
            <a:off x="1836402" y="2109250"/>
            <a:ext cx="30363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Shared Housing do?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Maximizes access to existing 2-, 3-, and 4-bedroom housing options for ending homelessness</a:t>
            </a:r>
          </a:p>
        </p:txBody>
      </p:sp>
    </p:spTree>
    <p:extLst>
      <p:ext uri="{BB962C8B-B14F-4D97-AF65-F5344CB8AC3E}">
        <p14:creationId xmlns:p14="http://schemas.microsoft.com/office/powerpoint/2010/main" val="1826020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per with text and a list&#10;&#10;Description automatically generated">
            <a:extLst>
              <a:ext uri="{FF2B5EF4-FFF2-40B4-BE49-F238E27FC236}">
                <a16:creationId xmlns:a16="http://schemas.microsoft.com/office/drawing/2014/main" id="{D215683F-330F-B478-512B-080334A24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6" y="188553"/>
            <a:ext cx="5134657" cy="6447365"/>
          </a:xfrm>
        </p:spPr>
      </p:pic>
      <p:pic>
        <p:nvPicPr>
          <p:cNvPr id="7" name="Picture 6" descr="A paper with text and a questionnaire&#10;&#10;Description automatically generated with medium confidence">
            <a:extLst>
              <a:ext uri="{FF2B5EF4-FFF2-40B4-BE49-F238E27FC236}">
                <a16:creationId xmlns:a16="http://schemas.microsoft.com/office/drawing/2014/main" id="{3C94361E-B9C7-9B2C-A416-83552C680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2" y="94276"/>
            <a:ext cx="5153664" cy="66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9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92B6C4-A03F-41F7-84C4-BAAABC853015}"/>
              </a:ext>
            </a:extLst>
          </p:cNvPr>
          <p:cNvSpPr txBox="1">
            <a:spLocks/>
          </p:cNvSpPr>
          <p:nvPr/>
        </p:nvSpPr>
        <p:spPr>
          <a:xfrm>
            <a:off x="892357" y="476309"/>
            <a:ext cx="4507542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rgbClr val="00543D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SH Community Connections Tool </a:t>
            </a:r>
          </a:p>
        </p:txBody>
      </p:sp>
      <p:grpSp>
        <p:nvGrpSpPr>
          <p:cNvPr id="52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91D21-0AC7-410E-B9CC-760E1A44E6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F46E99-E007-4D36-9DAF-498E319594B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2253F-4EB8-4163-95B9-42955FA157CE}"/>
              </a:ext>
            </a:extLst>
          </p:cNvPr>
          <p:cNvSpPr txBox="1"/>
          <p:nvPr/>
        </p:nvSpPr>
        <p:spPr>
          <a:xfrm>
            <a:off x="946842" y="2115858"/>
            <a:ext cx="42762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Community Connections begin right away once in housing to: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empower clients to identify their own community connection goals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clients self-identify what motivates them to achieve their own goals and monitor progress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D7731D-8E04-F601-666F-5ECDA2D5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030" y="0"/>
            <a:ext cx="545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4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91D21-0AC7-410E-B9CC-760E1A44E6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F46E99-E007-4D36-9DAF-498E319594B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E1037-1E39-7130-93D9-EBBE256D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6" y="-635"/>
            <a:ext cx="552814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784E0-DD93-2935-1FCD-1E0397345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560" y="0"/>
            <a:ext cx="54690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528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D49B-8A9A-4EE5-952A-E806C455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complete the post-survey!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E20FB-1801-4827-A8E7-C46E7E02C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57" y="1944151"/>
            <a:ext cx="4114286" cy="4114286"/>
          </a:xfrm>
        </p:spPr>
      </p:pic>
    </p:spTree>
    <p:extLst>
      <p:ext uri="{BB962C8B-B14F-4D97-AF65-F5344CB8AC3E}">
        <p14:creationId xmlns:p14="http://schemas.microsoft.com/office/powerpoint/2010/main" val="3432810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0" y="383005"/>
            <a:ext cx="12188949" cy="65751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0" y="-305746"/>
            <a:ext cx="12188952" cy="3059896"/>
            <a:chOff x="651279" y="598259"/>
            <a:chExt cx="10889442" cy="5680742"/>
          </a:xfrm>
        </p:grpSpPr>
        <p:sp>
          <p:nvSpPr>
            <p:cNvPr id="126" name="Google Shape;126;p4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30" name="Google Shape;130;p4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790418" y="100144"/>
            <a:ext cx="7702708" cy="258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lt1"/>
                </a:solidFill>
              </a:rPr>
              <a:t>Resources and Contact Information</a:t>
            </a:r>
            <a:endParaRPr dirty="0"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307269" y="3812005"/>
            <a:ext cx="5788731" cy="335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For general Shared Housing Support: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Amber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Maiberger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Program Coordinator Sr. ASU Action Nexus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amaiber1@asu.edu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602-543-4489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For Landlord Engagement Support: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Jake Bordelon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Graduate Assistant ASU Action Nexus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jake.bordelon@asu.edu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Google Shape;138;p4">
            <a:extLst>
              <a:ext uri="{FF2B5EF4-FFF2-40B4-BE49-F238E27FC236}">
                <a16:creationId xmlns:a16="http://schemas.microsoft.com/office/drawing/2014/main" id="{4E274E27-CC11-8C7A-3A9F-B6F0F03A6A62}"/>
              </a:ext>
            </a:extLst>
          </p:cNvPr>
          <p:cNvSpPr txBox="1">
            <a:spLocks/>
          </p:cNvSpPr>
          <p:nvPr/>
        </p:nvSpPr>
        <p:spPr>
          <a:xfrm>
            <a:off x="6552327" y="3734601"/>
            <a:ext cx="4982965" cy="34923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All resources available at:</a:t>
            </a:r>
          </a:p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https://publicservice.asu.edu/nexus/shared-housing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Join us for our Bi-weekly Case Conferencing on Tuesdays at 1pm!!</a:t>
            </a:r>
          </a:p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96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Shared Housing Now!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2" y="1405411"/>
            <a:ext cx="5157787" cy="823912"/>
          </a:xfrm>
        </p:spPr>
        <p:txBody>
          <a:bodyPr/>
          <a:lstStyle/>
          <a:p>
            <a:r>
              <a:rPr lang="en-US" dirty="0"/>
              <a:t>What we are facing: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214ED2F-01EE-44AF-A9F5-E41E2C0596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5206390"/>
              </p:ext>
            </p:extLst>
          </p:nvPr>
        </p:nvGraphicFramePr>
        <p:xfrm>
          <a:off x="46229" y="718820"/>
          <a:ext cx="8716303" cy="564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2" y="1405411"/>
            <a:ext cx="5183188" cy="823912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shared housing offers: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9092" y="2454593"/>
            <a:ext cx="4823815" cy="309010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Between February 2022-February 2023, over 1800 individuals within Maricopa County identified at coordinated entry that they would participate in Shared Housing 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Opens-up affordable housing options, split rent reduces individual rent burdens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housing options reduces length of time to move-in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Opportunity to decrease isolation and increase self-determination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75814FF-5895-2DDE-8EEE-C2D1E7B40D6F}"/>
              </a:ext>
            </a:extLst>
          </p:cNvPr>
          <p:cNvSpPr/>
          <p:nvPr/>
        </p:nvSpPr>
        <p:spPr>
          <a:xfrm>
            <a:off x="6350313" y="1733433"/>
            <a:ext cx="785374" cy="376852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59F87-4650-C89B-3DED-C636D9EE7B31}"/>
              </a:ext>
            </a:extLst>
          </p:cNvPr>
          <p:cNvSpPr txBox="1"/>
          <p:nvPr/>
        </p:nvSpPr>
        <p:spPr>
          <a:xfrm>
            <a:off x="612591" y="5928447"/>
            <a:ext cx="10720358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Shared housing is a norm – a common option - in the private housing market!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5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0" y="-191502"/>
            <a:ext cx="12188952" cy="2576526"/>
            <a:chOff x="651279" y="598259"/>
            <a:chExt cx="10889442" cy="5680742"/>
          </a:xfrm>
        </p:grpSpPr>
        <p:sp>
          <p:nvSpPr>
            <p:cNvPr id="126" name="Google Shape;126;p4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90731" y="-288099"/>
            <a:ext cx="12188952" cy="7529104"/>
            <a:chOff x="0" y="0"/>
            <a:chExt cx="12188952" cy="6858000"/>
          </a:xfrm>
        </p:grpSpPr>
        <p:sp>
          <p:nvSpPr>
            <p:cNvPr id="130" name="Google Shape;130;p4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702222" y="737369"/>
            <a:ext cx="7702708" cy="156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lt1"/>
                </a:solidFill>
              </a:rPr>
              <a:t>Key Findings about </a:t>
            </a:r>
            <a:r>
              <a:rPr lang="en-US" sz="4800" b="1" i="1" dirty="0">
                <a:solidFill>
                  <a:schemeClr val="lt1"/>
                </a:solidFill>
              </a:rPr>
              <a:t>Effective</a:t>
            </a:r>
            <a:r>
              <a:rPr lang="en-US" sz="4800" b="1" dirty="0">
                <a:solidFill>
                  <a:schemeClr val="lt1"/>
                </a:solidFill>
              </a:rPr>
              <a:t> Shared Housing</a:t>
            </a:r>
            <a:endParaRPr dirty="0"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543979" y="3181515"/>
            <a:ext cx="9102909" cy="307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All types of populations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can be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successfully served by shared housing when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Housing First/Client Centered Principles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are the foundation of all services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There is NO standardized/fidelity model of shared housing,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instead an individualized approach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should be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taken with consideration for clients needs and shared housing best practices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  <a:p>
            <a:pPr marL="0" lvl="0" indent="0" algn="r">
              <a:buClr>
                <a:schemeClr val="dk2"/>
              </a:buClr>
              <a:buSzPts val="2400"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https://www.sharedhousinginstitute.com/publications-1</a:t>
            </a:r>
            <a:endParaRPr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lh7-us.googleusercontent.com/F0gw-eNkoU48qUczm8lekrHcyfXNra9Jj5N0jK3A18b9uHxoR_w3DH5iOVDfhh9uuSNYwETqXFVAm9-yDHg59NbrAp4Lf0dbF5XnrrTKWDHLEK4mCbdJpZ6fXpiotv2N7un7K4rxu_LBqpvbEF4V=s2048">
            <a:extLst>
              <a:ext uri="{FF2B5EF4-FFF2-40B4-BE49-F238E27FC236}">
                <a16:creationId xmlns:a16="http://schemas.microsoft.com/office/drawing/2014/main" id="{4218934B-77AA-419E-A365-6440A137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77" y="4816502"/>
            <a:ext cx="2544402" cy="19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B15A-1787-454E-9A70-2CAB9888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1" y="831529"/>
            <a:ext cx="2936316" cy="430573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Shared Housing Impacts from other </a:t>
            </a:r>
            <a:r>
              <a:rPr lang="en-US" sz="4000" b="1" dirty="0"/>
              <a:t>Communities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:     </a:t>
            </a:r>
            <a:br>
              <a:rPr lang="en-US" sz="3700" kern="1200" dirty="0">
                <a:latin typeface="+mj-lt"/>
                <a:ea typeface="+mj-ea"/>
                <a:cs typeface="+mj-cs"/>
              </a:rPr>
            </a:br>
            <a:br>
              <a:rPr lang="en-US" sz="3700" kern="1200" dirty="0"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latin typeface="+mj-lt"/>
                <a:ea typeface="+mj-ea"/>
                <a:cs typeface="+mj-cs"/>
              </a:rPr>
              <a:t>Shared Housing Placements and Returns to Homelessness </a:t>
            </a:r>
            <a:br>
              <a:rPr lang="en-US" sz="1800" b="1" kern="1200" dirty="0"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latin typeface="+mj-lt"/>
                <a:ea typeface="+mj-ea"/>
                <a:cs typeface="+mj-cs"/>
              </a:rPr>
              <a:t>(reported July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25BEF-B811-40A8-A538-929BEAF2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F70173-5CFA-4A3D-B4A3-06A11F1752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E75F05-92BA-4DDA-9C73-235853446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283777"/>
              </p:ext>
            </p:extLst>
          </p:nvPr>
        </p:nvGraphicFramePr>
        <p:xfrm>
          <a:off x="3309791" y="336939"/>
          <a:ext cx="8310172" cy="56224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70684">
                  <a:extLst>
                    <a:ext uri="{9D8B030D-6E8A-4147-A177-3AD203B41FA5}">
                      <a16:colId xmlns:a16="http://schemas.microsoft.com/office/drawing/2014/main" val="2871020003"/>
                    </a:ext>
                  </a:extLst>
                </a:gridCol>
                <a:gridCol w="1325101">
                  <a:extLst>
                    <a:ext uri="{9D8B030D-6E8A-4147-A177-3AD203B41FA5}">
                      <a16:colId xmlns:a16="http://schemas.microsoft.com/office/drawing/2014/main" val="1292078293"/>
                    </a:ext>
                  </a:extLst>
                </a:gridCol>
                <a:gridCol w="1012634">
                  <a:extLst>
                    <a:ext uri="{9D8B030D-6E8A-4147-A177-3AD203B41FA5}">
                      <a16:colId xmlns:a16="http://schemas.microsoft.com/office/drawing/2014/main" val="3994571112"/>
                    </a:ext>
                  </a:extLst>
                </a:gridCol>
                <a:gridCol w="1273466">
                  <a:extLst>
                    <a:ext uri="{9D8B030D-6E8A-4147-A177-3AD203B41FA5}">
                      <a16:colId xmlns:a16="http://schemas.microsoft.com/office/drawing/2014/main" val="1573505708"/>
                    </a:ext>
                  </a:extLst>
                </a:gridCol>
                <a:gridCol w="1057063">
                  <a:extLst>
                    <a:ext uri="{9D8B030D-6E8A-4147-A177-3AD203B41FA5}">
                      <a16:colId xmlns:a16="http://schemas.microsoft.com/office/drawing/2014/main" val="2142173421"/>
                    </a:ext>
                  </a:extLst>
                </a:gridCol>
                <a:gridCol w="1057063">
                  <a:extLst>
                    <a:ext uri="{9D8B030D-6E8A-4147-A177-3AD203B41FA5}">
                      <a16:colId xmlns:a16="http://schemas.microsoft.com/office/drawing/2014/main" val="2202450265"/>
                    </a:ext>
                  </a:extLst>
                </a:gridCol>
                <a:gridCol w="1114161">
                  <a:extLst>
                    <a:ext uri="{9D8B030D-6E8A-4147-A177-3AD203B41FA5}">
                      <a16:colId xmlns:a16="http://schemas.microsoft.com/office/drawing/2014/main" val="769462640"/>
                    </a:ext>
                  </a:extLst>
                </a:gridCol>
              </a:tblGrid>
              <a:tr h="1284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Organization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Communities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Shared Housing Funding Source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Shared Housing Target Population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Year  for data – begin Shared Housing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#  in shared housing since 2017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Rate of Return to Homeless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255343"/>
                  </a:ext>
                </a:extLst>
              </a:tr>
              <a:tr h="634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MICAH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Fredericksburg, VA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PSH / RRH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 Adults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549251"/>
                  </a:ext>
                </a:extLst>
              </a:tr>
              <a:tr h="676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Palm Beach County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Palm Beach County,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RRH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Youth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847313"/>
                  </a:ext>
                </a:extLst>
              </a:tr>
              <a:tr h="817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Illumination Foundation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Orange County,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PSH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 Adults- Chronic Homeless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11176"/>
                  </a:ext>
                </a:extLst>
              </a:tr>
              <a:tr h="825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Pacific House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Fairfield County, 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 Adults- Chronic Homeless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73777"/>
                  </a:ext>
                </a:extLst>
              </a:tr>
              <a:tr h="581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PATH 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Los Angeles County, CA </a:t>
                      </a: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RRH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 Adults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83701"/>
                  </a:ext>
                </a:extLst>
              </a:tr>
              <a:tr h="803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Oakland,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RRH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 Adults- Chronic Homeless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2" marR="4122" marT="4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3810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150956-6CAA-49F7-AC0F-7DF821C69097}"/>
              </a:ext>
            </a:extLst>
          </p:cNvPr>
          <p:cNvGraphicFramePr>
            <a:graphicFrameLocks noGrp="1"/>
          </p:cNvGraphicFramePr>
          <p:nvPr/>
        </p:nvGraphicFramePr>
        <p:xfrm>
          <a:off x="2942705" y="477150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566208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25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57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7F4C2-C51F-4C30-8260-C957AFCE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177" y="2833900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/>
              <a:t>Shared Housing Messaging </a:t>
            </a:r>
            <a:br>
              <a:rPr lang="en-US" sz="5400" b="1" dirty="0"/>
            </a:br>
            <a:endParaRPr lang="en-US" sz="5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5944-E9D2-4880-82FB-EEAB3189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93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692646" y="623300"/>
            <a:ext cx="3763771" cy="5571066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Housing Client Messaging Process Points</a:t>
            </a:r>
            <a:endParaRPr sz="4800" dirty="0"/>
          </a:p>
        </p:txBody>
      </p:sp>
      <p:grpSp>
        <p:nvGrpSpPr>
          <p:cNvPr id="307" name="Google Shape;307;p19"/>
          <p:cNvGrpSpPr/>
          <p:nvPr/>
        </p:nvGrpSpPr>
        <p:grpSpPr>
          <a:xfrm>
            <a:off x="5207640" y="1494270"/>
            <a:ext cx="6291714" cy="3869460"/>
            <a:chOff x="0" y="830637"/>
            <a:chExt cx="6291714" cy="3869460"/>
          </a:xfrm>
        </p:grpSpPr>
        <p:sp>
          <p:nvSpPr>
            <p:cNvPr id="308" name="Google Shape;308;p19"/>
            <p:cNvSpPr/>
            <p:nvPr/>
          </p:nvSpPr>
          <p:spPr>
            <a:xfrm>
              <a:off x="0" y="830637"/>
              <a:ext cx="6291714" cy="88744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43321" y="873958"/>
              <a:ext cx="6205072" cy="80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Coordinated Entry Intake Question</a:t>
              </a:r>
              <a:endParaRPr sz="3200" dirty="0"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0" y="1824642"/>
              <a:ext cx="6291714" cy="887445"/>
            </a:xfrm>
            <a:prstGeom prst="roundRect">
              <a:avLst>
                <a:gd name="adj" fmla="val 16667"/>
              </a:avLst>
            </a:prstGeom>
            <a:solidFill>
              <a:srgbClr val="D07A5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 txBox="1"/>
            <p:nvPr/>
          </p:nvSpPr>
          <p:spPr>
            <a:xfrm>
              <a:off x="43321" y="1867963"/>
              <a:ext cx="6205072" cy="80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Reality Testing</a:t>
              </a:r>
              <a:endParaRPr sz="3200" dirty="0"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0" y="2818647"/>
              <a:ext cx="6291714" cy="887445"/>
            </a:xfrm>
            <a:prstGeom prst="roundRect">
              <a:avLst>
                <a:gd name="adj" fmla="val 16667"/>
              </a:avLst>
            </a:prstGeom>
            <a:solidFill>
              <a:srgbClr val="B888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 txBox="1"/>
            <p:nvPr/>
          </p:nvSpPr>
          <p:spPr>
            <a:xfrm>
              <a:off x="43321" y="2861968"/>
              <a:ext cx="6205072" cy="80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Housemate Pairing Questionnaire</a:t>
              </a:r>
              <a:endParaRPr sz="3200" dirty="0"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0" y="3812652"/>
              <a:ext cx="6291714" cy="887445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 txBox="1"/>
            <p:nvPr/>
          </p:nvSpPr>
          <p:spPr>
            <a:xfrm>
              <a:off x="43321" y="3855973"/>
              <a:ext cx="6205072" cy="80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Housemate Pairing Meet &amp; Greet</a:t>
              </a:r>
              <a:endParaRPr sz="32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4B49-1531-2113-E33D-4C92F1C9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role in shared housing client messaging?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95F2A-DE68-C444-78BC-73BD7E40E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Case workers can support client needs and have a positive impact on motivation for shared housing through client messaging</a:t>
            </a:r>
            <a:endParaRPr lang="en-US" sz="2800" dirty="0">
              <a:solidFill>
                <a:schemeClr val="dk1"/>
              </a:solidFill>
            </a:endParaRPr>
          </a:p>
          <a:p>
            <a:r>
              <a:rPr lang="en-US" sz="2800" dirty="0">
                <a:solidFill>
                  <a:schemeClr val="dk1"/>
                </a:solidFill>
              </a:rPr>
              <a:t>Identify if client has expressed interested in Shared Housing through their HMIS profile</a:t>
            </a:r>
          </a:p>
          <a:p>
            <a:pPr lvl="1"/>
            <a:r>
              <a:rPr lang="en-US" dirty="0">
                <a:solidFill>
                  <a:schemeClr val="dk1"/>
                </a:solidFill>
              </a:rPr>
              <a:t>This question is being asked at Coordinated Entry:</a:t>
            </a:r>
          </a:p>
          <a:p>
            <a:pPr lvl="2"/>
            <a:r>
              <a:rPr lang="en-US" dirty="0">
                <a:solidFill>
                  <a:schemeClr val="dk1"/>
                </a:solidFill>
              </a:rPr>
              <a:t>“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Are you interested in living with another person as a means of reducing your rental costs and exiting homelessness quicker?”</a:t>
            </a:r>
            <a:endParaRPr lang="en-US" dirty="0">
              <a:solidFill>
                <a:schemeClr val="dk1"/>
              </a:solidFill>
            </a:endParaRPr>
          </a:p>
          <a:p>
            <a:r>
              <a:rPr lang="en-US" sz="2800" dirty="0">
                <a:solidFill>
                  <a:schemeClr val="dk1"/>
                </a:solidFill>
              </a:rPr>
              <a:t>It is never too lat</a:t>
            </a:r>
            <a:r>
              <a:rPr lang="en-US" dirty="0">
                <a:solidFill>
                  <a:schemeClr val="dk1"/>
                </a:solidFill>
              </a:rPr>
              <a:t>e to ask a client if they are interested in having a roommate!!</a:t>
            </a:r>
          </a:p>
        </p:txBody>
      </p:sp>
    </p:spTree>
    <p:extLst>
      <p:ext uri="{BB962C8B-B14F-4D97-AF65-F5344CB8AC3E}">
        <p14:creationId xmlns:p14="http://schemas.microsoft.com/office/powerpoint/2010/main" val="80739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7C9C3CE48AB43807A2B2BBC021B68" ma:contentTypeVersion="16" ma:contentTypeDescription="Create a new document." ma:contentTypeScope="" ma:versionID="c4f0741dd95a30e90c3cf977d95b5a14">
  <xsd:schema xmlns:xsd="http://www.w3.org/2001/XMLSchema" xmlns:xs="http://www.w3.org/2001/XMLSchema" xmlns:p="http://schemas.microsoft.com/office/2006/metadata/properties" xmlns:ns2="7275c497-f9ee-4928-92bc-548289b37429" xmlns:ns3="0bfe741e-9eca-4f01-90f2-939183f19d24" targetNamespace="http://schemas.microsoft.com/office/2006/metadata/properties" ma:root="true" ma:fieldsID="12ae29ed94e370c4482e339f14f554af" ns2:_="" ns3:_="">
    <xsd:import namespace="7275c497-f9ee-4928-92bc-548289b37429"/>
    <xsd:import namespace="0bfe741e-9eca-4f01-90f2-939183f19d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5c497-f9ee-4928-92bc-548289b37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b8afe34-2bfd-4bac-9813-93dbf9691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e741e-9eca-4f01-90f2-939183f19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37b32d1-9ec4-4c82-9f5d-60c5422df62a}" ma:internalName="TaxCatchAll" ma:showField="CatchAllData" ma:web="0bfe741e-9eca-4f01-90f2-939183f19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e741e-9eca-4f01-90f2-939183f19d24" xsi:nil="true"/>
    <_Flow_SignoffStatus xmlns="7275c497-f9ee-4928-92bc-548289b37429" xsi:nil="true"/>
    <lcf76f155ced4ddcb4097134ff3c332f xmlns="7275c497-f9ee-4928-92bc-548289b37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00B6A3-0C6A-4A77-89E8-DD21E576E417}"/>
</file>

<file path=customXml/itemProps2.xml><?xml version="1.0" encoding="utf-8"?>
<ds:datastoreItem xmlns:ds="http://schemas.openxmlformats.org/officeDocument/2006/customXml" ds:itemID="{DDA338AA-0568-4557-9FBB-C067F2E7A9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7B6B87-5566-4A19-9296-A863E39EF9D4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d734e147-fbdd-4782-a400-c26f27238dcb"/>
    <ds:schemaRef ds:uri="http://purl.org/dc/terms/"/>
    <ds:schemaRef ds:uri="http://schemas.microsoft.com/office/infopath/2007/PartnerControls"/>
    <ds:schemaRef ds:uri="1cfad3ff-6f0c-450c-8faf-eba4089ad06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8394</TotalTime>
  <Words>1673</Words>
  <Application>Microsoft Macintosh PowerPoint</Application>
  <PresentationFormat>Widescreen</PresentationFormat>
  <Paragraphs>268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Hebrew</vt:lpstr>
      <vt:lpstr>Calibri</vt:lpstr>
      <vt:lpstr>Calibri Light</vt:lpstr>
      <vt:lpstr>Lato</vt:lpstr>
      <vt:lpstr>Segoe UI Semibold</vt:lpstr>
      <vt:lpstr>Times New Roman</vt:lpstr>
      <vt:lpstr>Wingdings</vt:lpstr>
      <vt:lpstr>Office Theme</vt:lpstr>
      <vt:lpstr>1_Office Theme</vt:lpstr>
      <vt:lpstr>PowerPoint Presentation</vt:lpstr>
      <vt:lpstr>Please complete the pre-survey!</vt:lpstr>
      <vt:lpstr>  </vt:lpstr>
      <vt:lpstr>Why Shared Housing Now!</vt:lpstr>
      <vt:lpstr>Key Findings about Effective Shared Housing</vt:lpstr>
      <vt:lpstr>Shared Housing Impacts from other Communities:       Shared Housing Placements and Returns to Homelessness  (reported July 2020)</vt:lpstr>
      <vt:lpstr>Shared Housing Messaging  </vt:lpstr>
      <vt:lpstr>Shared Housing Client Messaging Process Points</vt:lpstr>
      <vt:lpstr>What is your role in shared housing client messaging?</vt:lpstr>
      <vt:lpstr>Shared Housing  Client Messaging</vt:lpstr>
      <vt:lpstr>PowerPoint Presentation</vt:lpstr>
      <vt:lpstr>Motivational Interviewing Techniques (OARS)</vt:lpstr>
      <vt:lpstr>Reality Testing:</vt:lpstr>
      <vt:lpstr>How to talk to clients about affordability?</vt:lpstr>
      <vt:lpstr>PowerPoint Presentation</vt:lpstr>
      <vt:lpstr>Housemate Pairing Process </vt:lpstr>
      <vt:lpstr>Shared Housing Pairing Process</vt:lpstr>
      <vt:lpstr>Case Manager Flow of Shared Housing</vt:lpstr>
      <vt:lpstr>Housemate Pairing Process</vt:lpstr>
      <vt:lpstr>Facilitating the Meet and Greet</vt:lpstr>
      <vt:lpstr>Deal Breaker Conversation Questions</vt:lpstr>
      <vt:lpstr>Best Practice for Landlord Engagement and Housing Navigation </vt:lpstr>
      <vt:lpstr>The Landlord Engagement Process</vt:lpstr>
      <vt:lpstr>One-Pager Landlord Resource</vt:lpstr>
      <vt:lpstr>PowerPoint Presentation</vt:lpstr>
      <vt:lpstr>Best Practice for Supporting Stable Housing </vt:lpstr>
      <vt:lpstr>Shared Housing and Community Supports -                                  Begin with the end in mind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complete the post-survey!</vt:lpstr>
      <vt:lpstr>Resources and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Taylor</dc:creator>
  <cp:lastModifiedBy>Service Provider</cp:lastModifiedBy>
  <cp:revision>33</cp:revision>
  <dcterms:created xsi:type="dcterms:W3CDTF">2023-04-04T13:45:31Z</dcterms:created>
  <dcterms:modified xsi:type="dcterms:W3CDTF">2024-02-27T16:46:15Z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0x010100AE57C9C3CE48AB43807A2B2BBC021B68</vt:lpwstr>
  </property>
</Properties>
</file>