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oppins"/>
      <p:regular r:id="rId22"/>
      <p:bold r:id="rId23"/>
      <p:italic r:id="rId24"/>
      <p:boldItalic r:id="rId25"/>
    </p:embeddedFont>
    <p:embeddedFont>
      <p:font typeface="Poppins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PoppinsLight-regular.fntdata"/><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font" Target="fonts/Poppins-boldItalic.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PoppinsLight-boldItalic.fntdata"/><Relationship Id="rId16" Type="http://schemas.openxmlformats.org/officeDocument/2006/relationships/slide" Target="slides/slide12.xml"/><Relationship Id="rId24" Type="http://schemas.openxmlformats.org/officeDocument/2006/relationships/font" Target="fonts/Poppins-italic.fntdata"/><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ustomXml" Target="../customXml/item3.xml"/><Relationship Id="rId23" Type="http://schemas.openxmlformats.org/officeDocument/2006/relationships/font" Target="fonts/Poppins-bold.fntdata"/><Relationship Id="rId28" Type="http://schemas.openxmlformats.org/officeDocument/2006/relationships/font" Target="fonts/PoppinsLight-italic.fntdata"/><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22" Type="http://schemas.openxmlformats.org/officeDocument/2006/relationships/font" Target="fonts/Poppins-regular.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PoppinsLight-bold.fntdata"/><Relationship Id="rId14" Type="http://schemas.openxmlformats.org/officeDocument/2006/relationships/slide" Target="slides/slide10.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Data - What is on fire?</a:t>
            </a:r>
            <a:endParaRPr/>
          </a:p>
          <a:p>
            <a:pPr indent="0" lvl="0" marL="0" rtl="0" algn="l">
              <a:spcBef>
                <a:spcPts val="0"/>
              </a:spcBef>
              <a:spcAft>
                <a:spcPts val="0"/>
              </a:spcAft>
              <a:buNone/>
            </a:pPr>
            <a:r>
              <a:rPr lang="en"/>
              <a:t>Quantity vs quality - Pulse Check (narrative/bigger story)</a:t>
            </a:r>
            <a:endParaRPr/>
          </a:p>
          <a:p>
            <a:pPr indent="0" lvl="0" marL="0" rtl="0" algn="l">
              <a:spcBef>
                <a:spcPts val="0"/>
              </a:spcBef>
              <a:spcAft>
                <a:spcPts val="0"/>
              </a:spcAft>
              <a:buNone/>
            </a:pPr>
            <a:r>
              <a:rPr lang="en"/>
              <a:t>Client </a:t>
            </a:r>
            <a:r>
              <a:rPr lang="en"/>
              <a:t>feedback</a:t>
            </a:r>
            <a:r>
              <a:rPr lang="en"/>
              <a:t> loop</a:t>
            </a:r>
            <a:endParaRPr/>
          </a:p>
          <a:p>
            <a:pPr indent="0" lvl="0" marL="0" rtl="0" algn="l">
              <a:spcBef>
                <a:spcPts val="0"/>
              </a:spcBef>
              <a:spcAft>
                <a:spcPts val="0"/>
              </a:spcAft>
              <a:buNone/>
            </a:pPr>
            <a:r>
              <a:rPr lang="en"/>
              <a:t>Data and evaluation </a:t>
            </a:r>
            <a:endParaRPr/>
          </a:p>
          <a:p>
            <a:pPr indent="0" lvl="0" marL="0" rtl="0" algn="l">
              <a:spcBef>
                <a:spcPts val="0"/>
              </a:spcBef>
              <a:spcAft>
                <a:spcPts val="0"/>
              </a:spcAft>
              <a:buNone/>
            </a:pPr>
            <a:r>
              <a:rPr lang="en"/>
              <a:t>Community partnership</a:t>
            </a:r>
            <a:endParaRPr/>
          </a:p>
          <a:p>
            <a:pPr indent="0" lvl="0" marL="0" rtl="0" algn="l">
              <a:spcBef>
                <a:spcPts val="0"/>
              </a:spcBef>
              <a:spcAft>
                <a:spcPts val="0"/>
              </a:spcAft>
              <a:buNone/>
            </a:pPr>
            <a:r>
              <a:rPr lang="en"/>
              <a:t>New opportunities with data </a:t>
            </a:r>
            <a:endParaRPr/>
          </a:p>
          <a:p>
            <a:pPr indent="0" lvl="0" marL="0" rtl="0" algn="l">
              <a:spcBef>
                <a:spcPts val="0"/>
              </a:spcBef>
              <a:spcAft>
                <a:spcPts val="0"/>
              </a:spcAft>
              <a:buNone/>
            </a:pPr>
            <a:r>
              <a:rPr lang="en"/>
              <a:t>HMIS 2015</a:t>
            </a:r>
            <a:endParaRPr/>
          </a:p>
          <a:p>
            <a:pPr indent="0" lvl="0" marL="0" rtl="0" algn="l">
              <a:spcBef>
                <a:spcPts val="0"/>
              </a:spcBef>
              <a:spcAft>
                <a:spcPts val="0"/>
              </a:spcAft>
              <a:buNone/>
            </a:pPr>
            <a:r>
              <a:rPr lang="en"/>
              <a:t>Where we were -&gt; where we are going</a:t>
            </a:r>
            <a:endParaRPr/>
          </a:p>
          <a:p>
            <a:pPr indent="0" lvl="0" marL="0" rtl="0" algn="l">
              <a:spcBef>
                <a:spcPts val="0"/>
              </a:spcBef>
              <a:spcAft>
                <a:spcPts val="0"/>
              </a:spcAft>
              <a:buNone/>
            </a:pPr>
            <a:r>
              <a:rPr lang="en"/>
              <a:t>Unite Us/SharePoint</a:t>
            </a:r>
            <a:endParaRPr/>
          </a:p>
          <a:p>
            <a:pPr indent="0" lvl="0" marL="0" rtl="0" algn="l">
              <a:spcBef>
                <a:spcPts val="0"/>
              </a:spcBef>
              <a:spcAft>
                <a:spcPts val="0"/>
              </a:spcAft>
              <a:buNone/>
            </a:pPr>
            <a:r>
              <a:rPr lang="en"/>
              <a:t>Mathematica/LEO</a:t>
            </a:r>
            <a:endParaRPr/>
          </a:p>
          <a:p>
            <a:pPr indent="0" lvl="0" marL="0" rtl="0" algn="l">
              <a:spcBef>
                <a:spcPts val="0"/>
              </a:spcBef>
              <a:spcAft>
                <a:spcPts val="0"/>
              </a:spcAft>
              <a:buNone/>
            </a:pPr>
            <a:r>
              <a:rPr lang="en"/>
              <a:t>Closed feedback loop</a:t>
            </a:r>
            <a:endParaRPr/>
          </a:p>
          <a:p>
            <a:pPr indent="0" lvl="0" marL="0" rtl="0" algn="l">
              <a:spcBef>
                <a:spcPts val="0"/>
              </a:spcBef>
              <a:spcAft>
                <a:spcPts val="0"/>
              </a:spcAft>
              <a:buNone/>
            </a:pPr>
            <a:r>
              <a:rPr lang="en"/>
              <a:t>Trauma informed</a:t>
            </a:r>
            <a:endParaRPr/>
          </a:p>
          <a:p>
            <a:pPr indent="0" lvl="0" marL="0" rtl="0" algn="l">
              <a:spcBef>
                <a:spcPts val="0"/>
              </a:spcBef>
              <a:spcAft>
                <a:spcPts val="0"/>
              </a:spcAft>
              <a:buNone/>
            </a:pPr>
            <a:r>
              <a:rPr lang="en"/>
              <a:t>A call to action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LOS increase example vs. total # served for the year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bb49eae034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bb49eae0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b49eae034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b49eae03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believe it is </a:t>
            </a:r>
            <a:r>
              <a:rPr lang="en"/>
              <a:t>important</a:t>
            </a:r>
            <a:r>
              <a:rPr lang="en"/>
              <a:t> to have balance between our mission and the way we view data to </a:t>
            </a:r>
            <a:r>
              <a:rPr lang="en"/>
              <a:t>help</a:t>
            </a:r>
            <a:r>
              <a:rPr lang="en"/>
              <a:t> improve the lives of those in need and future generations.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FSSDD - </a:t>
            </a:r>
            <a:r>
              <a:rPr lang="en" sz="1200">
                <a:solidFill>
                  <a:schemeClr val="dk1"/>
                </a:solidFill>
              </a:rPr>
              <a:t>Family Self-Sufficiency Demonstration Development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ad59420c6_1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bad59420c6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680825" y="2549350"/>
              <a:ext cx="1539600" cy="1539600"/>
            </a:xfrm>
            <a:prstGeom prst="donut">
              <a:avLst>
                <a:gd fmla="val 49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20725" y="916825"/>
              <a:ext cx="1133400" cy="11334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7125" y="658975"/>
              <a:ext cx="1649100" cy="1649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13650" y="1109750"/>
              <a:ext cx="747600" cy="7476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2211600" y="1991850"/>
            <a:ext cx="4720800" cy="1159800"/>
          </a:xfrm>
          <a:prstGeom prst="rect">
            <a:avLst/>
          </a:prstGeom>
          <a:effectLst>
            <a:outerShdw blurRad="85725" rotWithShape="0" algn="bl" dir="5400000" dist="19050">
              <a:srgbClr val="000000">
                <a:alpha val="10000"/>
              </a:srgbClr>
            </a:outerShdw>
          </a:effectLst>
        </p:spPr>
        <p:txBody>
          <a:bodyPr anchorCtr="0" anchor="ctr" bIns="91425" lIns="91425" spcFirstLastPara="1" rIns="91425" wrap="square" tIns="91425">
            <a:no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A" type="blank">
  <p:cSld name="BLANK">
    <p:spTree>
      <p:nvGrpSpPr>
        <p:cNvPr id="114"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a:off x="1198300" y="-801975"/>
            <a:ext cx="6747000" cy="67470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2267900" y="267625"/>
            <a:ext cx="4608300" cy="46083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704850" y="-2705100"/>
            <a:ext cx="10553700" cy="10553700"/>
          </a:xfrm>
          <a:prstGeom prst="donut">
            <a:avLst>
              <a:gd fmla="val 10467"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B">
  <p:cSld name="BLANK_2">
    <p:spTree>
      <p:nvGrpSpPr>
        <p:cNvPr id="12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rgbClr val="000000"/>
        </a:solidFill>
      </p:bgPr>
    </p:bg>
    <p:spTree>
      <p:nvGrpSpPr>
        <p:cNvPr id="130"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fmla="val 104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764000" y="-1236275"/>
            <a:ext cx="7616100" cy="7616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198300" y="-801975"/>
            <a:ext cx="6747000" cy="6747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2267900" y="267625"/>
            <a:ext cx="4608300" cy="46083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000000"/>
        </a:solidFill>
      </p:bgPr>
    </p:bg>
    <p:spTree>
      <p:nvGrpSpPr>
        <p:cNvPr id="2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txBox="1"/>
          <p:nvPr>
            <p:ph type="ctrTitle"/>
          </p:nvPr>
        </p:nvSpPr>
        <p:spPr>
          <a:xfrm>
            <a:off x="2569800" y="2236800"/>
            <a:ext cx="4004400" cy="956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200"/>
              <a:buNone/>
              <a:defRPr sz="5200">
                <a:solidFill>
                  <a:srgbClr val="000000"/>
                </a:solidFill>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29" name="Google Shape;29;p3"/>
          <p:cNvSpPr txBox="1"/>
          <p:nvPr>
            <p:ph idx="1" type="subTitle"/>
          </p:nvPr>
        </p:nvSpPr>
        <p:spPr>
          <a:xfrm>
            <a:off x="2569800" y="3188701"/>
            <a:ext cx="4004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1400"/>
              <a:buNone/>
              <a:defRPr sz="1400">
                <a:solidFill>
                  <a:srgbClr val="000000"/>
                </a:solidFill>
              </a:defRPr>
            </a:lvl1pPr>
            <a:lvl2pPr lvl="1" rtl="0" algn="ctr">
              <a:spcBef>
                <a:spcPts val="0"/>
              </a:spcBef>
              <a:spcAft>
                <a:spcPts val="0"/>
              </a:spcAft>
              <a:buClr>
                <a:srgbClr val="000000"/>
              </a:buClr>
              <a:buSzPts val="1400"/>
              <a:buNone/>
              <a:defRPr sz="1400">
                <a:solidFill>
                  <a:srgbClr val="000000"/>
                </a:solidFill>
              </a:defRPr>
            </a:lvl2pPr>
            <a:lvl3pPr lvl="2" rtl="0" algn="ctr">
              <a:spcBef>
                <a:spcPts val="0"/>
              </a:spcBef>
              <a:spcAft>
                <a:spcPts val="0"/>
              </a:spcAft>
              <a:buClr>
                <a:srgbClr val="000000"/>
              </a:buClr>
              <a:buSzPts val="1400"/>
              <a:buNone/>
              <a:defRPr sz="1400">
                <a:solidFill>
                  <a:srgbClr val="000000"/>
                </a:solidFill>
              </a:defRPr>
            </a:lvl3pPr>
            <a:lvl4pPr lvl="3" rtl="0" algn="ctr">
              <a:spcBef>
                <a:spcPts val="0"/>
              </a:spcBef>
              <a:spcAft>
                <a:spcPts val="0"/>
              </a:spcAft>
              <a:buClr>
                <a:srgbClr val="000000"/>
              </a:buClr>
              <a:buSzPts val="1400"/>
              <a:buNone/>
              <a:defRPr sz="1400">
                <a:solidFill>
                  <a:srgbClr val="000000"/>
                </a:solidFill>
              </a:defRPr>
            </a:lvl4pPr>
            <a:lvl5pPr lvl="4" rtl="0" algn="ctr">
              <a:spcBef>
                <a:spcPts val="0"/>
              </a:spcBef>
              <a:spcAft>
                <a:spcPts val="0"/>
              </a:spcAft>
              <a:buClr>
                <a:srgbClr val="000000"/>
              </a:buClr>
              <a:buSzPts val="1400"/>
              <a:buNone/>
              <a:defRPr sz="1400">
                <a:solidFill>
                  <a:srgbClr val="000000"/>
                </a:solidFill>
              </a:defRPr>
            </a:lvl5pPr>
            <a:lvl6pPr lvl="5" rtl="0" algn="ctr">
              <a:spcBef>
                <a:spcPts val="0"/>
              </a:spcBef>
              <a:spcAft>
                <a:spcPts val="0"/>
              </a:spcAft>
              <a:buClr>
                <a:srgbClr val="000000"/>
              </a:buClr>
              <a:buSzPts val="1400"/>
              <a:buNone/>
              <a:defRPr sz="1400">
                <a:solidFill>
                  <a:srgbClr val="000000"/>
                </a:solidFill>
              </a:defRPr>
            </a:lvl6pPr>
            <a:lvl7pPr lvl="6" rtl="0" algn="ctr">
              <a:spcBef>
                <a:spcPts val="0"/>
              </a:spcBef>
              <a:spcAft>
                <a:spcPts val="0"/>
              </a:spcAft>
              <a:buClr>
                <a:srgbClr val="000000"/>
              </a:buClr>
              <a:buSzPts val="1400"/>
              <a:buNone/>
              <a:defRPr sz="1400">
                <a:solidFill>
                  <a:srgbClr val="000000"/>
                </a:solidFill>
              </a:defRPr>
            </a:lvl7pPr>
            <a:lvl8pPr lvl="7" rtl="0" algn="ctr">
              <a:spcBef>
                <a:spcPts val="0"/>
              </a:spcBef>
              <a:spcAft>
                <a:spcPts val="0"/>
              </a:spcAft>
              <a:buClr>
                <a:srgbClr val="000000"/>
              </a:buClr>
              <a:buSzPts val="1400"/>
              <a:buNone/>
              <a:defRPr sz="1400">
                <a:solidFill>
                  <a:srgbClr val="000000"/>
                </a:solidFill>
              </a:defRPr>
            </a:lvl8pPr>
            <a:lvl9pPr lvl="8" rtl="0" algn="ctr">
              <a:spcBef>
                <a:spcPts val="0"/>
              </a:spcBef>
              <a:spcAft>
                <a:spcPts val="0"/>
              </a:spcAft>
              <a:buClr>
                <a:srgbClr val="000000"/>
              </a:buClr>
              <a:buSzPts val="1400"/>
              <a:buNone/>
              <a:defRPr sz="1400">
                <a:solidFill>
                  <a:srgbClr val="000000"/>
                </a:solidFill>
              </a:defRPr>
            </a:lvl9pPr>
          </a:lstStyle>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680825" y="2549350"/>
              <a:ext cx="1539600" cy="1539600"/>
            </a:xfrm>
            <a:prstGeom prst="donut">
              <a:avLst>
                <a:gd fmla="val 495" name="adj"/>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4"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ph idx="1" type="body"/>
          </p:nvPr>
        </p:nvSpPr>
        <p:spPr>
          <a:xfrm>
            <a:off x="2385525" y="1310550"/>
            <a:ext cx="4777200" cy="3265800"/>
          </a:xfrm>
          <a:prstGeom prst="rect">
            <a:avLst/>
          </a:prstGeom>
        </p:spPr>
        <p:txBody>
          <a:bodyPr anchorCtr="0" anchor="t" bIns="91425" lIns="91425" spcFirstLastPara="1" rIns="91425" wrap="square" tIns="91425">
            <a:noAutofit/>
          </a:bodyPr>
          <a:lstStyle>
            <a:lvl1pPr indent="-393700" lvl="0" marL="457200" rtl="0">
              <a:spcBef>
                <a:spcPts val="600"/>
              </a:spcBef>
              <a:spcAft>
                <a:spcPts val="0"/>
              </a:spcAft>
              <a:buSzPts val="2600"/>
              <a:buFont typeface="Poppins"/>
              <a:buChar char="￮"/>
              <a:defRPr b="1" sz="2600">
                <a:latin typeface="Poppins"/>
                <a:ea typeface="Poppins"/>
                <a:cs typeface="Poppins"/>
                <a:sym typeface="Poppins"/>
              </a:defRPr>
            </a:lvl1pPr>
            <a:lvl2pPr indent="-393700" lvl="1" marL="914400" rtl="0">
              <a:spcBef>
                <a:spcPts val="0"/>
              </a:spcBef>
              <a:spcAft>
                <a:spcPts val="0"/>
              </a:spcAft>
              <a:buSzPts val="2600"/>
              <a:buFont typeface="Poppins"/>
              <a:buChar char="￮"/>
              <a:defRPr b="1" sz="2600">
                <a:latin typeface="Poppins"/>
                <a:ea typeface="Poppins"/>
                <a:cs typeface="Poppins"/>
                <a:sym typeface="Poppins"/>
              </a:defRPr>
            </a:lvl2pPr>
            <a:lvl3pPr indent="-393700" lvl="2" marL="1371600" rtl="0">
              <a:spcBef>
                <a:spcPts val="0"/>
              </a:spcBef>
              <a:spcAft>
                <a:spcPts val="0"/>
              </a:spcAft>
              <a:buSzPts val="2600"/>
              <a:buFont typeface="Poppins"/>
              <a:buChar char="￮"/>
              <a:defRPr b="1" sz="2600">
                <a:latin typeface="Poppins"/>
                <a:ea typeface="Poppins"/>
                <a:cs typeface="Poppins"/>
                <a:sym typeface="Poppins"/>
              </a:defRPr>
            </a:lvl3pPr>
            <a:lvl4pPr indent="-393700" lvl="3" marL="1828800" rtl="0">
              <a:spcBef>
                <a:spcPts val="0"/>
              </a:spcBef>
              <a:spcAft>
                <a:spcPts val="0"/>
              </a:spcAft>
              <a:buSzPts val="2600"/>
              <a:buFont typeface="Poppins"/>
              <a:buChar char="●"/>
              <a:defRPr b="1" sz="2600">
                <a:latin typeface="Poppins"/>
                <a:ea typeface="Poppins"/>
                <a:cs typeface="Poppins"/>
                <a:sym typeface="Poppins"/>
              </a:defRPr>
            </a:lvl4pPr>
            <a:lvl5pPr indent="-393700" lvl="4" marL="2286000" rtl="0">
              <a:spcBef>
                <a:spcPts val="0"/>
              </a:spcBef>
              <a:spcAft>
                <a:spcPts val="0"/>
              </a:spcAft>
              <a:buSzPts val="2600"/>
              <a:buFont typeface="Poppins"/>
              <a:buChar char="○"/>
              <a:defRPr b="1" sz="2600">
                <a:latin typeface="Poppins"/>
                <a:ea typeface="Poppins"/>
                <a:cs typeface="Poppins"/>
                <a:sym typeface="Poppins"/>
              </a:defRPr>
            </a:lvl5pPr>
            <a:lvl6pPr indent="-393700" lvl="5" marL="2743200" rtl="0">
              <a:spcBef>
                <a:spcPts val="0"/>
              </a:spcBef>
              <a:spcAft>
                <a:spcPts val="0"/>
              </a:spcAft>
              <a:buSzPts val="2600"/>
              <a:buFont typeface="Poppins"/>
              <a:buChar char="■"/>
              <a:defRPr b="1" sz="2600">
                <a:latin typeface="Poppins"/>
                <a:ea typeface="Poppins"/>
                <a:cs typeface="Poppins"/>
                <a:sym typeface="Poppins"/>
              </a:defRPr>
            </a:lvl6pPr>
            <a:lvl7pPr indent="-393700" lvl="6" marL="3200400" rtl="0">
              <a:spcBef>
                <a:spcPts val="0"/>
              </a:spcBef>
              <a:spcAft>
                <a:spcPts val="0"/>
              </a:spcAft>
              <a:buSzPts val="2600"/>
              <a:buFont typeface="Poppins"/>
              <a:buChar char="●"/>
              <a:defRPr b="1" sz="2600">
                <a:latin typeface="Poppins"/>
                <a:ea typeface="Poppins"/>
                <a:cs typeface="Poppins"/>
                <a:sym typeface="Poppins"/>
              </a:defRPr>
            </a:lvl7pPr>
            <a:lvl8pPr indent="-393700" lvl="7" marL="3657600" rtl="0">
              <a:spcBef>
                <a:spcPts val="0"/>
              </a:spcBef>
              <a:spcAft>
                <a:spcPts val="0"/>
              </a:spcAft>
              <a:buSzPts val="2600"/>
              <a:buFont typeface="Poppins"/>
              <a:buChar char="○"/>
              <a:defRPr b="1" sz="2600">
                <a:latin typeface="Poppins"/>
                <a:ea typeface="Poppins"/>
                <a:cs typeface="Poppins"/>
                <a:sym typeface="Poppins"/>
              </a:defRPr>
            </a:lvl8pPr>
            <a:lvl9pPr indent="-393700" lvl="8" marL="4114800">
              <a:spcBef>
                <a:spcPts val="0"/>
              </a:spcBef>
              <a:spcAft>
                <a:spcPts val="0"/>
              </a:spcAft>
              <a:buSzPts val="2600"/>
              <a:buFont typeface="Poppins"/>
              <a:buChar char="■"/>
              <a:defRPr b="1" sz="2600">
                <a:latin typeface="Poppins"/>
                <a:ea typeface="Poppins"/>
                <a:cs typeface="Poppins"/>
                <a:sym typeface="Poppins"/>
              </a:defRPr>
            </a:lvl9pPr>
          </a:lstStyle>
          <a:p/>
        </p:txBody>
      </p:sp>
      <p:sp>
        <p:nvSpPr>
          <p:cNvPr id="43" name="Google Shape;43;p4"/>
          <p:cNvSpPr txBox="1"/>
          <p:nvPr/>
        </p:nvSpPr>
        <p:spPr>
          <a:xfrm>
            <a:off x="1599200" y="1326625"/>
            <a:ext cx="764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Poppins"/>
                <a:ea typeface="Poppins"/>
                <a:cs typeface="Poppins"/>
                <a:sym typeface="Poppins"/>
              </a:rPr>
              <a:t>“</a:t>
            </a:r>
            <a:endParaRPr b="1" sz="7200">
              <a:latin typeface="Poppins"/>
              <a:ea typeface="Poppins"/>
              <a:cs typeface="Poppins"/>
              <a:sym typeface="Poppins"/>
            </a:endParaRPr>
          </a:p>
        </p:txBody>
      </p:sp>
      <p:sp>
        <p:nvSpPr>
          <p:cNvPr id="44" name="Google Shape;44;p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5"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4" name="Google Shape;54;p5"/>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55" name="Google Shape;55;p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big image">
  <p:cSld name="TITLE_AND_BODY_1">
    <p:spTree>
      <p:nvGrpSpPr>
        <p:cNvPr id="57"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457200" y="1166125"/>
            <a:ext cx="45048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7" name="Google Shape;67;p6"/>
          <p:cNvSpPr txBox="1"/>
          <p:nvPr>
            <p:ph idx="1" type="body"/>
          </p:nvPr>
        </p:nvSpPr>
        <p:spPr>
          <a:xfrm>
            <a:off x="985679" y="1958050"/>
            <a:ext cx="3976500" cy="261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8" name="Google Shape;68;p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9"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7" name="Google Shape;77;p7"/>
          <p:cNvSpPr txBox="1"/>
          <p:nvPr>
            <p:ph idx="1" type="body"/>
          </p:nvPr>
        </p:nvSpPr>
        <p:spPr>
          <a:xfrm>
            <a:off x="1069625" y="1958050"/>
            <a:ext cx="2236800" cy="26184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8" name="Google Shape;78;p7"/>
          <p:cNvSpPr txBox="1"/>
          <p:nvPr>
            <p:ph idx="2" type="body"/>
          </p:nvPr>
        </p:nvSpPr>
        <p:spPr>
          <a:xfrm>
            <a:off x="3440857" y="1958050"/>
            <a:ext cx="2236800" cy="26184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9" name="Google Shape;79;p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2"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0" name="Google Shape;90;p8"/>
          <p:cNvSpPr txBox="1"/>
          <p:nvPr>
            <p:ph idx="1" type="body"/>
          </p:nvPr>
        </p:nvSpPr>
        <p:spPr>
          <a:xfrm>
            <a:off x="1069625"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1" name="Google Shape;91;p8"/>
          <p:cNvSpPr txBox="1"/>
          <p:nvPr>
            <p:ph idx="2" type="body"/>
          </p:nvPr>
        </p:nvSpPr>
        <p:spPr>
          <a:xfrm>
            <a:off x="263093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2" name="Google Shape;92;p8"/>
          <p:cNvSpPr txBox="1"/>
          <p:nvPr>
            <p:ph idx="3" type="body"/>
          </p:nvPr>
        </p:nvSpPr>
        <p:spPr>
          <a:xfrm>
            <a:off x="419224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3" name="Google Shape;93;p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4" name="Google Shape;104;p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grpSp>
        <p:nvGrpSpPr>
          <p:cNvPr id="106" name="Google Shape;106;p10"/>
          <p:cNvGrpSpPr/>
          <p:nvPr/>
        </p:nvGrpSpPr>
        <p:grpSpPr>
          <a:xfrm>
            <a:off x="308378" y="3811995"/>
            <a:ext cx="1844185" cy="1844185"/>
            <a:chOff x="-474900" y="321200"/>
            <a:chExt cx="2324700" cy="2324700"/>
          </a:xfrm>
        </p:grpSpPr>
        <p:sp>
          <p:nvSpPr>
            <p:cNvPr id="107" name="Google Shape;107;p10"/>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0"/>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txBox="1"/>
          <p:nvPr>
            <p:ph idx="1" type="body"/>
          </p:nvPr>
        </p:nvSpPr>
        <p:spPr>
          <a:xfrm>
            <a:off x="1069625" y="4406300"/>
            <a:ext cx="4608000" cy="519600"/>
          </a:xfrm>
          <a:prstGeom prst="rect">
            <a:avLst/>
          </a:prstGeom>
        </p:spPr>
        <p:txBody>
          <a:bodyPr anchorCtr="0" anchor="b" bIns="91425" lIns="91425" spcFirstLastPara="1" rIns="91425" wrap="square" tIns="91425">
            <a:noAutofit/>
          </a:bodyPr>
          <a:lstStyle>
            <a:lvl1pPr indent="-228600" lvl="0" marL="457200">
              <a:spcBef>
                <a:spcPts val="360"/>
              </a:spcBef>
              <a:spcAft>
                <a:spcPts val="0"/>
              </a:spcAft>
              <a:buSzPts val="1400"/>
              <a:buNone/>
              <a:defRPr sz="1400"/>
            </a:lvl1pPr>
          </a:lstStyle>
          <a:p/>
        </p:txBody>
      </p:sp>
      <p:sp>
        <p:nvSpPr>
          <p:cNvPr id="113" name="Google Shape;113;p1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Autofit/>
          </a:bodyPr>
          <a:lstStyle>
            <a:lvl1pPr lvl="0" algn="ctr">
              <a:buNone/>
              <a:defRPr b="1" sz="1000">
                <a:solidFill>
                  <a:srgbClr val="FFFFFF"/>
                </a:solidFill>
                <a:latin typeface="Poppins"/>
                <a:ea typeface="Poppins"/>
                <a:cs typeface="Poppins"/>
                <a:sym typeface="Poppins"/>
              </a:defRPr>
            </a:lvl1pPr>
            <a:lvl2pPr lvl="1" algn="ctr">
              <a:buNone/>
              <a:defRPr b="1" sz="1000">
                <a:solidFill>
                  <a:srgbClr val="FFFFFF"/>
                </a:solidFill>
                <a:latin typeface="Poppins"/>
                <a:ea typeface="Poppins"/>
                <a:cs typeface="Poppins"/>
                <a:sym typeface="Poppins"/>
              </a:defRPr>
            </a:lvl2pPr>
            <a:lvl3pPr lvl="2" algn="ctr">
              <a:buNone/>
              <a:defRPr b="1" sz="1000">
                <a:solidFill>
                  <a:srgbClr val="FFFFFF"/>
                </a:solidFill>
                <a:latin typeface="Poppins"/>
                <a:ea typeface="Poppins"/>
                <a:cs typeface="Poppins"/>
                <a:sym typeface="Poppins"/>
              </a:defRPr>
            </a:lvl3pPr>
            <a:lvl4pPr lvl="3" algn="ctr">
              <a:buNone/>
              <a:defRPr b="1" sz="1000">
                <a:solidFill>
                  <a:srgbClr val="FFFFFF"/>
                </a:solidFill>
                <a:latin typeface="Poppins"/>
                <a:ea typeface="Poppins"/>
                <a:cs typeface="Poppins"/>
                <a:sym typeface="Poppins"/>
              </a:defRPr>
            </a:lvl4pPr>
            <a:lvl5pPr lvl="4" algn="ctr">
              <a:buNone/>
              <a:defRPr b="1" sz="1000">
                <a:solidFill>
                  <a:srgbClr val="FFFFFF"/>
                </a:solidFill>
                <a:latin typeface="Poppins"/>
                <a:ea typeface="Poppins"/>
                <a:cs typeface="Poppins"/>
                <a:sym typeface="Poppins"/>
              </a:defRPr>
            </a:lvl5pPr>
            <a:lvl6pPr lvl="5" algn="ctr">
              <a:buNone/>
              <a:defRPr b="1" sz="1000">
                <a:solidFill>
                  <a:srgbClr val="FFFFFF"/>
                </a:solidFill>
                <a:latin typeface="Poppins"/>
                <a:ea typeface="Poppins"/>
                <a:cs typeface="Poppins"/>
                <a:sym typeface="Poppins"/>
              </a:defRPr>
            </a:lvl6pPr>
            <a:lvl7pPr lvl="6" algn="ctr">
              <a:buNone/>
              <a:defRPr b="1" sz="1000">
                <a:solidFill>
                  <a:srgbClr val="FFFFFF"/>
                </a:solidFill>
                <a:latin typeface="Poppins"/>
                <a:ea typeface="Poppins"/>
                <a:cs typeface="Poppins"/>
                <a:sym typeface="Poppins"/>
              </a:defRPr>
            </a:lvl7pPr>
            <a:lvl8pPr lvl="7" algn="ctr">
              <a:buNone/>
              <a:defRPr b="1" sz="1000">
                <a:solidFill>
                  <a:srgbClr val="FFFFFF"/>
                </a:solidFill>
                <a:latin typeface="Poppins"/>
                <a:ea typeface="Poppins"/>
                <a:cs typeface="Poppins"/>
                <a:sym typeface="Poppins"/>
              </a:defRPr>
            </a:lvl8pPr>
            <a:lvl9pPr lvl="8" algn="ctr">
              <a:buNone/>
              <a:defRPr b="1" sz="1000">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457200" y="1166125"/>
            <a:ext cx="5220300" cy="683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9pPr>
          </a:lstStyle>
          <a:p/>
        </p:txBody>
      </p:sp>
      <p:sp>
        <p:nvSpPr>
          <p:cNvPr id="8" name="Google Shape;8;p1"/>
          <p:cNvSpPr txBox="1"/>
          <p:nvPr>
            <p:ph idx="1" type="body"/>
          </p:nvPr>
        </p:nvSpPr>
        <p:spPr>
          <a:xfrm>
            <a:off x="1069625" y="1958050"/>
            <a:ext cx="4608300" cy="2618400"/>
          </a:xfrm>
          <a:prstGeom prst="rect">
            <a:avLst/>
          </a:prstGeom>
          <a:noFill/>
          <a:ln>
            <a:noFill/>
          </a:ln>
        </p:spPr>
        <p:txBody>
          <a:bodyPr anchorCtr="0" anchor="t" bIns="91425" lIns="91425" spcFirstLastPara="1" rIns="91425" wrap="square" tIns="91425">
            <a:noAutofit/>
          </a:bodyPr>
          <a:lstStyle>
            <a:lvl1pPr indent="-330200" lvl="0" marL="457200">
              <a:spcBef>
                <a:spcPts val="60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1pPr>
            <a:lvl2pPr indent="-330200" lvl="1" marL="9144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2pPr>
            <a:lvl3pPr indent="-330200" lvl="2" marL="13716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3pPr>
            <a:lvl4pPr indent="-330200" lvl="3" marL="1828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indent="-330200" lvl="4" marL="22860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indent="-330200" lvl="5" marL="2743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indent="-330200" lvl="6" marL="32004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indent="-330200" lvl="7" marL="36576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indent="-330200" lvl="8" marL="4114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C5C"/>
        </a:solidFill>
      </p:bgPr>
    </p:bg>
    <p:spTree>
      <p:nvGrpSpPr>
        <p:cNvPr id="140" name="Shape 140"/>
        <p:cNvGrpSpPr/>
        <p:nvPr/>
      </p:nvGrpSpPr>
      <p:grpSpPr>
        <a:xfrm>
          <a:off x="0" y="0"/>
          <a:ext cx="0" cy="0"/>
          <a:chOff x="0" y="0"/>
          <a:chExt cx="0" cy="0"/>
        </a:xfrm>
      </p:grpSpPr>
      <p:sp>
        <p:nvSpPr>
          <p:cNvPr id="141" name="Google Shape;141;p14"/>
          <p:cNvSpPr txBox="1"/>
          <p:nvPr>
            <p:ph type="ctrTitle"/>
          </p:nvPr>
        </p:nvSpPr>
        <p:spPr>
          <a:xfrm>
            <a:off x="1908200" y="1641200"/>
            <a:ext cx="5457900" cy="17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ambria"/>
                <a:ea typeface="Cambria"/>
                <a:cs typeface="Cambria"/>
                <a:sym typeface="Cambria"/>
              </a:rPr>
              <a:t>CLIENT DATA</a:t>
            </a:r>
            <a:endParaRPr>
              <a:solidFill>
                <a:schemeClr val="lt1"/>
              </a:solidFill>
              <a:latin typeface="Cambria"/>
              <a:ea typeface="Cambria"/>
              <a:cs typeface="Cambria"/>
              <a:sym typeface="Cambria"/>
            </a:endParaRPr>
          </a:p>
          <a:p>
            <a:pPr indent="0" lvl="0" marL="0" rtl="0" algn="ctr">
              <a:spcBef>
                <a:spcPts val="0"/>
              </a:spcBef>
              <a:spcAft>
                <a:spcPts val="0"/>
              </a:spcAft>
              <a:buNone/>
            </a:pPr>
            <a:r>
              <a:rPr i="1" lang="en">
                <a:solidFill>
                  <a:schemeClr val="lt1"/>
                </a:solidFill>
                <a:latin typeface="Cambria"/>
                <a:ea typeface="Cambria"/>
                <a:cs typeface="Cambria"/>
                <a:sym typeface="Cambria"/>
              </a:rPr>
              <a:t>WHAT IS ON FIRE?</a:t>
            </a:r>
            <a:endParaRPr i="1">
              <a:solidFill>
                <a:schemeClr val="lt1"/>
              </a:solidFill>
              <a:latin typeface="Cambria"/>
              <a:ea typeface="Cambria"/>
              <a:cs typeface="Cambria"/>
              <a:sym typeface="Cambria"/>
            </a:endParaRPr>
          </a:p>
        </p:txBody>
      </p:sp>
      <p:sp>
        <p:nvSpPr>
          <p:cNvPr id="142" name="Google Shape;142;p14"/>
          <p:cNvSpPr/>
          <p:nvPr/>
        </p:nvSpPr>
        <p:spPr>
          <a:xfrm>
            <a:off x="833850" y="527850"/>
            <a:ext cx="1779000" cy="1745400"/>
          </a:xfrm>
          <a:prstGeom prst="ellipse">
            <a:avLst/>
          </a:prstGeom>
          <a:solidFill>
            <a:srgbClr val="F4847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pic>
        <p:nvPicPr>
          <p:cNvPr id="143" name="Google Shape;143;p14"/>
          <p:cNvPicPr preferRelativeResize="0"/>
          <p:nvPr/>
        </p:nvPicPr>
        <p:blipFill>
          <a:blip r:embed="rId3">
            <a:alphaModFix/>
          </a:blip>
          <a:stretch>
            <a:fillRect/>
          </a:stretch>
        </p:blipFill>
        <p:spPr>
          <a:xfrm>
            <a:off x="1044575" y="1056187"/>
            <a:ext cx="1357548" cy="688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3"/>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253C5C"/>
                </a:solidFill>
                <a:latin typeface="Cambria"/>
                <a:ea typeface="Cambria"/>
                <a:cs typeface="Cambria"/>
                <a:sym typeface="Cambria"/>
              </a:rPr>
              <a:t>The more data the better, right?</a:t>
            </a:r>
            <a:endParaRPr>
              <a:solidFill>
                <a:srgbClr val="253C5C"/>
              </a:solidFill>
              <a:latin typeface="Cambria"/>
              <a:ea typeface="Cambria"/>
              <a:cs typeface="Cambria"/>
              <a:sym typeface="Cambria"/>
            </a:endParaRPr>
          </a:p>
        </p:txBody>
      </p:sp>
      <p:sp>
        <p:nvSpPr>
          <p:cNvPr id="229" name="Google Shape;229;p23"/>
          <p:cNvSpPr txBox="1"/>
          <p:nvPr>
            <p:ph idx="2" type="body"/>
          </p:nvPr>
        </p:nvSpPr>
        <p:spPr>
          <a:xfrm>
            <a:off x="457340" y="1958050"/>
            <a:ext cx="5220300" cy="2618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Clr>
                <a:srgbClr val="253C5C"/>
              </a:buClr>
              <a:buSzPts val="1400"/>
              <a:buFont typeface="Cambria"/>
              <a:buChar char="❖"/>
            </a:pPr>
            <a:r>
              <a:rPr lang="en">
                <a:solidFill>
                  <a:srgbClr val="253C5C"/>
                </a:solidFill>
                <a:latin typeface="Cambria"/>
                <a:ea typeface="Cambria"/>
                <a:cs typeface="Cambria"/>
                <a:sym typeface="Cambria"/>
              </a:rPr>
              <a:t>Shift in views of data collection and analysis</a:t>
            </a:r>
            <a:endParaRPr>
              <a:solidFill>
                <a:srgbClr val="253C5C"/>
              </a:solidFill>
              <a:latin typeface="Cambria"/>
              <a:ea typeface="Cambria"/>
              <a:cs typeface="Cambria"/>
              <a:sym typeface="Cambria"/>
            </a:endParaRPr>
          </a:p>
          <a:p>
            <a:pPr indent="-317500" lvl="0" marL="457200" rtl="0" algn="l">
              <a:spcBef>
                <a:spcPts val="0"/>
              </a:spcBef>
              <a:spcAft>
                <a:spcPts val="0"/>
              </a:spcAft>
              <a:buClr>
                <a:srgbClr val="253C5C"/>
              </a:buClr>
              <a:buSzPts val="1400"/>
              <a:buFont typeface="Cambria"/>
              <a:buChar char="❖"/>
            </a:pPr>
            <a:r>
              <a:rPr lang="en">
                <a:solidFill>
                  <a:srgbClr val="253C5C"/>
                </a:solidFill>
                <a:latin typeface="Cambria"/>
                <a:ea typeface="Cambria"/>
                <a:cs typeface="Cambria"/>
                <a:sym typeface="Cambria"/>
              </a:rPr>
              <a:t>Client </a:t>
            </a:r>
            <a:r>
              <a:rPr lang="en">
                <a:solidFill>
                  <a:srgbClr val="253C5C"/>
                </a:solidFill>
                <a:latin typeface="Cambria"/>
                <a:ea typeface="Cambria"/>
                <a:cs typeface="Cambria"/>
                <a:sym typeface="Cambria"/>
              </a:rPr>
              <a:t>approach</a:t>
            </a:r>
            <a:endParaRPr>
              <a:solidFill>
                <a:srgbClr val="253C5C"/>
              </a:solidFill>
              <a:latin typeface="Cambria"/>
              <a:ea typeface="Cambria"/>
              <a:cs typeface="Cambria"/>
              <a:sym typeface="Cambria"/>
            </a:endParaRPr>
          </a:p>
          <a:p>
            <a:pPr indent="-317500" lvl="0" marL="457200" rtl="0" algn="l">
              <a:spcBef>
                <a:spcPts val="0"/>
              </a:spcBef>
              <a:spcAft>
                <a:spcPts val="0"/>
              </a:spcAft>
              <a:buClr>
                <a:srgbClr val="253C5C"/>
              </a:buClr>
              <a:buSzPts val="1400"/>
              <a:buFont typeface="Cambria"/>
              <a:buChar char="❖"/>
            </a:pPr>
            <a:r>
              <a:rPr lang="en">
                <a:solidFill>
                  <a:srgbClr val="253C5C"/>
                </a:solidFill>
                <a:latin typeface="Cambria"/>
                <a:ea typeface="Cambria"/>
                <a:cs typeface="Cambria"/>
                <a:sym typeface="Cambria"/>
              </a:rPr>
              <a:t>Quantity</a:t>
            </a:r>
            <a:r>
              <a:rPr lang="en">
                <a:solidFill>
                  <a:srgbClr val="253C5C"/>
                </a:solidFill>
                <a:latin typeface="Cambria"/>
                <a:ea typeface="Cambria"/>
                <a:cs typeface="Cambria"/>
                <a:sym typeface="Cambria"/>
              </a:rPr>
              <a:t> vs Quality</a:t>
            </a:r>
            <a:endParaRPr>
              <a:solidFill>
                <a:srgbClr val="253C5C"/>
              </a:solidFill>
              <a:latin typeface="Cambria"/>
              <a:ea typeface="Cambria"/>
              <a:cs typeface="Cambria"/>
              <a:sym typeface="Cambria"/>
            </a:endParaRPr>
          </a:p>
          <a:p>
            <a:pPr indent="-317500" lvl="1" marL="914400" rtl="0" algn="l">
              <a:spcBef>
                <a:spcPts val="0"/>
              </a:spcBef>
              <a:spcAft>
                <a:spcPts val="0"/>
              </a:spcAft>
              <a:buClr>
                <a:srgbClr val="253C5C"/>
              </a:buClr>
              <a:buSzPts val="1400"/>
              <a:buFont typeface="Cambria"/>
              <a:buChar char="➢"/>
            </a:pPr>
            <a:r>
              <a:rPr lang="en">
                <a:solidFill>
                  <a:srgbClr val="253C5C"/>
                </a:solidFill>
                <a:latin typeface="Cambria"/>
                <a:ea typeface="Cambria"/>
                <a:cs typeface="Cambria"/>
                <a:sym typeface="Cambria"/>
              </a:rPr>
              <a:t>Quantitative | Is what we are collecting needed? What is the purpose?</a:t>
            </a:r>
            <a:endParaRPr>
              <a:solidFill>
                <a:srgbClr val="253C5C"/>
              </a:solidFill>
              <a:latin typeface="Cambria"/>
              <a:ea typeface="Cambria"/>
              <a:cs typeface="Cambria"/>
              <a:sym typeface="Cambria"/>
            </a:endParaRPr>
          </a:p>
          <a:p>
            <a:pPr indent="-317500" lvl="1" marL="914400" rtl="0" algn="l">
              <a:spcBef>
                <a:spcPts val="0"/>
              </a:spcBef>
              <a:spcAft>
                <a:spcPts val="0"/>
              </a:spcAft>
              <a:buClr>
                <a:srgbClr val="253C5C"/>
              </a:buClr>
              <a:buSzPts val="1400"/>
              <a:buFont typeface="Cambria"/>
              <a:buChar char="➢"/>
            </a:pPr>
            <a:r>
              <a:rPr lang="en">
                <a:solidFill>
                  <a:srgbClr val="253C5C"/>
                </a:solidFill>
                <a:latin typeface="Cambria"/>
                <a:ea typeface="Cambria"/>
                <a:cs typeface="Cambria"/>
                <a:sym typeface="Cambria"/>
              </a:rPr>
              <a:t>Qualitative | Brainstorming and developing new systems</a:t>
            </a:r>
            <a:endParaRPr>
              <a:solidFill>
                <a:srgbClr val="253C5C"/>
              </a:solidFill>
              <a:latin typeface="Cambria"/>
              <a:ea typeface="Cambria"/>
              <a:cs typeface="Cambria"/>
              <a:sym typeface="Cambria"/>
            </a:endParaRPr>
          </a:p>
          <a:p>
            <a:pPr indent="-317500" lvl="0" marL="457200" rtl="0" algn="l">
              <a:spcBef>
                <a:spcPts val="0"/>
              </a:spcBef>
              <a:spcAft>
                <a:spcPts val="0"/>
              </a:spcAft>
              <a:buClr>
                <a:srgbClr val="253C5C"/>
              </a:buClr>
              <a:buSzPts val="1400"/>
              <a:buFont typeface="Cambria"/>
              <a:buChar char="❖"/>
            </a:pPr>
            <a:r>
              <a:rPr lang="en">
                <a:solidFill>
                  <a:srgbClr val="253C5C"/>
                </a:solidFill>
                <a:latin typeface="Cambria"/>
                <a:ea typeface="Cambria"/>
                <a:cs typeface="Cambria"/>
                <a:sym typeface="Cambria"/>
              </a:rPr>
              <a:t>Data cleanup</a:t>
            </a:r>
            <a:endParaRPr>
              <a:solidFill>
                <a:srgbClr val="253C5C"/>
              </a:solidFill>
              <a:latin typeface="Cambria"/>
              <a:ea typeface="Cambria"/>
              <a:cs typeface="Cambria"/>
              <a:sym typeface="Cambria"/>
            </a:endParaRPr>
          </a:p>
        </p:txBody>
      </p:sp>
      <p:sp>
        <p:nvSpPr>
          <p:cNvPr id="230" name="Google Shape;230;p23"/>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31" name="Google Shape;231;p23"/>
          <p:cNvGrpSpPr/>
          <p:nvPr/>
        </p:nvGrpSpPr>
        <p:grpSpPr>
          <a:xfrm>
            <a:off x="5853100" y="3068600"/>
            <a:ext cx="1539600" cy="1539600"/>
            <a:chOff x="6680825" y="2549350"/>
            <a:chExt cx="1539600" cy="1539600"/>
          </a:xfrm>
        </p:grpSpPr>
        <p:sp>
          <p:nvSpPr>
            <p:cNvPr id="232" name="Google Shape;232;p23"/>
            <p:cNvSpPr/>
            <p:nvPr/>
          </p:nvSpPr>
          <p:spPr>
            <a:xfrm>
              <a:off x="6825669" y="2694194"/>
              <a:ext cx="1249800" cy="1249800"/>
            </a:xfrm>
            <a:prstGeom prst="ellipse">
              <a:avLst/>
            </a:prstGeom>
            <a:solidFill>
              <a:srgbClr val="F48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a:off x="6894850" y="2763375"/>
              <a:ext cx="1111200" cy="1111200"/>
            </a:xfrm>
            <a:prstGeom prst="ellipse">
              <a:avLst/>
            </a:prstGeom>
            <a:solidFill>
              <a:srgbClr val="F48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a:off x="6680825" y="2549350"/>
              <a:ext cx="1539600" cy="1539600"/>
            </a:xfrm>
            <a:prstGeom prst="donut">
              <a:avLst>
                <a:gd fmla="val 675" name="adj"/>
              </a:avLst>
            </a:prstGeom>
            <a:solidFill>
              <a:srgbClr val="F48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5" name="Google Shape;235;p23"/>
          <p:cNvPicPr preferRelativeResize="0"/>
          <p:nvPr/>
        </p:nvPicPr>
        <p:blipFill rotWithShape="1">
          <a:blip r:embed="rId3">
            <a:alphaModFix/>
          </a:blip>
          <a:srcRect b="0" l="0" r="26373" t="0"/>
          <a:stretch/>
        </p:blipFill>
        <p:spPr>
          <a:xfrm>
            <a:off x="6301650" y="940850"/>
            <a:ext cx="3201600" cy="3248100"/>
          </a:xfrm>
          <a:prstGeom prst="ellipse">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8676"/>
        </a:solidFill>
      </p:bgPr>
    </p:bg>
    <p:spTree>
      <p:nvGrpSpPr>
        <p:cNvPr id="239" name="Shape 239"/>
        <p:cNvGrpSpPr/>
        <p:nvPr/>
      </p:nvGrpSpPr>
      <p:grpSpPr>
        <a:xfrm>
          <a:off x="0" y="0"/>
          <a:ext cx="0" cy="0"/>
          <a:chOff x="0" y="0"/>
          <a:chExt cx="0" cy="0"/>
        </a:xfrm>
      </p:grpSpPr>
      <p:sp>
        <p:nvSpPr>
          <p:cNvPr id="240" name="Google Shape;240;p24"/>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1" name="Google Shape;241;p24"/>
          <p:cNvSpPr/>
          <p:nvPr/>
        </p:nvSpPr>
        <p:spPr>
          <a:xfrm>
            <a:off x="6370700" y="1044300"/>
            <a:ext cx="3105900" cy="3054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pic>
        <p:nvPicPr>
          <p:cNvPr id="242" name="Google Shape;242;p24"/>
          <p:cNvPicPr preferRelativeResize="0"/>
          <p:nvPr/>
        </p:nvPicPr>
        <p:blipFill rotWithShape="1">
          <a:blip r:embed="rId3">
            <a:alphaModFix/>
          </a:blip>
          <a:srcRect b="16620" l="0" r="-12120" t="1626"/>
          <a:stretch/>
        </p:blipFill>
        <p:spPr>
          <a:xfrm>
            <a:off x="6363609" y="1044300"/>
            <a:ext cx="3113100" cy="3061800"/>
          </a:xfrm>
          <a:prstGeom prst="ellipse">
            <a:avLst/>
          </a:prstGeom>
          <a:noFill/>
          <a:ln>
            <a:noFill/>
          </a:ln>
        </p:spPr>
      </p:pic>
      <p:sp>
        <p:nvSpPr>
          <p:cNvPr id="243" name="Google Shape;243;p24"/>
          <p:cNvSpPr txBox="1"/>
          <p:nvPr/>
        </p:nvSpPr>
        <p:spPr>
          <a:xfrm>
            <a:off x="0" y="0"/>
            <a:ext cx="1998900" cy="3504300"/>
          </a:xfrm>
          <a:prstGeom prst="rect">
            <a:avLst/>
          </a:prstGeom>
          <a:solidFill>
            <a:srgbClr val="02867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Poppins Light"/>
              <a:ea typeface="Poppins Light"/>
              <a:cs typeface="Poppins Light"/>
              <a:sym typeface="Poppins Light"/>
            </a:endParaRPr>
          </a:p>
        </p:txBody>
      </p:sp>
      <p:sp>
        <p:nvSpPr>
          <p:cNvPr id="244" name="Google Shape;244;p24"/>
          <p:cNvSpPr txBox="1"/>
          <p:nvPr>
            <p:ph idx="1" type="body"/>
          </p:nvPr>
        </p:nvSpPr>
        <p:spPr>
          <a:xfrm>
            <a:off x="411250" y="1044300"/>
            <a:ext cx="5056500" cy="384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chemeClr val="lt1"/>
                </a:solidFill>
                <a:latin typeface="Cambria"/>
                <a:ea typeface="Cambria"/>
                <a:cs typeface="Cambria"/>
                <a:sym typeface="Cambria"/>
              </a:rPr>
              <a:t>#1 | ASSESSING PARTICIPANTS NEEDS, PREFERENCES</a:t>
            </a:r>
            <a:endParaRPr b="1" sz="1200">
              <a:solidFill>
                <a:schemeClr val="lt1"/>
              </a:solidFill>
              <a:latin typeface="Cambria"/>
              <a:ea typeface="Cambria"/>
              <a:cs typeface="Cambria"/>
              <a:sym typeface="Cambria"/>
            </a:endParaRPr>
          </a:p>
          <a:p>
            <a:pPr indent="-304800" lvl="0" marL="457200" rtl="0" algn="l">
              <a:spcBef>
                <a:spcPts val="60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Mathematica Partnership</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Aftercare Logic Model</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Pulse Check</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Transition Roadmap</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Maternity Home Logic Model</a:t>
            </a:r>
            <a:endParaRPr sz="1200">
              <a:solidFill>
                <a:schemeClr val="lt1"/>
              </a:solidFill>
              <a:latin typeface="Cambria"/>
              <a:ea typeface="Cambria"/>
              <a:cs typeface="Cambria"/>
              <a:sym typeface="Cambria"/>
            </a:endParaRPr>
          </a:p>
          <a:p>
            <a:pPr indent="0" lvl="0" marL="0" rtl="0" algn="l">
              <a:spcBef>
                <a:spcPts val="600"/>
              </a:spcBef>
              <a:spcAft>
                <a:spcPts val="0"/>
              </a:spcAft>
              <a:buNone/>
            </a:pPr>
            <a:r>
              <a:rPr b="1" lang="en" sz="1200">
                <a:solidFill>
                  <a:schemeClr val="lt1"/>
                </a:solidFill>
                <a:latin typeface="Cambria"/>
                <a:ea typeface="Cambria"/>
                <a:cs typeface="Cambria"/>
                <a:sym typeface="Cambria"/>
              </a:rPr>
              <a:t>#2 | WHAT DO WE DO WITH OUR FINDINGS?</a:t>
            </a:r>
            <a:endParaRPr b="1" sz="1200">
              <a:solidFill>
                <a:schemeClr val="lt1"/>
              </a:solidFill>
              <a:latin typeface="Cambria"/>
              <a:ea typeface="Cambria"/>
              <a:cs typeface="Cambria"/>
              <a:sym typeface="Cambria"/>
            </a:endParaRPr>
          </a:p>
          <a:p>
            <a:pPr indent="-304800" lvl="0" marL="457200" rtl="0" algn="l">
              <a:spcBef>
                <a:spcPts val="60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We have a responsibility to respond appropriately and in a timely manner</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Make positive changes </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Hold others accountable</a:t>
            </a:r>
            <a:endParaRPr b="1" sz="1200">
              <a:solidFill>
                <a:schemeClr val="lt1"/>
              </a:solidFill>
              <a:latin typeface="Cambria"/>
              <a:ea typeface="Cambria"/>
              <a:cs typeface="Cambria"/>
              <a:sym typeface="Cambria"/>
            </a:endParaRPr>
          </a:p>
          <a:p>
            <a:pPr indent="0" lvl="0" marL="0" rtl="0" algn="l">
              <a:spcBef>
                <a:spcPts val="600"/>
              </a:spcBef>
              <a:spcAft>
                <a:spcPts val="0"/>
              </a:spcAft>
              <a:buNone/>
            </a:pPr>
            <a:r>
              <a:rPr b="1" lang="en" sz="1200">
                <a:solidFill>
                  <a:schemeClr val="lt1"/>
                </a:solidFill>
                <a:latin typeface="Cambria"/>
                <a:ea typeface="Cambria"/>
                <a:cs typeface="Cambria"/>
                <a:sym typeface="Cambria"/>
              </a:rPr>
              <a:t>#3 | BRIDGING THE SERVICE GAP</a:t>
            </a:r>
            <a:endParaRPr b="1" sz="1200">
              <a:solidFill>
                <a:schemeClr val="lt1"/>
              </a:solidFill>
              <a:latin typeface="Cambria"/>
              <a:ea typeface="Cambria"/>
              <a:cs typeface="Cambria"/>
              <a:sym typeface="Cambria"/>
            </a:endParaRPr>
          </a:p>
          <a:p>
            <a:pPr indent="-304800" lvl="0" marL="457200" rtl="0" algn="l">
              <a:spcBef>
                <a:spcPts val="60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In the works:</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Increase services for youth</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Additional programming schedule options</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Quality babysitters</a:t>
            </a:r>
            <a:endParaRPr sz="1200">
              <a:solidFill>
                <a:schemeClr val="lt1"/>
              </a:solidFill>
              <a:latin typeface="Cambria"/>
              <a:ea typeface="Cambria"/>
              <a:cs typeface="Cambria"/>
              <a:sym typeface="Cambria"/>
            </a:endParaRPr>
          </a:p>
          <a:p>
            <a:pPr indent="-304800" lvl="1" marL="914400" rtl="0" algn="l">
              <a:spcBef>
                <a:spcPts val="0"/>
              </a:spcBef>
              <a:spcAft>
                <a:spcPts val="0"/>
              </a:spcAft>
              <a:buClr>
                <a:schemeClr val="lt1"/>
              </a:buClr>
              <a:buSzPts val="1200"/>
              <a:buFont typeface="Cambria"/>
              <a:buChar char="➢"/>
            </a:pPr>
            <a:r>
              <a:rPr lang="en" sz="1200">
                <a:solidFill>
                  <a:schemeClr val="lt1"/>
                </a:solidFill>
                <a:latin typeface="Cambria"/>
                <a:ea typeface="Cambria"/>
                <a:cs typeface="Cambria"/>
                <a:sym typeface="Cambria"/>
              </a:rPr>
              <a:t>Adequate spaces at the Family Success Center</a:t>
            </a:r>
            <a:endParaRPr sz="1200">
              <a:solidFill>
                <a:schemeClr val="lt1"/>
              </a:solidFill>
              <a:latin typeface="Cambria"/>
              <a:ea typeface="Cambria"/>
              <a:cs typeface="Cambria"/>
              <a:sym typeface="Cambria"/>
            </a:endParaRPr>
          </a:p>
          <a:p>
            <a:pPr indent="0" lvl="0" marL="0" rtl="0" algn="l">
              <a:spcBef>
                <a:spcPts val="600"/>
              </a:spcBef>
              <a:spcAft>
                <a:spcPts val="0"/>
              </a:spcAft>
              <a:buNone/>
            </a:pPr>
            <a:r>
              <a:t/>
            </a:r>
            <a:endParaRPr sz="1200">
              <a:solidFill>
                <a:schemeClr val="lt1"/>
              </a:solidFill>
              <a:latin typeface="Cambria"/>
              <a:ea typeface="Cambria"/>
              <a:cs typeface="Cambria"/>
              <a:sym typeface="Cambria"/>
            </a:endParaRPr>
          </a:p>
        </p:txBody>
      </p:sp>
      <p:sp>
        <p:nvSpPr>
          <p:cNvPr id="245" name="Google Shape;245;p24"/>
          <p:cNvSpPr txBox="1"/>
          <p:nvPr>
            <p:ph type="title"/>
          </p:nvPr>
        </p:nvSpPr>
        <p:spPr>
          <a:xfrm>
            <a:off x="247450" y="4149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253C5C"/>
                </a:solidFill>
                <a:latin typeface="Cambria"/>
                <a:ea typeface="Cambria"/>
                <a:cs typeface="Cambria"/>
                <a:sym typeface="Cambria"/>
              </a:rPr>
              <a:t>Client Feedback Loop</a:t>
            </a:r>
            <a:endParaRPr sz="4000">
              <a:solidFill>
                <a:srgbClr val="253C5C"/>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8473"/>
        </a:solidFill>
      </p:bgPr>
    </p:bg>
    <p:spTree>
      <p:nvGrpSpPr>
        <p:cNvPr id="249" name="Shape 249"/>
        <p:cNvGrpSpPr/>
        <p:nvPr/>
      </p:nvGrpSpPr>
      <p:grpSpPr>
        <a:xfrm>
          <a:off x="0" y="0"/>
          <a:ext cx="0" cy="0"/>
          <a:chOff x="0" y="0"/>
          <a:chExt cx="0" cy="0"/>
        </a:xfrm>
      </p:grpSpPr>
      <p:sp>
        <p:nvSpPr>
          <p:cNvPr id="250" name="Google Shape;250;p25"/>
          <p:cNvSpPr txBox="1"/>
          <p:nvPr>
            <p:ph type="ctrTitle"/>
          </p:nvPr>
        </p:nvSpPr>
        <p:spPr>
          <a:xfrm>
            <a:off x="2060400" y="715250"/>
            <a:ext cx="5023200" cy="323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253C5C"/>
                </a:solidFill>
                <a:latin typeface="Cambria"/>
                <a:ea typeface="Cambria"/>
                <a:cs typeface="Cambria"/>
                <a:sym typeface="Cambria"/>
              </a:rPr>
              <a:t>CLIENT DATA</a:t>
            </a:r>
            <a:endParaRPr>
              <a:solidFill>
                <a:srgbClr val="253C5C"/>
              </a:solidFill>
              <a:latin typeface="Cambria"/>
              <a:ea typeface="Cambria"/>
              <a:cs typeface="Cambria"/>
              <a:sym typeface="Cambria"/>
            </a:endParaRPr>
          </a:p>
          <a:p>
            <a:pPr indent="0" lvl="0" marL="0" rtl="0" algn="ctr">
              <a:spcBef>
                <a:spcPts val="0"/>
              </a:spcBef>
              <a:spcAft>
                <a:spcPts val="0"/>
              </a:spcAft>
              <a:buNone/>
            </a:pPr>
            <a:r>
              <a:rPr i="1" lang="en">
                <a:solidFill>
                  <a:srgbClr val="253C5C"/>
                </a:solidFill>
                <a:latin typeface="Cambria"/>
                <a:ea typeface="Cambria"/>
                <a:cs typeface="Cambria"/>
                <a:sym typeface="Cambria"/>
              </a:rPr>
              <a:t>WHERE WE ARE GOING</a:t>
            </a:r>
            <a:endParaRPr i="1">
              <a:solidFill>
                <a:srgbClr val="253C5C"/>
              </a:solidFill>
              <a:latin typeface="Cambria"/>
              <a:ea typeface="Cambria"/>
              <a:cs typeface="Cambria"/>
              <a:sym typeface="Cambria"/>
            </a:endParaRPr>
          </a:p>
        </p:txBody>
      </p:sp>
      <p:sp>
        <p:nvSpPr>
          <p:cNvPr id="251" name="Google Shape;251;p25"/>
          <p:cNvSpPr/>
          <p:nvPr/>
        </p:nvSpPr>
        <p:spPr>
          <a:xfrm>
            <a:off x="771775" y="436700"/>
            <a:ext cx="1914000" cy="1923000"/>
          </a:xfrm>
          <a:prstGeom prst="ellipse">
            <a:avLst/>
          </a:prstGeom>
          <a:solidFill>
            <a:srgbClr val="253C5C">
              <a:alpha val="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52" name="Google Shape;252;p25"/>
          <p:cNvSpPr/>
          <p:nvPr/>
        </p:nvSpPr>
        <p:spPr>
          <a:xfrm>
            <a:off x="1036825" y="710750"/>
            <a:ext cx="1383900" cy="1374900"/>
          </a:xfrm>
          <a:prstGeom prst="ellipse">
            <a:avLst/>
          </a:prstGeom>
          <a:solidFill>
            <a:srgbClr val="253C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pic>
        <p:nvPicPr>
          <p:cNvPr id="253" name="Google Shape;253;p25"/>
          <p:cNvPicPr preferRelativeResize="0"/>
          <p:nvPr/>
        </p:nvPicPr>
        <p:blipFill rotWithShape="1">
          <a:blip r:embed="rId3">
            <a:alphaModFix/>
          </a:blip>
          <a:srcRect b="0" l="0" r="0" t="0"/>
          <a:stretch/>
        </p:blipFill>
        <p:spPr>
          <a:xfrm>
            <a:off x="1036825" y="1080825"/>
            <a:ext cx="1317499" cy="668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6"/>
          <p:cNvSpPr txBox="1"/>
          <p:nvPr>
            <p:ph type="title"/>
          </p:nvPr>
        </p:nvSpPr>
        <p:spPr>
          <a:xfrm>
            <a:off x="449850" y="567925"/>
            <a:ext cx="4648800" cy="70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253C5C"/>
                </a:solidFill>
                <a:latin typeface="Cambria"/>
                <a:ea typeface="Cambria"/>
                <a:cs typeface="Cambria"/>
                <a:sym typeface="Cambria"/>
              </a:rPr>
              <a:t>Data moving forward</a:t>
            </a:r>
            <a:endParaRPr>
              <a:solidFill>
                <a:srgbClr val="253C5C"/>
              </a:solidFill>
              <a:latin typeface="Cambria"/>
              <a:ea typeface="Cambria"/>
              <a:cs typeface="Cambria"/>
              <a:sym typeface="Cambria"/>
            </a:endParaRPr>
          </a:p>
        </p:txBody>
      </p:sp>
      <p:sp>
        <p:nvSpPr>
          <p:cNvPr id="259" name="Google Shape;259;p26"/>
          <p:cNvSpPr txBox="1"/>
          <p:nvPr>
            <p:ph idx="1" type="body"/>
          </p:nvPr>
        </p:nvSpPr>
        <p:spPr>
          <a:xfrm>
            <a:off x="532350" y="1277425"/>
            <a:ext cx="4483800" cy="3534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253C5C"/>
              </a:buClr>
              <a:buSzPts val="1400"/>
              <a:buFont typeface="Cambria"/>
              <a:buChar char="❖"/>
            </a:pPr>
            <a:r>
              <a:rPr lang="en" sz="1400">
                <a:solidFill>
                  <a:srgbClr val="253C5C"/>
                </a:solidFill>
                <a:latin typeface="Cambria"/>
                <a:ea typeface="Cambria"/>
                <a:cs typeface="Cambria"/>
                <a:sym typeface="Cambria"/>
              </a:rPr>
              <a:t>Trauma-Informed approach &amp; surveying participants</a:t>
            </a:r>
            <a:endParaRPr sz="1400">
              <a:solidFill>
                <a:srgbClr val="253C5C"/>
              </a:solidFill>
              <a:latin typeface="Cambria"/>
              <a:ea typeface="Cambria"/>
              <a:cs typeface="Cambria"/>
              <a:sym typeface="Cambria"/>
            </a:endParaRPr>
          </a:p>
          <a:p>
            <a:pPr indent="-317500" lvl="0" marL="457200" rtl="0" algn="l">
              <a:spcBef>
                <a:spcPts val="0"/>
              </a:spcBef>
              <a:spcAft>
                <a:spcPts val="0"/>
              </a:spcAft>
              <a:buClr>
                <a:srgbClr val="253C5C"/>
              </a:buClr>
              <a:buSzPts val="1400"/>
              <a:buFont typeface="Cambria"/>
              <a:buChar char="❖"/>
            </a:pPr>
            <a:r>
              <a:rPr lang="en" sz="1400">
                <a:solidFill>
                  <a:srgbClr val="253C5C"/>
                </a:solidFill>
                <a:latin typeface="Cambria"/>
                <a:ea typeface="Cambria"/>
                <a:cs typeface="Cambria"/>
                <a:sym typeface="Cambria"/>
              </a:rPr>
              <a:t>Data collection </a:t>
            </a:r>
            <a:r>
              <a:rPr b="1" i="1" lang="en" sz="1400">
                <a:solidFill>
                  <a:srgbClr val="028676"/>
                </a:solidFill>
                <a:latin typeface="Cambria"/>
                <a:ea typeface="Cambria"/>
                <a:cs typeface="Cambria"/>
                <a:sym typeface="Cambria"/>
              </a:rPr>
              <a:t>intentionality</a:t>
            </a:r>
            <a:r>
              <a:rPr lang="en" sz="1400">
                <a:solidFill>
                  <a:srgbClr val="253C5C"/>
                </a:solidFill>
                <a:latin typeface="Cambria"/>
                <a:ea typeface="Cambria"/>
                <a:cs typeface="Cambria"/>
                <a:sym typeface="Cambria"/>
              </a:rPr>
              <a:t>, how we are collecting data matters to help improve outcomes and programs </a:t>
            </a:r>
            <a:endParaRPr sz="1400">
              <a:solidFill>
                <a:srgbClr val="253C5C"/>
              </a:solidFill>
              <a:latin typeface="Cambria"/>
              <a:ea typeface="Cambria"/>
              <a:cs typeface="Cambria"/>
              <a:sym typeface="Cambria"/>
            </a:endParaRPr>
          </a:p>
          <a:p>
            <a:pPr indent="-317500" lvl="0" marL="457200" rtl="0" algn="l">
              <a:spcBef>
                <a:spcPts val="0"/>
              </a:spcBef>
              <a:spcAft>
                <a:spcPts val="0"/>
              </a:spcAft>
              <a:buClr>
                <a:srgbClr val="253C5C"/>
              </a:buClr>
              <a:buSzPts val="1400"/>
              <a:buFont typeface="Cambria"/>
              <a:buChar char="❖"/>
            </a:pPr>
            <a:r>
              <a:rPr lang="en" sz="1400">
                <a:solidFill>
                  <a:srgbClr val="253C5C"/>
                </a:solidFill>
                <a:latin typeface="Cambria"/>
                <a:ea typeface="Cambria"/>
                <a:cs typeface="Cambria"/>
                <a:sym typeface="Cambria"/>
              </a:rPr>
              <a:t>Regular data analysis, not just a point in time reporting mindset, take a deeper look at year-end numbers and outcomes over time (in-depth/long-term data evaluation)</a:t>
            </a:r>
            <a:endParaRPr sz="1400">
              <a:solidFill>
                <a:srgbClr val="253C5C"/>
              </a:solidFill>
              <a:latin typeface="Cambria"/>
              <a:ea typeface="Cambria"/>
              <a:cs typeface="Cambria"/>
              <a:sym typeface="Cambria"/>
            </a:endParaRPr>
          </a:p>
          <a:p>
            <a:pPr indent="-317500" lvl="0" marL="457200" rtl="0" algn="l">
              <a:spcBef>
                <a:spcPts val="0"/>
              </a:spcBef>
              <a:spcAft>
                <a:spcPts val="0"/>
              </a:spcAft>
              <a:buClr>
                <a:srgbClr val="253C5C"/>
              </a:buClr>
              <a:buSzPts val="1400"/>
              <a:buFont typeface="Cambria"/>
              <a:buChar char="❖"/>
            </a:pPr>
            <a:r>
              <a:rPr lang="en" sz="1400">
                <a:solidFill>
                  <a:srgbClr val="253C5C"/>
                </a:solidFill>
                <a:latin typeface="Cambria"/>
                <a:ea typeface="Cambria"/>
                <a:cs typeface="Cambria"/>
                <a:sym typeface="Cambria"/>
              </a:rPr>
              <a:t>Research &amp; Evaluation (Mathematica/LEO) work continued (2-5 years)</a:t>
            </a:r>
            <a:endParaRPr sz="1400">
              <a:solidFill>
                <a:srgbClr val="253C5C"/>
              </a:solidFill>
              <a:latin typeface="Cambria"/>
              <a:ea typeface="Cambria"/>
              <a:cs typeface="Cambria"/>
              <a:sym typeface="Cambria"/>
            </a:endParaRPr>
          </a:p>
          <a:p>
            <a:pPr indent="-317500" lvl="0" marL="457200" rtl="0" algn="l">
              <a:spcBef>
                <a:spcPts val="0"/>
              </a:spcBef>
              <a:spcAft>
                <a:spcPts val="0"/>
              </a:spcAft>
              <a:buClr>
                <a:srgbClr val="253C5C"/>
              </a:buClr>
              <a:buSzPts val="1400"/>
              <a:buFont typeface="Cambria"/>
              <a:buChar char="❖"/>
            </a:pPr>
            <a:r>
              <a:rPr lang="en" sz="1400">
                <a:solidFill>
                  <a:srgbClr val="253C5C"/>
                </a:solidFill>
                <a:latin typeface="Cambria"/>
                <a:ea typeface="Cambria"/>
                <a:cs typeface="Cambria"/>
                <a:sym typeface="Cambria"/>
              </a:rPr>
              <a:t>Additional funding needed to grow in this capacity </a:t>
            </a:r>
            <a:endParaRPr sz="1400">
              <a:solidFill>
                <a:srgbClr val="253C5C"/>
              </a:solidFill>
              <a:latin typeface="Cambria"/>
              <a:ea typeface="Cambria"/>
              <a:cs typeface="Cambria"/>
              <a:sym typeface="Cambria"/>
            </a:endParaRPr>
          </a:p>
          <a:p>
            <a:pPr indent="-317500" lvl="0" marL="457200" rtl="0" algn="l">
              <a:spcBef>
                <a:spcPts val="0"/>
              </a:spcBef>
              <a:spcAft>
                <a:spcPts val="0"/>
              </a:spcAft>
              <a:buClr>
                <a:srgbClr val="253C5C"/>
              </a:buClr>
              <a:buSzPts val="1400"/>
              <a:buFont typeface="Cambria"/>
              <a:buChar char="❖"/>
            </a:pPr>
            <a:r>
              <a:rPr lang="en" sz="1400">
                <a:solidFill>
                  <a:srgbClr val="253C5C"/>
                </a:solidFill>
                <a:latin typeface="Cambria"/>
                <a:ea typeface="Cambria"/>
                <a:cs typeface="Cambria"/>
                <a:sym typeface="Cambria"/>
              </a:rPr>
              <a:t>Ultimate goal - </a:t>
            </a:r>
            <a:r>
              <a:rPr b="1" i="1" lang="en" sz="1400">
                <a:solidFill>
                  <a:srgbClr val="F48473"/>
                </a:solidFill>
                <a:latin typeface="Cambria"/>
                <a:ea typeface="Cambria"/>
                <a:cs typeface="Cambria"/>
                <a:sym typeface="Cambria"/>
              </a:rPr>
              <a:t>Improve the narrative</a:t>
            </a:r>
            <a:r>
              <a:rPr lang="en" sz="1400">
                <a:solidFill>
                  <a:srgbClr val="253C5C"/>
                </a:solidFill>
                <a:latin typeface="Cambria"/>
                <a:ea typeface="Cambria"/>
                <a:cs typeface="Cambria"/>
                <a:sym typeface="Cambria"/>
              </a:rPr>
              <a:t> of those served and why that matters</a:t>
            </a:r>
            <a:endParaRPr sz="1400">
              <a:solidFill>
                <a:srgbClr val="253C5C"/>
              </a:solidFill>
              <a:latin typeface="Cambria"/>
              <a:ea typeface="Cambria"/>
              <a:cs typeface="Cambria"/>
              <a:sym typeface="Cambria"/>
            </a:endParaRPr>
          </a:p>
          <a:p>
            <a:pPr indent="0" lvl="0" marL="0" rtl="0" algn="l">
              <a:spcBef>
                <a:spcPts val="0"/>
              </a:spcBef>
              <a:spcAft>
                <a:spcPts val="0"/>
              </a:spcAft>
              <a:buNone/>
            </a:pPr>
            <a:r>
              <a:t/>
            </a:r>
            <a:endParaRPr sz="1400">
              <a:solidFill>
                <a:srgbClr val="253C5C"/>
              </a:solidFill>
              <a:latin typeface="Cambria"/>
              <a:ea typeface="Cambria"/>
              <a:cs typeface="Cambria"/>
              <a:sym typeface="Cambria"/>
            </a:endParaRPr>
          </a:p>
        </p:txBody>
      </p:sp>
      <p:sp>
        <p:nvSpPr>
          <p:cNvPr id="260" name="Google Shape;260;p26"/>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61" name="Google Shape;261;p26"/>
          <p:cNvPicPr preferRelativeResize="0"/>
          <p:nvPr/>
        </p:nvPicPr>
        <p:blipFill>
          <a:blip r:embed="rId3">
            <a:alphaModFix/>
          </a:blip>
          <a:stretch>
            <a:fillRect/>
          </a:stretch>
        </p:blipFill>
        <p:spPr>
          <a:xfrm>
            <a:off x="5458425" y="650225"/>
            <a:ext cx="3843050" cy="3843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C5C"/>
        </a:solidFill>
      </p:bgPr>
    </p:bg>
    <p:spTree>
      <p:nvGrpSpPr>
        <p:cNvPr id="265" name="Shape 265"/>
        <p:cNvGrpSpPr/>
        <p:nvPr/>
      </p:nvGrpSpPr>
      <p:grpSpPr>
        <a:xfrm>
          <a:off x="0" y="0"/>
          <a:ext cx="0" cy="0"/>
          <a:chOff x="0" y="0"/>
          <a:chExt cx="0" cy="0"/>
        </a:xfrm>
      </p:grpSpPr>
      <p:sp>
        <p:nvSpPr>
          <p:cNvPr id="266" name="Google Shape;266;p27"/>
          <p:cNvSpPr txBox="1"/>
          <p:nvPr>
            <p:ph idx="12" type="sldNum"/>
          </p:nvPr>
        </p:nvSpPr>
        <p:spPr>
          <a:xfrm>
            <a:off x="8555875" y="4576450"/>
            <a:ext cx="435600" cy="435600"/>
          </a:xfrm>
          <a:prstGeom prst="rect">
            <a:avLst/>
          </a:prstGeom>
          <a:solidFill>
            <a:srgbClr val="F48473"/>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7" name="Google Shape;267;p27"/>
          <p:cNvSpPr txBox="1"/>
          <p:nvPr/>
        </p:nvSpPr>
        <p:spPr>
          <a:xfrm>
            <a:off x="3155000" y="416150"/>
            <a:ext cx="4996500" cy="8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lt1"/>
                </a:solidFill>
                <a:highlight>
                  <a:srgbClr val="253C5C"/>
                </a:highlight>
                <a:latin typeface="Cambria"/>
                <a:ea typeface="Cambria"/>
                <a:cs typeface="Cambria"/>
                <a:sym typeface="Cambria"/>
              </a:rPr>
              <a:t>Unite Us &amp; SharePoint</a:t>
            </a:r>
            <a:endParaRPr b="1" sz="3600">
              <a:solidFill>
                <a:schemeClr val="lt1"/>
              </a:solidFill>
              <a:highlight>
                <a:srgbClr val="253C5C"/>
              </a:highlight>
              <a:latin typeface="Cambria"/>
              <a:ea typeface="Cambria"/>
              <a:cs typeface="Cambria"/>
              <a:sym typeface="Cambria"/>
            </a:endParaRPr>
          </a:p>
        </p:txBody>
      </p:sp>
      <p:sp>
        <p:nvSpPr>
          <p:cNvPr id="268" name="Google Shape;268;p27"/>
          <p:cNvSpPr txBox="1"/>
          <p:nvPr/>
        </p:nvSpPr>
        <p:spPr>
          <a:xfrm>
            <a:off x="3155000" y="1271913"/>
            <a:ext cx="5400900" cy="1374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Cambria"/>
              <a:buChar char="❖"/>
            </a:pPr>
            <a:r>
              <a:rPr lang="en">
                <a:solidFill>
                  <a:schemeClr val="lt1"/>
                </a:solidFill>
                <a:latin typeface="Cambria"/>
                <a:ea typeface="Cambria"/>
                <a:cs typeface="Cambria"/>
                <a:sym typeface="Cambria"/>
              </a:rPr>
              <a:t>First organizational case management platform &amp; referral system</a:t>
            </a:r>
            <a:endParaRPr>
              <a:solidFill>
                <a:schemeClr val="lt1"/>
              </a:solidFill>
              <a:latin typeface="Cambria"/>
              <a:ea typeface="Cambria"/>
              <a:cs typeface="Cambria"/>
              <a:sym typeface="Cambria"/>
            </a:endParaRPr>
          </a:p>
          <a:p>
            <a:pPr indent="-317500" lvl="0" marL="457200" rtl="0" algn="l">
              <a:lnSpc>
                <a:spcPct val="115000"/>
              </a:lnSpc>
              <a:spcBef>
                <a:spcPts val="0"/>
              </a:spcBef>
              <a:spcAft>
                <a:spcPts val="0"/>
              </a:spcAft>
              <a:buClr>
                <a:schemeClr val="lt1"/>
              </a:buClr>
              <a:buSzPts val="1400"/>
              <a:buFont typeface="Cambria"/>
              <a:buChar char="❖"/>
            </a:pPr>
            <a:r>
              <a:rPr lang="en">
                <a:solidFill>
                  <a:schemeClr val="lt1"/>
                </a:solidFill>
                <a:latin typeface="Cambria"/>
                <a:ea typeface="Cambria"/>
                <a:cs typeface="Cambria"/>
                <a:sym typeface="Cambria"/>
              </a:rPr>
              <a:t>Safe and structured participant data storage</a:t>
            </a:r>
            <a:endParaRPr>
              <a:solidFill>
                <a:schemeClr val="lt1"/>
              </a:solidFill>
              <a:latin typeface="Cambria"/>
              <a:ea typeface="Cambria"/>
              <a:cs typeface="Cambria"/>
              <a:sym typeface="Cambria"/>
            </a:endParaRPr>
          </a:p>
          <a:p>
            <a:pPr indent="-317500" lvl="0" marL="457200" rtl="0" algn="l">
              <a:lnSpc>
                <a:spcPct val="115000"/>
              </a:lnSpc>
              <a:spcBef>
                <a:spcPts val="0"/>
              </a:spcBef>
              <a:spcAft>
                <a:spcPts val="0"/>
              </a:spcAft>
              <a:buClr>
                <a:schemeClr val="lt1"/>
              </a:buClr>
              <a:buSzPts val="1400"/>
              <a:buFont typeface="Cambria"/>
              <a:buChar char="❖"/>
            </a:pPr>
            <a:r>
              <a:rPr lang="en">
                <a:solidFill>
                  <a:schemeClr val="lt1"/>
                </a:solidFill>
                <a:latin typeface="Cambria"/>
                <a:ea typeface="Cambria"/>
                <a:cs typeface="Cambria"/>
                <a:sym typeface="Cambria"/>
              </a:rPr>
              <a:t>Accountability &amp; follow through for a higher level of care</a:t>
            </a:r>
            <a:endParaRPr>
              <a:solidFill>
                <a:schemeClr val="lt1"/>
              </a:solidFill>
              <a:latin typeface="Cambria"/>
              <a:ea typeface="Cambria"/>
              <a:cs typeface="Cambria"/>
              <a:sym typeface="Cambria"/>
            </a:endParaRPr>
          </a:p>
        </p:txBody>
      </p:sp>
      <p:pic>
        <p:nvPicPr>
          <p:cNvPr id="269" name="Google Shape;269;p27"/>
          <p:cNvPicPr preferRelativeResize="0"/>
          <p:nvPr/>
        </p:nvPicPr>
        <p:blipFill>
          <a:blip r:embed="rId3">
            <a:alphaModFix/>
          </a:blip>
          <a:stretch>
            <a:fillRect/>
          </a:stretch>
        </p:blipFill>
        <p:spPr>
          <a:xfrm>
            <a:off x="1705700" y="1451075"/>
            <a:ext cx="582425" cy="530750"/>
          </a:xfrm>
          <a:prstGeom prst="rect">
            <a:avLst/>
          </a:prstGeom>
          <a:noFill/>
          <a:ln>
            <a:noFill/>
          </a:ln>
        </p:spPr>
      </p:pic>
      <p:pic>
        <p:nvPicPr>
          <p:cNvPr id="270" name="Google Shape;270;p27"/>
          <p:cNvPicPr preferRelativeResize="0"/>
          <p:nvPr/>
        </p:nvPicPr>
        <p:blipFill>
          <a:blip r:embed="rId4">
            <a:alphaModFix/>
          </a:blip>
          <a:stretch>
            <a:fillRect/>
          </a:stretch>
        </p:blipFill>
        <p:spPr>
          <a:xfrm>
            <a:off x="3691375" y="2699475"/>
            <a:ext cx="3923744" cy="22445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8"/>
          <p:cNvSpPr txBox="1"/>
          <p:nvPr>
            <p:ph type="title"/>
          </p:nvPr>
        </p:nvSpPr>
        <p:spPr>
          <a:xfrm>
            <a:off x="568250" y="1226550"/>
            <a:ext cx="3592800" cy="8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53C5C"/>
                </a:solidFill>
                <a:latin typeface="Cambria"/>
                <a:ea typeface="Cambria"/>
                <a:cs typeface="Cambria"/>
                <a:sym typeface="Cambria"/>
              </a:rPr>
              <a:t>A call to action! </a:t>
            </a:r>
            <a:endParaRPr>
              <a:solidFill>
                <a:srgbClr val="253C5C"/>
              </a:solidFill>
              <a:latin typeface="Cambria"/>
              <a:ea typeface="Cambria"/>
              <a:cs typeface="Cambria"/>
              <a:sym typeface="Cambria"/>
            </a:endParaRPr>
          </a:p>
        </p:txBody>
      </p:sp>
      <p:sp>
        <p:nvSpPr>
          <p:cNvPr id="276" name="Google Shape;276;p28"/>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7" name="Google Shape;277;p28"/>
          <p:cNvSpPr/>
          <p:nvPr/>
        </p:nvSpPr>
        <p:spPr>
          <a:xfrm rot="-5400000">
            <a:off x="4361713" y="1054632"/>
            <a:ext cx="3339000" cy="3339000"/>
          </a:xfrm>
          <a:prstGeom prst="ellipse">
            <a:avLst/>
          </a:prstGeom>
          <a:solidFill>
            <a:srgbClr val="F48473"/>
          </a:solidFill>
          <a:ln cap="flat" cmpd="sng" w="9525">
            <a:solidFill>
              <a:srgbClr val="253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28676"/>
              </a:highlight>
              <a:latin typeface="Poppins Light"/>
              <a:ea typeface="Poppins Light"/>
              <a:cs typeface="Poppins Light"/>
              <a:sym typeface="Poppins Light"/>
            </a:endParaRPr>
          </a:p>
        </p:txBody>
      </p:sp>
      <p:sp>
        <p:nvSpPr>
          <p:cNvPr id="278" name="Google Shape;278;p28"/>
          <p:cNvSpPr txBox="1"/>
          <p:nvPr/>
        </p:nvSpPr>
        <p:spPr>
          <a:xfrm>
            <a:off x="5048900" y="1781075"/>
            <a:ext cx="1973400" cy="188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700">
                <a:solidFill>
                  <a:srgbClr val="253C5C"/>
                </a:solidFill>
                <a:highlight>
                  <a:srgbClr val="F48473"/>
                </a:highlight>
                <a:latin typeface="Cambria"/>
                <a:ea typeface="Cambria"/>
                <a:cs typeface="Cambria"/>
                <a:sym typeface="Cambria"/>
              </a:rPr>
              <a:t>Contribute to end        homelessness by </a:t>
            </a:r>
            <a:r>
              <a:rPr b="1" i="1" lang="en" sz="1700">
                <a:solidFill>
                  <a:srgbClr val="253C5C"/>
                </a:solidFill>
                <a:highlight>
                  <a:srgbClr val="F48473"/>
                </a:highlight>
                <a:latin typeface="Cambria"/>
                <a:ea typeface="Cambria"/>
                <a:cs typeface="Cambria"/>
                <a:sym typeface="Cambria"/>
              </a:rPr>
              <a:t>EMPOWERING</a:t>
            </a:r>
            <a:r>
              <a:rPr b="1" lang="en" sz="1700">
                <a:solidFill>
                  <a:srgbClr val="253C5C"/>
                </a:solidFill>
                <a:highlight>
                  <a:srgbClr val="F48473"/>
                </a:highlight>
                <a:latin typeface="Cambria"/>
                <a:ea typeface="Cambria"/>
                <a:cs typeface="Cambria"/>
                <a:sym typeface="Cambria"/>
              </a:rPr>
              <a:t> individuals towards self-sufficiency</a:t>
            </a:r>
            <a:endParaRPr b="1" sz="1700">
              <a:solidFill>
                <a:srgbClr val="253C5C"/>
              </a:solidFill>
              <a:highlight>
                <a:srgbClr val="F48473"/>
              </a:highlight>
              <a:latin typeface="Cambria"/>
              <a:ea typeface="Cambria"/>
              <a:cs typeface="Cambria"/>
              <a:sym typeface="Cambria"/>
            </a:endParaRPr>
          </a:p>
          <a:p>
            <a:pPr indent="0" lvl="0" marL="0" rtl="0" algn="l">
              <a:lnSpc>
                <a:spcPct val="100000"/>
              </a:lnSpc>
              <a:spcBef>
                <a:spcPts val="0"/>
              </a:spcBef>
              <a:spcAft>
                <a:spcPts val="0"/>
              </a:spcAft>
              <a:buNone/>
            </a:pPr>
            <a:r>
              <a:t/>
            </a:r>
            <a:endParaRPr b="1">
              <a:solidFill>
                <a:srgbClr val="253C5C"/>
              </a:solidFill>
              <a:highlight>
                <a:schemeClr val="lt1"/>
              </a:highlight>
              <a:latin typeface="Cambria"/>
              <a:ea typeface="Cambria"/>
              <a:cs typeface="Cambria"/>
              <a:sym typeface="Cambria"/>
            </a:endParaRPr>
          </a:p>
        </p:txBody>
      </p:sp>
      <p:grpSp>
        <p:nvGrpSpPr>
          <p:cNvPr id="279" name="Google Shape;279;p28"/>
          <p:cNvGrpSpPr/>
          <p:nvPr/>
        </p:nvGrpSpPr>
        <p:grpSpPr>
          <a:xfrm>
            <a:off x="5501290" y="598229"/>
            <a:ext cx="1068600" cy="1068600"/>
            <a:chOff x="2859873" y="853971"/>
            <a:chExt cx="1068600" cy="1068600"/>
          </a:xfrm>
        </p:grpSpPr>
        <p:sp>
          <p:nvSpPr>
            <p:cNvPr id="280" name="Google Shape;280;p28"/>
            <p:cNvSpPr/>
            <p:nvPr/>
          </p:nvSpPr>
          <p:spPr>
            <a:xfrm>
              <a:off x="2859873" y="853971"/>
              <a:ext cx="1068600" cy="1068600"/>
            </a:xfrm>
            <a:prstGeom prst="ellipse">
              <a:avLst/>
            </a:prstGeom>
            <a:solidFill>
              <a:schemeClr val="lt1"/>
            </a:solidFill>
            <a:ln cap="flat" cmpd="sng" w="9525">
              <a:solidFill>
                <a:srgbClr val="0286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Light"/>
                <a:ea typeface="Poppins Light"/>
                <a:cs typeface="Poppins Light"/>
                <a:sym typeface="Poppins Light"/>
              </a:endParaRPr>
            </a:p>
          </p:txBody>
        </p:sp>
        <p:sp>
          <p:nvSpPr>
            <p:cNvPr id="281" name="Google Shape;281;p28"/>
            <p:cNvSpPr txBox="1"/>
            <p:nvPr/>
          </p:nvSpPr>
          <p:spPr>
            <a:xfrm>
              <a:off x="2971633" y="1022117"/>
              <a:ext cx="856200" cy="732300"/>
            </a:xfrm>
            <a:prstGeom prst="rect">
              <a:avLst/>
            </a:prstGeom>
            <a:solidFill>
              <a:srgbClr val="253C5C"/>
            </a:solidFill>
            <a:ln cap="flat" cmpd="sng" w="9525">
              <a:solidFill>
                <a:srgbClr val="0286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200">
                  <a:solidFill>
                    <a:schemeClr val="lt1"/>
                  </a:solidFill>
                  <a:latin typeface="Cambria"/>
                  <a:ea typeface="Cambria"/>
                  <a:cs typeface="Cambria"/>
                  <a:sym typeface="Cambria"/>
                </a:rPr>
                <a:t>Access to resources</a:t>
              </a:r>
              <a:endParaRPr b="1" sz="1200">
                <a:solidFill>
                  <a:schemeClr val="lt1"/>
                </a:solidFill>
                <a:latin typeface="Cambria"/>
                <a:ea typeface="Cambria"/>
                <a:cs typeface="Cambria"/>
                <a:sym typeface="Cambria"/>
              </a:endParaRPr>
            </a:p>
          </p:txBody>
        </p:sp>
      </p:grpSp>
      <p:grpSp>
        <p:nvGrpSpPr>
          <p:cNvPr id="282" name="Google Shape;282;p28"/>
          <p:cNvGrpSpPr/>
          <p:nvPr/>
        </p:nvGrpSpPr>
        <p:grpSpPr>
          <a:xfrm>
            <a:off x="4049921" y="3039058"/>
            <a:ext cx="1068600" cy="1068600"/>
            <a:chOff x="2859873" y="853971"/>
            <a:chExt cx="1068600" cy="1068600"/>
          </a:xfrm>
        </p:grpSpPr>
        <p:sp>
          <p:nvSpPr>
            <p:cNvPr id="283" name="Google Shape;283;p28"/>
            <p:cNvSpPr/>
            <p:nvPr/>
          </p:nvSpPr>
          <p:spPr>
            <a:xfrm>
              <a:off x="2859873" y="853971"/>
              <a:ext cx="1068600" cy="1068600"/>
            </a:xfrm>
            <a:prstGeom prst="ellipse">
              <a:avLst/>
            </a:prstGeom>
            <a:solidFill>
              <a:schemeClr val="lt1"/>
            </a:solidFill>
            <a:ln cap="flat" cmpd="sng" w="9525">
              <a:solidFill>
                <a:srgbClr val="0286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Light"/>
                <a:ea typeface="Poppins Light"/>
                <a:cs typeface="Poppins Light"/>
                <a:sym typeface="Poppins Light"/>
              </a:endParaRPr>
            </a:p>
          </p:txBody>
        </p:sp>
        <p:sp>
          <p:nvSpPr>
            <p:cNvPr id="284" name="Google Shape;284;p28"/>
            <p:cNvSpPr txBox="1"/>
            <p:nvPr/>
          </p:nvSpPr>
          <p:spPr>
            <a:xfrm>
              <a:off x="2953527" y="1022188"/>
              <a:ext cx="905400" cy="732300"/>
            </a:xfrm>
            <a:prstGeom prst="rect">
              <a:avLst/>
            </a:prstGeom>
            <a:solidFill>
              <a:srgbClr val="253C5C"/>
            </a:solidFill>
            <a:ln cap="flat" cmpd="sng" w="9525">
              <a:solidFill>
                <a:srgbClr val="0286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200">
                  <a:solidFill>
                    <a:schemeClr val="lt1"/>
                  </a:solidFill>
                  <a:latin typeface="Cambria"/>
                  <a:ea typeface="Cambria"/>
                  <a:cs typeface="Cambria"/>
                  <a:sym typeface="Cambria"/>
                </a:rPr>
                <a:t>Breaking the cycle of poverty</a:t>
              </a:r>
              <a:endParaRPr b="1" sz="1200">
                <a:solidFill>
                  <a:schemeClr val="lt1"/>
                </a:solidFill>
                <a:latin typeface="Cambria"/>
                <a:ea typeface="Cambria"/>
                <a:cs typeface="Cambria"/>
                <a:sym typeface="Cambria"/>
              </a:endParaRPr>
            </a:p>
          </p:txBody>
        </p:sp>
      </p:grpSp>
      <p:grpSp>
        <p:nvGrpSpPr>
          <p:cNvPr id="285" name="Google Shape;285;p28"/>
          <p:cNvGrpSpPr/>
          <p:nvPr/>
        </p:nvGrpSpPr>
        <p:grpSpPr>
          <a:xfrm>
            <a:off x="6939268" y="3031413"/>
            <a:ext cx="1068600" cy="1068600"/>
            <a:chOff x="5214448" y="3234278"/>
            <a:chExt cx="1068600" cy="1068600"/>
          </a:xfrm>
        </p:grpSpPr>
        <p:sp>
          <p:nvSpPr>
            <p:cNvPr id="286" name="Google Shape;286;p28"/>
            <p:cNvSpPr/>
            <p:nvPr/>
          </p:nvSpPr>
          <p:spPr>
            <a:xfrm>
              <a:off x="5214448" y="3234278"/>
              <a:ext cx="1068600" cy="1068600"/>
            </a:xfrm>
            <a:prstGeom prst="ellipse">
              <a:avLst/>
            </a:prstGeom>
            <a:solidFill>
              <a:schemeClr val="lt1"/>
            </a:solidFill>
            <a:ln cap="flat" cmpd="sng" w="9525">
              <a:solidFill>
                <a:srgbClr val="0286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Light"/>
                <a:ea typeface="Poppins Light"/>
                <a:cs typeface="Poppins Light"/>
                <a:sym typeface="Poppins Light"/>
              </a:endParaRPr>
            </a:p>
          </p:txBody>
        </p:sp>
        <p:sp>
          <p:nvSpPr>
            <p:cNvPr id="287" name="Google Shape;287;p28"/>
            <p:cNvSpPr txBox="1"/>
            <p:nvPr/>
          </p:nvSpPr>
          <p:spPr>
            <a:xfrm>
              <a:off x="5313156" y="3402440"/>
              <a:ext cx="871200" cy="732300"/>
            </a:xfrm>
            <a:prstGeom prst="rect">
              <a:avLst/>
            </a:prstGeom>
            <a:solidFill>
              <a:srgbClr val="253C5C"/>
            </a:solidFill>
            <a:ln cap="flat" cmpd="sng" w="9525">
              <a:solidFill>
                <a:srgbClr val="0286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200">
                  <a:solidFill>
                    <a:schemeClr val="lt1"/>
                  </a:solidFill>
                  <a:latin typeface="Cambria"/>
                  <a:ea typeface="Cambria"/>
                  <a:cs typeface="Cambria"/>
                  <a:sym typeface="Cambria"/>
                </a:rPr>
                <a:t>Holistic care approach</a:t>
              </a:r>
              <a:endParaRPr b="1" sz="1200">
                <a:solidFill>
                  <a:schemeClr val="lt1"/>
                </a:solidFill>
                <a:latin typeface="Cambria"/>
                <a:ea typeface="Cambria"/>
                <a:cs typeface="Cambria"/>
                <a:sym typeface="Cambria"/>
              </a:endParaRPr>
            </a:p>
          </p:txBody>
        </p:sp>
      </p:grpSp>
      <p:sp>
        <p:nvSpPr>
          <p:cNvPr id="288" name="Google Shape;288;p28"/>
          <p:cNvSpPr txBox="1"/>
          <p:nvPr/>
        </p:nvSpPr>
        <p:spPr>
          <a:xfrm>
            <a:off x="465750" y="2037450"/>
            <a:ext cx="3287700" cy="1411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53C5C"/>
              </a:buClr>
              <a:buSzPts val="1600"/>
              <a:buFont typeface="Cambria"/>
              <a:buChar char="❖"/>
            </a:pPr>
            <a:r>
              <a:rPr lang="en" sz="1600">
                <a:solidFill>
                  <a:srgbClr val="253C5C"/>
                </a:solidFill>
                <a:latin typeface="Cambria"/>
                <a:ea typeface="Cambria"/>
                <a:cs typeface="Cambria"/>
                <a:sym typeface="Cambria"/>
              </a:rPr>
              <a:t>Challenge and encourage</a:t>
            </a:r>
            <a:endParaRPr sz="1600">
              <a:solidFill>
                <a:srgbClr val="253C5C"/>
              </a:solidFill>
              <a:latin typeface="Cambria"/>
              <a:ea typeface="Cambria"/>
              <a:cs typeface="Cambria"/>
              <a:sym typeface="Cambria"/>
            </a:endParaRPr>
          </a:p>
          <a:p>
            <a:pPr indent="-330200" lvl="0" marL="457200" rtl="0" algn="l">
              <a:spcBef>
                <a:spcPts val="0"/>
              </a:spcBef>
              <a:spcAft>
                <a:spcPts val="0"/>
              </a:spcAft>
              <a:buClr>
                <a:srgbClr val="253C5C"/>
              </a:buClr>
              <a:buSzPts val="1600"/>
              <a:buFont typeface="Cambria"/>
              <a:buChar char="❖"/>
            </a:pPr>
            <a:r>
              <a:rPr lang="en" sz="1600">
                <a:solidFill>
                  <a:srgbClr val="253C5C"/>
                </a:solidFill>
                <a:latin typeface="Cambria"/>
                <a:ea typeface="Cambria"/>
                <a:cs typeface="Cambria"/>
                <a:sym typeface="Cambria"/>
              </a:rPr>
              <a:t>We need advocates to continue believing in the mission of caring and serving those in need</a:t>
            </a:r>
            <a:endParaRPr sz="1600">
              <a:solidFill>
                <a:srgbClr val="253C5C"/>
              </a:solidFill>
              <a:latin typeface="Cambria"/>
              <a:ea typeface="Cambria"/>
              <a:cs typeface="Cambria"/>
              <a:sym typeface="Cambria"/>
            </a:endParaRPr>
          </a:p>
          <a:p>
            <a:pPr indent="0" lvl="0" marL="0" rtl="0" algn="l">
              <a:spcBef>
                <a:spcPts val="0"/>
              </a:spcBef>
              <a:spcAft>
                <a:spcPts val="0"/>
              </a:spcAft>
              <a:buNone/>
            </a:pPr>
            <a:r>
              <a:t/>
            </a:r>
            <a:endParaRPr sz="1600">
              <a:solidFill>
                <a:schemeClr val="dk1"/>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8473"/>
        </a:solidFill>
      </p:bgPr>
    </p:bg>
    <p:spTree>
      <p:nvGrpSpPr>
        <p:cNvPr id="292" name="Shape 292"/>
        <p:cNvGrpSpPr/>
        <p:nvPr/>
      </p:nvGrpSpPr>
      <p:grpSpPr>
        <a:xfrm>
          <a:off x="0" y="0"/>
          <a:ext cx="0" cy="0"/>
          <a:chOff x="0" y="0"/>
          <a:chExt cx="0" cy="0"/>
        </a:xfrm>
      </p:grpSpPr>
      <p:sp>
        <p:nvSpPr>
          <p:cNvPr id="293" name="Google Shape;293;p29"/>
          <p:cNvSpPr/>
          <p:nvPr/>
        </p:nvSpPr>
        <p:spPr>
          <a:xfrm>
            <a:off x="1822200" y="1249900"/>
            <a:ext cx="5502900" cy="2499900"/>
          </a:xfrm>
          <a:prstGeom prst="round2DiagRect">
            <a:avLst>
              <a:gd fmla="val 16667" name="adj1"/>
              <a:gd fmla="val 0" name="adj2"/>
            </a:avLst>
          </a:prstGeom>
          <a:solidFill>
            <a:schemeClr val="lt2"/>
          </a:solidFill>
          <a:ln cap="flat" cmpd="sng" w="9525">
            <a:solidFill>
              <a:srgbClr val="0286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94" name="Google Shape;294;p29"/>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95" name="Google Shape;295;p29"/>
          <p:cNvSpPr txBox="1"/>
          <p:nvPr>
            <p:ph type="title"/>
          </p:nvPr>
        </p:nvSpPr>
        <p:spPr>
          <a:xfrm rot="-198">
            <a:off x="1961850" y="1689150"/>
            <a:ext cx="5220300" cy="176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a:solidFill>
                  <a:srgbClr val="253C5C"/>
                </a:solidFill>
                <a:latin typeface="Cambria"/>
                <a:ea typeface="Cambria"/>
                <a:cs typeface="Cambria"/>
                <a:sym typeface="Cambria"/>
              </a:rPr>
              <a:t>“People living in poverty deserve the dignity of evidence”</a:t>
            </a:r>
            <a:r>
              <a:rPr lang="en">
                <a:solidFill>
                  <a:srgbClr val="253C5C"/>
                </a:solidFill>
                <a:latin typeface="Cambria"/>
                <a:ea typeface="Cambria"/>
                <a:cs typeface="Cambria"/>
                <a:sym typeface="Cambria"/>
              </a:rPr>
              <a:t> </a:t>
            </a:r>
            <a:endParaRPr sz="2400">
              <a:solidFill>
                <a:srgbClr val="253C5C"/>
              </a:solidFill>
              <a:latin typeface="Cambria"/>
              <a:ea typeface="Cambria"/>
              <a:cs typeface="Cambria"/>
              <a:sym typeface="Cambria"/>
            </a:endParaRPr>
          </a:p>
        </p:txBody>
      </p:sp>
      <p:sp>
        <p:nvSpPr>
          <p:cNvPr id="296" name="Google Shape;296;p29"/>
          <p:cNvSpPr txBox="1"/>
          <p:nvPr/>
        </p:nvSpPr>
        <p:spPr>
          <a:xfrm>
            <a:off x="4158600" y="3749800"/>
            <a:ext cx="31665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lt1"/>
                </a:solidFill>
                <a:latin typeface="Cambria"/>
                <a:ea typeface="Cambria"/>
                <a:cs typeface="Cambria"/>
                <a:sym typeface="Cambria"/>
              </a:rPr>
              <a:t>~</a:t>
            </a:r>
            <a:r>
              <a:rPr lang="en" sz="1200">
                <a:solidFill>
                  <a:schemeClr val="lt1"/>
                </a:solidFill>
                <a:latin typeface="Cambria"/>
                <a:ea typeface="Cambria"/>
                <a:cs typeface="Cambria"/>
                <a:sym typeface="Cambria"/>
              </a:rPr>
              <a:t>Heather Reynolds, Managing Director | LEO</a:t>
            </a:r>
            <a:endParaRPr sz="1200">
              <a:solidFill>
                <a:schemeClr val="lt1"/>
              </a:solidFill>
              <a:latin typeface="Cambria"/>
              <a:ea typeface="Cambria"/>
              <a:cs typeface="Cambria"/>
              <a:sym typeface="Cambria"/>
            </a:endParaRPr>
          </a:p>
          <a:p>
            <a:pPr indent="0" lvl="0" marL="0" rtl="0" algn="l">
              <a:spcBef>
                <a:spcPts val="0"/>
              </a:spcBef>
              <a:spcAft>
                <a:spcPts val="0"/>
              </a:spcAft>
              <a:buNone/>
            </a:pPr>
            <a:r>
              <a:t/>
            </a:r>
            <a:endParaRPr sz="1200">
              <a:solidFill>
                <a:schemeClr val="dk1"/>
              </a:solidFill>
              <a:latin typeface="Poppins Light"/>
              <a:ea typeface="Poppins Light"/>
              <a:cs typeface="Poppins Light"/>
              <a:sym typeface="Poppins Light"/>
            </a:endParaRPr>
          </a:p>
        </p:txBody>
      </p:sp>
      <p:pic>
        <p:nvPicPr>
          <p:cNvPr id="297" name="Google Shape;297;p29"/>
          <p:cNvPicPr preferRelativeResize="0"/>
          <p:nvPr/>
        </p:nvPicPr>
        <p:blipFill>
          <a:blip r:embed="rId3">
            <a:alphaModFix/>
          </a:blip>
          <a:stretch>
            <a:fillRect/>
          </a:stretch>
        </p:blipFill>
        <p:spPr>
          <a:xfrm rot="-28">
            <a:off x="7182150" y="4376355"/>
            <a:ext cx="1253002" cy="6356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C5C"/>
        </a:solidFill>
      </p:bgPr>
    </p:bg>
    <p:spTree>
      <p:nvGrpSpPr>
        <p:cNvPr id="301" name="Shape 301"/>
        <p:cNvGrpSpPr/>
        <p:nvPr/>
      </p:nvGrpSpPr>
      <p:grpSpPr>
        <a:xfrm>
          <a:off x="0" y="0"/>
          <a:ext cx="0" cy="0"/>
          <a:chOff x="0" y="0"/>
          <a:chExt cx="0" cy="0"/>
        </a:xfrm>
      </p:grpSpPr>
      <p:sp>
        <p:nvSpPr>
          <p:cNvPr id="302" name="Google Shape;302;p30"/>
          <p:cNvSpPr txBox="1"/>
          <p:nvPr>
            <p:ph idx="4294967295" type="ctrTitle"/>
          </p:nvPr>
        </p:nvSpPr>
        <p:spPr>
          <a:xfrm>
            <a:off x="1335450" y="1173775"/>
            <a:ext cx="6473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200">
                <a:solidFill>
                  <a:srgbClr val="028676"/>
                </a:solidFill>
                <a:highlight>
                  <a:schemeClr val="lt1"/>
                </a:highlight>
                <a:latin typeface="Cambria"/>
                <a:ea typeface="Cambria"/>
                <a:cs typeface="Cambria"/>
                <a:sym typeface="Cambria"/>
              </a:rPr>
              <a:t>Q&amp;A</a:t>
            </a:r>
            <a:endParaRPr sz="5200">
              <a:solidFill>
                <a:srgbClr val="028676"/>
              </a:solidFill>
              <a:highlight>
                <a:schemeClr val="lt1"/>
              </a:highlight>
              <a:latin typeface="Cambria"/>
              <a:ea typeface="Cambria"/>
              <a:cs typeface="Cambria"/>
              <a:sym typeface="Cambria"/>
            </a:endParaRPr>
          </a:p>
        </p:txBody>
      </p:sp>
      <p:sp>
        <p:nvSpPr>
          <p:cNvPr id="303" name="Google Shape;303;p30"/>
          <p:cNvSpPr txBox="1"/>
          <p:nvPr>
            <p:ph idx="4294967295" type="subTitle"/>
          </p:nvPr>
        </p:nvSpPr>
        <p:spPr>
          <a:xfrm>
            <a:off x="863800" y="2554650"/>
            <a:ext cx="7629900" cy="1471500"/>
          </a:xfrm>
          <a:prstGeom prst="rect">
            <a:avLst/>
          </a:prstGeom>
        </p:spPr>
        <p:txBody>
          <a:bodyPr anchorCtr="0" anchor="t" bIns="91425" lIns="91425" spcFirstLastPara="1" rIns="91425" wrap="square" tIns="91425">
            <a:noAutofit/>
          </a:bodyPr>
          <a:lstStyle/>
          <a:p>
            <a:pPr indent="-355600" lvl="0" marL="457200" rtl="0" algn="ctr">
              <a:spcBef>
                <a:spcPts val="600"/>
              </a:spcBef>
              <a:spcAft>
                <a:spcPts val="0"/>
              </a:spcAft>
              <a:buClr>
                <a:schemeClr val="lt1"/>
              </a:buClr>
              <a:buSzPts val="2000"/>
              <a:buFont typeface="Cambria"/>
              <a:buChar char="❖"/>
            </a:pPr>
            <a:r>
              <a:rPr lang="en" sz="2000">
                <a:solidFill>
                  <a:schemeClr val="lt1"/>
                </a:solidFill>
                <a:highlight>
                  <a:srgbClr val="028676"/>
                </a:highlight>
                <a:latin typeface="Cambria"/>
                <a:ea typeface="Cambria"/>
                <a:cs typeface="Cambria"/>
                <a:sym typeface="Cambria"/>
              </a:rPr>
              <a:t>What has worked for your organization in the past?</a:t>
            </a:r>
            <a:endParaRPr sz="2000">
              <a:solidFill>
                <a:schemeClr val="lt1"/>
              </a:solidFill>
              <a:highlight>
                <a:srgbClr val="028676"/>
              </a:highlight>
              <a:latin typeface="Cambria"/>
              <a:ea typeface="Cambria"/>
              <a:cs typeface="Cambria"/>
              <a:sym typeface="Cambria"/>
            </a:endParaRPr>
          </a:p>
          <a:p>
            <a:pPr indent="-355600" lvl="0" marL="457200" rtl="0" algn="ctr">
              <a:spcBef>
                <a:spcPts val="0"/>
              </a:spcBef>
              <a:spcAft>
                <a:spcPts val="0"/>
              </a:spcAft>
              <a:buClr>
                <a:schemeClr val="lt1"/>
              </a:buClr>
              <a:buSzPts val="2000"/>
              <a:buFont typeface="Cambria"/>
              <a:buChar char="❖"/>
            </a:pPr>
            <a:r>
              <a:rPr lang="en" sz="2000">
                <a:solidFill>
                  <a:schemeClr val="lt1"/>
                </a:solidFill>
                <a:highlight>
                  <a:srgbClr val="028676"/>
                </a:highlight>
                <a:latin typeface="Cambria"/>
                <a:ea typeface="Cambria"/>
                <a:cs typeface="Cambria"/>
                <a:sym typeface="Cambria"/>
              </a:rPr>
              <a:t>What is something you will take with you from today’s session?</a:t>
            </a:r>
            <a:endParaRPr sz="2000">
              <a:solidFill>
                <a:schemeClr val="lt1"/>
              </a:solidFill>
              <a:highlight>
                <a:srgbClr val="028676"/>
              </a:highlight>
              <a:latin typeface="Cambria"/>
              <a:ea typeface="Cambria"/>
              <a:cs typeface="Cambria"/>
              <a:sym typeface="Cambria"/>
            </a:endParaRPr>
          </a:p>
          <a:p>
            <a:pPr indent="-355600" lvl="0" marL="457200" rtl="0" algn="ctr">
              <a:spcBef>
                <a:spcPts val="0"/>
              </a:spcBef>
              <a:spcAft>
                <a:spcPts val="0"/>
              </a:spcAft>
              <a:buClr>
                <a:schemeClr val="lt1"/>
              </a:buClr>
              <a:buSzPts val="2000"/>
              <a:buFont typeface="Cambria"/>
              <a:buChar char="❖"/>
            </a:pPr>
            <a:r>
              <a:rPr lang="en" sz="2000">
                <a:solidFill>
                  <a:schemeClr val="lt1"/>
                </a:solidFill>
                <a:highlight>
                  <a:srgbClr val="028676"/>
                </a:highlight>
                <a:latin typeface="Cambria"/>
                <a:ea typeface="Cambria"/>
                <a:cs typeface="Cambria"/>
                <a:sym typeface="Cambria"/>
              </a:rPr>
              <a:t>What are some questions you have for us?</a:t>
            </a:r>
            <a:endParaRPr sz="2000">
              <a:solidFill>
                <a:schemeClr val="lt1"/>
              </a:solidFill>
              <a:highlight>
                <a:srgbClr val="028676"/>
              </a:highlight>
              <a:latin typeface="Cambria"/>
              <a:ea typeface="Cambria"/>
              <a:cs typeface="Cambria"/>
              <a:sym typeface="Cambria"/>
            </a:endParaRPr>
          </a:p>
          <a:p>
            <a:pPr indent="0" lvl="0" marL="0" rtl="0" algn="ctr">
              <a:spcBef>
                <a:spcPts val="600"/>
              </a:spcBef>
              <a:spcAft>
                <a:spcPts val="0"/>
              </a:spcAft>
              <a:buNone/>
            </a:pPr>
            <a:r>
              <a:t/>
            </a:r>
            <a:endParaRPr>
              <a:latin typeface="Cambria"/>
              <a:ea typeface="Cambria"/>
              <a:cs typeface="Cambria"/>
              <a:sym typeface="Cambria"/>
            </a:endParaRPr>
          </a:p>
        </p:txBody>
      </p:sp>
      <p:sp>
        <p:nvSpPr>
          <p:cNvPr id="304" name="Google Shape;304;p30"/>
          <p:cNvSpPr txBox="1"/>
          <p:nvPr>
            <p:ph idx="12" type="sldNum"/>
          </p:nvPr>
        </p:nvSpPr>
        <p:spPr>
          <a:xfrm>
            <a:off x="8555875" y="4576450"/>
            <a:ext cx="435600" cy="435600"/>
          </a:xfrm>
          <a:prstGeom prst="rect">
            <a:avLst/>
          </a:prstGeom>
          <a:solidFill>
            <a:srgbClr val="F48473"/>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480725" y="845200"/>
            <a:ext cx="5983500" cy="95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253C5C"/>
                </a:solidFill>
                <a:latin typeface="Cambria"/>
                <a:ea typeface="Cambria"/>
                <a:cs typeface="Cambria"/>
                <a:sym typeface="Cambria"/>
              </a:rPr>
              <a:t>Today’s Agenda</a:t>
            </a:r>
            <a:endParaRPr sz="6000">
              <a:solidFill>
                <a:srgbClr val="253C5C"/>
              </a:solidFill>
              <a:latin typeface="Cambria"/>
              <a:ea typeface="Cambria"/>
              <a:cs typeface="Cambria"/>
              <a:sym typeface="Cambria"/>
            </a:endParaRPr>
          </a:p>
        </p:txBody>
      </p:sp>
      <p:sp>
        <p:nvSpPr>
          <p:cNvPr id="149" name="Google Shape;149;p15"/>
          <p:cNvSpPr txBox="1"/>
          <p:nvPr>
            <p:ph idx="1" type="body"/>
          </p:nvPr>
        </p:nvSpPr>
        <p:spPr>
          <a:xfrm>
            <a:off x="1100500" y="1802200"/>
            <a:ext cx="4965000" cy="26184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rgbClr val="253C5C"/>
              </a:buClr>
              <a:buSzPts val="1800"/>
              <a:buFont typeface="Cambria"/>
              <a:buChar char="❖"/>
            </a:pPr>
            <a:r>
              <a:rPr lang="en" sz="1800">
                <a:solidFill>
                  <a:srgbClr val="253C5C"/>
                </a:solidFill>
                <a:latin typeface="Cambria"/>
                <a:ea typeface="Cambria"/>
                <a:cs typeface="Cambria"/>
                <a:sym typeface="Cambria"/>
              </a:rPr>
              <a:t>About Maggie’s Place</a:t>
            </a:r>
            <a:endParaRPr sz="1800">
              <a:solidFill>
                <a:srgbClr val="253C5C"/>
              </a:solidFill>
              <a:latin typeface="Cambria"/>
              <a:ea typeface="Cambria"/>
              <a:cs typeface="Cambria"/>
              <a:sym typeface="Cambria"/>
            </a:endParaRPr>
          </a:p>
          <a:p>
            <a:pPr indent="-342900" lvl="1" marL="914400" rtl="0" algn="l">
              <a:spcBef>
                <a:spcPts val="0"/>
              </a:spcBef>
              <a:spcAft>
                <a:spcPts val="0"/>
              </a:spcAft>
              <a:buClr>
                <a:srgbClr val="253C5C"/>
              </a:buClr>
              <a:buSzPts val="1800"/>
              <a:buFont typeface="Cambria"/>
              <a:buChar char="➢"/>
            </a:pPr>
            <a:r>
              <a:rPr lang="en" sz="1800">
                <a:solidFill>
                  <a:srgbClr val="253C5C"/>
                </a:solidFill>
                <a:latin typeface="Cambria"/>
                <a:ea typeface="Cambria"/>
                <a:cs typeface="Cambria"/>
                <a:sym typeface="Cambria"/>
              </a:rPr>
              <a:t>Mission and Vision</a:t>
            </a:r>
            <a:endParaRPr sz="1800">
              <a:solidFill>
                <a:srgbClr val="253C5C"/>
              </a:solidFill>
              <a:latin typeface="Cambria"/>
              <a:ea typeface="Cambria"/>
              <a:cs typeface="Cambria"/>
              <a:sym typeface="Cambria"/>
            </a:endParaRPr>
          </a:p>
          <a:p>
            <a:pPr indent="-342900" lvl="0" marL="457200" rtl="0" algn="l">
              <a:spcBef>
                <a:spcPts val="0"/>
              </a:spcBef>
              <a:spcAft>
                <a:spcPts val="0"/>
              </a:spcAft>
              <a:buClr>
                <a:srgbClr val="253C5C"/>
              </a:buClr>
              <a:buSzPts val="1800"/>
              <a:buFont typeface="Cambria"/>
              <a:buChar char="❖"/>
            </a:pPr>
            <a:r>
              <a:rPr lang="en" sz="1800">
                <a:solidFill>
                  <a:srgbClr val="253C5C"/>
                </a:solidFill>
                <a:latin typeface="Cambria"/>
                <a:ea typeface="Cambria"/>
                <a:cs typeface="Cambria"/>
                <a:sym typeface="Cambria"/>
              </a:rPr>
              <a:t>Client Data</a:t>
            </a:r>
            <a:endParaRPr sz="1800">
              <a:solidFill>
                <a:srgbClr val="253C5C"/>
              </a:solidFill>
              <a:latin typeface="Cambria"/>
              <a:ea typeface="Cambria"/>
              <a:cs typeface="Cambria"/>
              <a:sym typeface="Cambria"/>
            </a:endParaRPr>
          </a:p>
          <a:p>
            <a:pPr indent="-342900" lvl="1" marL="914400" rtl="0" algn="l">
              <a:spcBef>
                <a:spcPts val="0"/>
              </a:spcBef>
              <a:spcAft>
                <a:spcPts val="0"/>
              </a:spcAft>
              <a:buClr>
                <a:srgbClr val="253C5C"/>
              </a:buClr>
              <a:buSzPts val="1800"/>
              <a:buFont typeface="Cambria"/>
              <a:buChar char="➢"/>
            </a:pPr>
            <a:r>
              <a:rPr lang="en" sz="1800">
                <a:solidFill>
                  <a:srgbClr val="253C5C"/>
                </a:solidFill>
                <a:latin typeface="Cambria"/>
                <a:ea typeface="Cambria"/>
                <a:cs typeface="Cambria"/>
                <a:sym typeface="Cambria"/>
              </a:rPr>
              <a:t>Where we were</a:t>
            </a:r>
            <a:endParaRPr sz="1800">
              <a:solidFill>
                <a:srgbClr val="253C5C"/>
              </a:solidFill>
              <a:latin typeface="Cambria"/>
              <a:ea typeface="Cambria"/>
              <a:cs typeface="Cambria"/>
              <a:sym typeface="Cambria"/>
            </a:endParaRPr>
          </a:p>
          <a:p>
            <a:pPr indent="-342900" lvl="1" marL="914400" rtl="0" algn="l">
              <a:spcBef>
                <a:spcPts val="0"/>
              </a:spcBef>
              <a:spcAft>
                <a:spcPts val="0"/>
              </a:spcAft>
              <a:buClr>
                <a:srgbClr val="253C5C"/>
              </a:buClr>
              <a:buSzPts val="1800"/>
              <a:buFont typeface="Cambria"/>
              <a:buChar char="➢"/>
            </a:pPr>
            <a:r>
              <a:rPr lang="en" sz="1800">
                <a:solidFill>
                  <a:srgbClr val="253C5C"/>
                </a:solidFill>
                <a:latin typeface="Cambria"/>
                <a:ea typeface="Cambria"/>
                <a:cs typeface="Cambria"/>
                <a:sym typeface="Cambria"/>
              </a:rPr>
              <a:t>Where we are going</a:t>
            </a:r>
            <a:endParaRPr sz="1800">
              <a:solidFill>
                <a:srgbClr val="253C5C"/>
              </a:solidFill>
              <a:latin typeface="Cambria"/>
              <a:ea typeface="Cambria"/>
              <a:cs typeface="Cambria"/>
              <a:sym typeface="Cambria"/>
            </a:endParaRPr>
          </a:p>
          <a:p>
            <a:pPr indent="-342900" lvl="0" marL="457200" rtl="0" algn="l">
              <a:spcBef>
                <a:spcPts val="0"/>
              </a:spcBef>
              <a:spcAft>
                <a:spcPts val="0"/>
              </a:spcAft>
              <a:buClr>
                <a:srgbClr val="253C5C"/>
              </a:buClr>
              <a:buSzPts val="1800"/>
              <a:buFont typeface="Cambria"/>
              <a:buChar char="❖"/>
            </a:pPr>
            <a:r>
              <a:rPr lang="en" sz="1800">
                <a:solidFill>
                  <a:srgbClr val="253C5C"/>
                </a:solidFill>
                <a:latin typeface="Cambria"/>
                <a:ea typeface="Cambria"/>
                <a:cs typeface="Cambria"/>
                <a:sym typeface="Cambria"/>
              </a:rPr>
              <a:t>Key Partnerships</a:t>
            </a:r>
            <a:endParaRPr sz="1800">
              <a:solidFill>
                <a:srgbClr val="253C5C"/>
              </a:solidFill>
              <a:latin typeface="Cambria"/>
              <a:ea typeface="Cambria"/>
              <a:cs typeface="Cambria"/>
              <a:sym typeface="Cambria"/>
            </a:endParaRPr>
          </a:p>
          <a:p>
            <a:pPr indent="-342900" lvl="0" marL="457200" rtl="0" algn="l">
              <a:spcBef>
                <a:spcPts val="0"/>
              </a:spcBef>
              <a:spcAft>
                <a:spcPts val="0"/>
              </a:spcAft>
              <a:buClr>
                <a:srgbClr val="253C5C"/>
              </a:buClr>
              <a:buSzPts val="1800"/>
              <a:buFont typeface="Cambria"/>
              <a:buChar char="❖"/>
            </a:pPr>
            <a:r>
              <a:rPr lang="en" sz="1800">
                <a:solidFill>
                  <a:srgbClr val="253C5C"/>
                </a:solidFill>
                <a:latin typeface="Cambria"/>
                <a:ea typeface="Cambria"/>
                <a:cs typeface="Cambria"/>
                <a:sym typeface="Cambria"/>
              </a:rPr>
              <a:t>Key Projects </a:t>
            </a:r>
            <a:endParaRPr sz="1800">
              <a:solidFill>
                <a:srgbClr val="253C5C"/>
              </a:solidFill>
              <a:latin typeface="Cambria"/>
              <a:ea typeface="Cambria"/>
              <a:cs typeface="Cambria"/>
              <a:sym typeface="Cambria"/>
            </a:endParaRPr>
          </a:p>
          <a:p>
            <a:pPr indent="-342900" lvl="0" marL="457200" rtl="0" algn="l">
              <a:spcBef>
                <a:spcPts val="0"/>
              </a:spcBef>
              <a:spcAft>
                <a:spcPts val="0"/>
              </a:spcAft>
              <a:buClr>
                <a:srgbClr val="253C5C"/>
              </a:buClr>
              <a:buSzPts val="1800"/>
              <a:buFont typeface="Cambria"/>
              <a:buChar char="❖"/>
            </a:pPr>
            <a:r>
              <a:rPr lang="en" sz="1800">
                <a:solidFill>
                  <a:srgbClr val="253C5C"/>
                </a:solidFill>
                <a:latin typeface="Cambria"/>
                <a:ea typeface="Cambria"/>
                <a:cs typeface="Cambria"/>
                <a:sym typeface="Cambria"/>
              </a:rPr>
              <a:t>A Call to Action</a:t>
            </a:r>
            <a:endParaRPr sz="1800">
              <a:solidFill>
                <a:srgbClr val="253C5C"/>
              </a:solidFill>
              <a:latin typeface="Cambria"/>
              <a:ea typeface="Cambria"/>
              <a:cs typeface="Cambria"/>
              <a:sym typeface="Cambria"/>
            </a:endParaRPr>
          </a:p>
          <a:p>
            <a:pPr indent="-342900" lvl="0" marL="457200" rtl="0" algn="l">
              <a:spcBef>
                <a:spcPts val="0"/>
              </a:spcBef>
              <a:spcAft>
                <a:spcPts val="0"/>
              </a:spcAft>
              <a:buClr>
                <a:srgbClr val="253C5C"/>
              </a:buClr>
              <a:buSzPts val="1800"/>
              <a:buFont typeface="Cambria"/>
              <a:buChar char="❖"/>
            </a:pPr>
            <a:r>
              <a:rPr lang="en" sz="1800">
                <a:solidFill>
                  <a:srgbClr val="253C5C"/>
                </a:solidFill>
                <a:latin typeface="Cambria"/>
                <a:ea typeface="Cambria"/>
                <a:cs typeface="Cambria"/>
                <a:sym typeface="Cambria"/>
              </a:rPr>
              <a:t>Q&amp;A</a:t>
            </a:r>
            <a:endParaRPr sz="1800">
              <a:solidFill>
                <a:srgbClr val="253C5C"/>
              </a:solidFill>
              <a:latin typeface="Cambria"/>
              <a:ea typeface="Cambria"/>
              <a:cs typeface="Cambria"/>
              <a:sym typeface="Cambria"/>
            </a:endParaRPr>
          </a:p>
        </p:txBody>
      </p:sp>
      <p:sp>
        <p:nvSpPr>
          <p:cNvPr id="150" name="Google Shape;150;p15"/>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1" name="Google Shape;151;p15"/>
          <p:cNvPicPr preferRelativeResize="0"/>
          <p:nvPr/>
        </p:nvPicPr>
        <p:blipFill rotWithShape="1">
          <a:blip r:embed="rId3">
            <a:alphaModFix/>
          </a:blip>
          <a:srcRect b="-937" l="23569" r="7250" t="-947"/>
          <a:stretch/>
        </p:blipFill>
        <p:spPr>
          <a:xfrm>
            <a:off x="6265350" y="961500"/>
            <a:ext cx="3210300" cy="32205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idx="4294967295" type="ctrTitle"/>
          </p:nvPr>
        </p:nvSpPr>
        <p:spPr>
          <a:xfrm>
            <a:off x="2092650" y="656450"/>
            <a:ext cx="49587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rgbClr val="253C5C"/>
                </a:solidFill>
                <a:latin typeface="Cambria"/>
                <a:ea typeface="Cambria"/>
                <a:cs typeface="Cambria"/>
                <a:sym typeface="Cambria"/>
              </a:rPr>
              <a:t>About Us</a:t>
            </a:r>
            <a:endParaRPr sz="6000">
              <a:solidFill>
                <a:srgbClr val="253C5C"/>
              </a:solidFill>
              <a:latin typeface="Cambria"/>
              <a:ea typeface="Cambria"/>
              <a:cs typeface="Cambria"/>
              <a:sym typeface="Cambria"/>
            </a:endParaRPr>
          </a:p>
        </p:txBody>
      </p:sp>
      <p:sp>
        <p:nvSpPr>
          <p:cNvPr id="157" name="Google Shape;157;p16"/>
          <p:cNvSpPr txBox="1"/>
          <p:nvPr>
            <p:ph idx="4294967295" type="subTitle"/>
          </p:nvPr>
        </p:nvSpPr>
        <p:spPr>
          <a:xfrm>
            <a:off x="2338950" y="1611175"/>
            <a:ext cx="44661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400">
                <a:solidFill>
                  <a:srgbClr val="253C5C"/>
                </a:solidFill>
                <a:latin typeface="Cambria"/>
                <a:ea typeface="Cambria"/>
                <a:cs typeface="Cambria"/>
                <a:sym typeface="Cambria"/>
              </a:rPr>
              <a:t>WHO WE ARE AND WHAT WE DO AT MAGGIE’S PLACE</a:t>
            </a:r>
            <a:endParaRPr sz="1400">
              <a:solidFill>
                <a:srgbClr val="253C5C"/>
              </a:solidFill>
              <a:latin typeface="Cambria"/>
              <a:ea typeface="Cambria"/>
              <a:cs typeface="Cambria"/>
              <a:sym typeface="Cambria"/>
            </a:endParaRPr>
          </a:p>
        </p:txBody>
      </p:sp>
      <p:sp>
        <p:nvSpPr>
          <p:cNvPr id="158" name="Google Shape;158;p16"/>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9" name="Google Shape;159;p16"/>
          <p:cNvPicPr preferRelativeResize="0"/>
          <p:nvPr/>
        </p:nvPicPr>
        <p:blipFill rotWithShape="1">
          <a:blip r:embed="rId3">
            <a:alphaModFix/>
          </a:blip>
          <a:srcRect b="22793" l="0" r="0" t="10557"/>
          <a:stretch/>
        </p:blipFill>
        <p:spPr>
          <a:xfrm>
            <a:off x="2769450" y="2094512"/>
            <a:ext cx="1489200" cy="1489200"/>
          </a:xfrm>
          <a:prstGeom prst="ellipse">
            <a:avLst/>
          </a:prstGeom>
          <a:noFill/>
          <a:ln>
            <a:noFill/>
          </a:ln>
        </p:spPr>
      </p:pic>
      <p:sp>
        <p:nvSpPr>
          <p:cNvPr id="160" name="Google Shape;160;p16"/>
          <p:cNvSpPr txBox="1"/>
          <p:nvPr/>
        </p:nvSpPr>
        <p:spPr>
          <a:xfrm>
            <a:off x="2769450" y="3760700"/>
            <a:ext cx="16827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rgbClr val="253C5C"/>
                </a:solidFill>
                <a:latin typeface="Cambria"/>
                <a:ea typeface="Cambria"/>
                <a:cs typeface="Cambria"/>
                <a:sym typeface="Cambria"/>
              </a:rPr>
              <a:t>Alicia Solano Martinez</a:t>
            </a:r>
            <a:br>
              <a:rPr lang="en" sz="1200">
                <a:solidFill>
                  <a:srgbClr val="253C5C"/>
                </a:solidFill>
                <a:latin typeface="Cambria"/>
                <a:ea typeface="Cambria"/>
                <a:cs typeface="Cambria"/>
                <a:sym typeface="Cambria"/>
              </a:rPr>
            </a:br>
            <a:r>
              <a:rPr lang="en" sz="1200">
                <a:solidFill>
                  <a:srgbClr val="253C5C"/>
                </a:solidFill>
                <a:latin typeface="Cambria"/>
                <a:ea typeface="Cambria"/>
                <a:cs typeface="Cambria"/>
                <a:sym typeface="Cambria"/>
              </a:rPr>
              <a:t>Grants &amp; Program Data Manager</a:t>
            </a:r>
            <a:endParaRPr sz="1200">
              <a:solidFill>
                <a:srgbClr val="253C5C"/>
              </a:solidFill>
              <a:latin typeface="Cambria"/>
              <a:ea typeface="Cambria"/>
              <a:cs typeface="Cambria"/>
              <a:sym typeface="Cambria"/>
            </a:endParaRPr>
          </a:p>
          <a:p>
            <a:pPr indent="0" lvl="0" marL="0" rtl="0" algn="ctr">
              <a:spcBef>
                <a:spcPts val="400"/>
              </a:spcBef>
              <a:spcAft>
                <a:spcPts val="400"/>
              </a:spcAft>
              <a:buNone/>
            </a:pPr>
            <a:r>
              <a:t/>
            </a:r>
            <a:endParaRPr>
              <a:latin typeface="Poppins"/>
              <a:ea typeface="Poppins"/>
              <a:cs typeface="Poppins"/>
              <a:sym typeface="Poppins"/>
            </a:endParaRPr>
          </a:p>
        </p:txBody>
      </p:sp>
      <p:pic>
        <p:nvPicPr>
          <p:cNvPr id="161" name="Google Shape;161;p16"/>
          <p:cNvPicPr preferRelativeResize="0"/>
          <p:nvPr/>
        </p:nvPicPr>
        <p:blipFill rotWithShape="1">
          <a:blip r:embed="rId4">
            <a:alphaModFix/>
          </a:blip>
          <a:srcRect b="20887" l="0" r="0" t="12463"/>
          <a:stretch/>
        </p:blipFill>
        <p:spPr>
          <a:xfrm>
            <a:off x="4865275" y="2094500"/>
            <a:ext cx="1489200" cy="1489200"/>
          </a:xfrm>
          <a:prstGeom prst="ellipse">
            <a:avLst/>
          </a:prstGeom>
          <a:noFill/>
          <a:ln>
            <a:noFill/>
          </a:ln>
        </p:spPr>
      </p:pic>
      <p:sp>
        <p:nvSpPr>
          <p:cNvPr id="162" name="Google Shape;162;p16"/>
          <p:cNvSpPr txBox="1"/>
          <p:nvPr/>
        </p:nvSpPr>
        <p:spPr>
          <a:xfrm>
            <a:off x="4865275" y="37607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rgbClr val="253C5C"/>
                </a:solidFill>
                <a:latin typeface="Cambria"/>
                <a:ea typeface="Cambria"/>
                <a:cs typeface="Cambria"/>
                <a:sym typeface="Cambria"/>
              </a:rPr>
              <a:t>Diana Gioia</a:t>
            </a:r>
            <a:br>
              <a:rPr lang="en" sz="1200">
                <a:solidFill>
                  <a:srgbClr val="253C5C"/>
                </a:solidFill>
                <a:latin typeface="Cambria"/>
                <a:ea typeface="Cambria"/>
                <a:cs typeface="Cambria"/>
                <a:sym typeface="Cambria"/>
              </a:rPr>
            </a:br>
            <a:r>
              <a:rPr lang="en" sz="1200">
                <a:solidFill>
                  <a:srgbClr val="253C5C"/>
                </a:solidFill>
                <a:latin typeface="Cambria"/>
                <a:ea typeface="Cambria"/>
                <a:cs typeface="Cambria"/>
                <a:sym typeface="Cambria"/>
              </a:rPr>
              <a:t>Data &amp; Evaluation Coordinator</a:t>
            </a:r>
            <a:endParaRPr sz="1200">
              <a:solidFill>
                <a:srgbClr val="253C5C"/>
              </a:solidFill>
              <a:latin typeface="Cambria"/>
              <a:ea typeface="Cambria"/>
              <a:cs typeface="Cambria"/>
              <a:sym typeface="Cambria"/>
            </a:endParaRPr>
          </a:p>
          <a:p>
            <a:pPr indent="0" lvl="0" marL="0" rtl="0" algn="ctr">
              <a:spcBef>
                <a:spcPts val="400"/>
              </a:spcBef>
              <a:spcAft>
                <a:spcPts val="400"/>
              </a:spcAft>
              <a:buNone/>
            </a:pPr>
            <a:r>
              <a:t/>
            </a:r>
            <a:endParaRPr sz="1200">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C5C"/>
        </a:solidFill>
      </p:bgPr>
    </p:bg>
    <p:spTree>
      <p:nvGrpSpPr>
        <p:cNvPr id="166" name="Shape 166"/>
        <p:cNvGrpSpPr/>
        <p:nvPr/>
      </p:nvGrpSpPr>
      <p:grpSpPr>
        <a:xfrm>
          <a:off x="0" y="0"/>
          <a:ext cx="0" cy="0"/>
          <a:chOff x="0" y="0"/>
          <a:chExt cx="0" cy="0"/>
        </a:xfrm>
      </p:grpSpPr>
      <p:sp>
        <p:nvSpPr>
          <p:cNvPr id="167" name="Google Shape;167;p17"/>
          <p:cNvSpPr txBox="1"/>
          <p:nvPr>
            <p:ph idx="4294967295" type="ctrTitle"/>
          </p:nvPr>
        </p:nvSpPr>
        <p:spPr>
          <a:xfrm>
            <a:off x="3219338" y="300900"/>
            <a:ext cx="4676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chemeClr val="lt1"/>
                </a:solidFill>
                <a:highlight>
                  <a:srgbClr val="028676"/>
                </a:highlight>
                <a:latin typeface="Cambria"/>
                <a:ea typeface="Cambria"/>
                <a:cs typeface="Cambria"/>
                <a:sym typeface="Cambria"/>
              </a:rPr>
              <a:t>Who we are…</a:t>
            </a:r>
            <a:endParaRPr sz="5200">
              <a:solidFill>
                <a:schemeClr val="lt1"/>
              </a:solidFill>
              <a:highlight>
                <a:srgbClr val="028676"/>
              </a:highlight>
              <a:latin typeface="Cambria"/>
              <a:ea typeface="Cambria"/>
              <a:cs typeface="Cambria"/>
              <a:sym typeface="Cambria"/>
            </a:endParaRPr>
          </a:p>
        </p:txBody>
      </p:sp>
      <p:sp>
        <p:nvSpPr>
          <p:cNvPr id="168" name="Google Shape;168;p17"/>
          <p:cNvSpPr txBox="1"/>
          <p:nvPr>
            <p:ph idx="4294967295" type="subTitle"/>
          </p:nvPr>
        </p:nvSpPr>
        <p:spPr>
          <a:xfrm>
            <a:off x="2708213" y="1460700"/>
            <a:ext cx="5504700" cy="2222100"/>
          </a:xfrm>
          <a:prstGeom prst="rect">
            <a:avLst/>
          </a:prstGeom>
        </p:spPr>
        <p:txBody>
          <a:bodyPr anchorCtr="0" anchor="t" bIns="91425" lIns="91425" spcFirstLastPara="1" rIns="91425" wrap="square" tIns="91425">
            <a:noAutofit/>
          </a:bodyPr>
          <a:lstStyle/>
          <a:p>
            <a:pPr indent="0" lvl="0" marL="457200" rtl="0" algn="just">
              <a:lnSpc>
                <a:spcPct val="115000"/>
              </a:lnSpc>
              <a:spcBef>
                <a:spcPts val="0"/>
              </a:spcBef>
              <a:spcAft>
                <a:spcPts val="0"/>
              </a:spcAft>
              <a:buClr>
                <a:schemeClr val="dk1"/>
              </a:buClr>
              <a:buSzPts val="2300"/>
              <a:buFont typeface="Arial"/>
              <a:buNone/>
            </a:pPr>
            <a:r>
              <a:rPr lang="en" sz="1200">
                <a:solidFill>
                  <a:schemeClr val="lt1"/>
                </a:solidFill>
                <a:latin typeface="Cambria"/>
                <a:ea typeface="Cambria"/>
                <a:cs typeface="Cambria"/>
                <a:sym typeface="Cambria"/>
              </a:rPr>
              <a:t>Maggie’s Place was opened in 2000 by five young women in the spirit of Catholic Social Teaching. Our core values of love, hospitality, community, and excellence derive from these principles. Since then, we have served over 1,200 moms and 700 babies. As we have grown over the years, we have remained true to our core values and mission, while proactively seeking to be a community that welcomes and integrates moms, staff and AmeriCorps members from all faith traditions and walks of life around our common purpose.</a:t>
            </a:r>
            <a:endParaRPr sz="1200">
              <a:solidFill>
                <a:schemeClr val="lt1"/>
              </a:solidFill>
              <a:latin typeface="Cambria"/>
              <a:ea typeface="Cambria"/>
              <a:cs typeface="Cambria"/>
              <a:sym typeface="Cambria"/>
            </a:endParaRPr>
          </a:p>
          <a:p>
            <a:pPr indent="0" lvl="0" marL="0" rtl="0" algn="just">
              <a:spcBef>
                <a:spcPts val="600"/>
              </a:spcBef>
              <a:spcAft>
                <a:spcPts val="0"/>
              </a:spcAft>
              <a:buClr>
                <a:schemeClr val="dk1"/>
              </a:buClr>
              <a:buSzPts val="1100"/>
              <a:buFont typeface="Arial"/>
              <a:buNone/>
            </a:pPr>
            <a:r>
              <a:t/>
            </a:r>
            <a:endParaRPr b="1" sz="1200">
              <a:latin typeface="Poppins"/>
              <a:ea typeface="Poppins"/>
              <a:cs typeface="Poppins"/>
              <a:sym typeface="Poppins"/>
            </a:endParaRPr>
          </a:p>
        </p:txBody>
      </p:sp>
      <p:sp>
        <p:nvSpPr>
          <p:cNvPr id="169" name="Google Shape;169;p17"/>
          <p:cNvSpPr txBox="1"/>
          <p:nvPr>
            <p:ph idx="12" type="sldNum"/>
          </p:nvPr>
        </p:nvSpPr>
        <p:spPr>
          <a:xfrm>
            <a:off x="8555875" y="4576450"/>
            <a:ext cx="435600" cy="435600"/>
          </a:xfrm>
          <a:prstGeom prst="rect">
            <a:avLst/>
          </a:prstGeom>
          <a:solidFill>
            <a:srgbClr val="F48473"/>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70" name="Google Shape;170;p17"/>
          <p:cNvPicPr preferRelativeResize="0"/>
          <p:nvPr/>
        </p:nvPicPr>
        <p:blipFill rotWithShape="1">
          <a:blip r:embed="rId3">
            <a:alphaModFix/>
          </a:blip>
          <a:srcRect b="8088" l="0" r="0" t="0"/>
          <a:stretch/>
        </p:blipFill>
        <p:spPr>
          <a:xfrm>
            <a:off x="1765375" y="3381050"/>
            <a:ext cx="5613226" cy="1631000"/>
          </a:xfrm>
          <a:prstGeom prst="rect">
            <a:avLst/>
          </a:prstGeom>
          <a:noFill/>
          <a:ln>
            <a:noFill/>
          </a:ln>
        </p:spPr>
      </p:pic>
      <p:pic>
        <p:nvPicPr>
          <p:cNvPr id="171" name="Google Shape;171;p17"/>
          <p:cNvPicPr preferRelativeResize="0"/>
          <p:nvPr/>
        </p:nvPicPr>
        <p:blipFill>
          <a:blip r:embed="rId4">
            <a:alphaModFix/>
          </a:blip>
          <a:stretch>
            <a:fillRect/>
          </a:stretch>
        </p:blipFill>
        <p:spPr>
          <a:xfrm>
            <a:off x="1662425" y="1401900"/>
            <a:ext cx="623505" cy="568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8"/>
          <p:cNvSpPr txBox="1"/>
          <p:nvPr>
            <p:ph type="title"/>
          </p:nvPr>
        </p:nvSpPr>
        <p:spPr>
          <a:xfrm>
            <a:off x="338925" y="864900"/>
            <a:ext cx="56466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253C5C"/>
                </a:solidFill>
                <a:latin typeface="Cambria"/>
                <a:ea typeface="Cambria"/>
                <a:cs typeface="Cambria"/>
                <a:sym typeface="Cambria"/>
              </a:rPr>
              <a:t>Our Mission</a:t>
            </a:r>
            <a:endParaRPr sz="4000">
              <a:solidFill>
                <a:srgbClr val="253C5C"/>
              </a:solidFill>
              <a:latin typeface="Cambria"/>
              <a:ea typeface="Cambria"/>
              <a:cs typeface="Cambria"/>
              <a:sym typeface="Cambria"/>
            </a:endParaRPr>
          </a:p>
        </p:txBody>
      </p:sp>
      <p:sp>
        <p:nvSpPr>
          <p:cNvPr id="177" name="Google Shape;177;p18"/>
          <p:cNvSpPr txBox="1"/>
          <p:nvPr>
            <p:ph idx="2" type="body"/>
          </p:nvPr>
        </p:nvSpPr>
        <p:spPr>
          <a:xfrm>
            <a:off x="338925" y="1440175"/>
            <a:ext cx="5646600" cy="94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253C5C"/>
                </a:solidFill>
                <a:latin typeface="Cambria"/>
                <a:ea typeface="Cambria"/>
                <a:cs typeface="Cambria"/>
                <a:sym typeface="Cambria"/>
              </a:rPr>
              <a:t>Maggie’s Place provides safe housing and a nurturing community for homeless pregnant women, empowering them to thrive throughout their lifetime. </a:t>
            </a:r>
            <a:endParaRPr>
              <a:solidFill>
                <a:srgbClr val="253C5C"/>
              </a:solidFill>
              <a:latin typeface="Cambria"/>
              <a:ea typeface="Cambria"/>
              <a:cs typeface="Cambria"/>
              <a:sym typeface="Cambria"/>
            </a:endParaRPr>
          </a:p>
          <a:p>
            <a:pPr indent="0" lvl="0" marL="0" rtl="0" algn="l">
              <a:spcBef>
                <a:spcPts val="600"/>
              </a:spcBef>
              <a:spcAft>
                <a:spcPts val="0"/>
              </a:spcAft>
              <a:buNone/>
            </a:pPr>
            <a:r>
              <a:t/>
            </a:r>
            <a:endParaRPr>
              <a:solidFill>
                <a:srgbClr val="000000"/>
              </a:solidFill>
              <a:latin typeface="Cambria"/>
              <a:ea typeface="Cambria"/>
              <a:cs typeface="Cambria"/>
              <a:sym typeface="Cambria"/>
            </a:endParaRPr>
          </a:p>
          <a:p>
            <a:pPr indent="0" lvl="0" marL="0" rtl="0" algn="l">
              <a:spcBef>
                <a:spcPts val="600"/>
              </a:spcBef>
              <a:spcAft>
                <a:spcPts val="0"/>
              </a:spcAft>
              <a:buNone/>
            </a:pPr>
            <a:r>
              <a:t/>
            </a:r>
            <a:endParaRPr>
              <a:solidFill>
                <a:srgbClr val="000000"/>
              </a:solidFill>
              <a:latin typeface="Cambria"/>
              <a:ea typeface="Cambria"/>
              <a:cs typeface="Cambria"/>
              <a:sym typeface="Cambria"/>
            </a:endParaRPr>
          </a:p>
          <a:p>
            <a:pPr indent="0" lvl="0" marL="0" rtl="0" algn="l">
              <a:spcBef>
                <a:spcPts val="600"/>
              </a:spcBef>
              <a:spcAft>
                <a:spcPts val="0"/>
              </a:spcAft>
              <a:buClr>
                <a:schemeClr val="dk1"/>
              </a:buClr>
              <a:buSzPts val="1100"/>
              <a:buFont typeface="Arial"/>
              <a:buNone/>
            </a:pPr>
            <a:r>
              <a:t/>
            </a:r>
            <a:endParaRPr b="1" sz="1000">
              <a:solidFill>
                <a:srgbClr val="000000"/>
              </a:solidFill>
            </a:endParaRPr>
          </a:p>
        </p:txBody>
      </p:sp>
      <p:sp>
        <p:nvSpPr>
          <p:cNvPr id="178" name="Google Shape;178;p18"/>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79" name="Google Shape;179;p18"/>
          <p:cNvPicPr preferRelativeResize="0"/>
          <p:nvPr/>
        </p:nvPicPr>
        <p:blipFill rotWithShape="1">
          <a:blip r:embed="rId3">
            <a:alphaModFix/>
          </a:blip>
          <a:srcRect b="22426" l="1399" r="1399" t="5020"/>
          <a:stretch/>
        </p:blipFill>
        <p:spPr>
          <a:xfrm>
            <a:off x="6299975" y="974025"/>
            <a:ext cx="3215100" cy="3191700"/>
          </a:xfrm>
          <a:prstGeom prst="ellipse">
            <a:avLst/>
          </a:prstGeom>
          <a:noFill/>
          <a:ln>
            <a:noFill/>
          </a:ln>
        </p:spPr>
      </p:pic>
      <p:sp>
        <p:nvSpPr>
          <p:cNvPr id="180" name="Google Shape;180;p18"/>
          <p:cNvSpPr txBox="1"/>
          <p:nvPr>
            <p:ph type="title"/>
          </p:nvPr>
        </p:nvSpPr>
        <p:spPr>
          <a:xfrm>
            <a:off x="338925" y="2495700"/>
            <a:ext cx="56466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253C5C"/>
                </a:solidFill>
                <a:latin typeface="Cambria"/>
                <a:ea typeface="Cambria"/>
                <a:cs typeface="Cambria"/>
                <a:sym typeface="Cambria"/>
              </a:rPr>
              <a:t>Our Vision</a:t>
            </a:r>
            <a:endParaRPr sz="4000">
              <a:solidFill>
                <a:srgbClr val="253C5C"/>
              </a:solidFill>
              <a:latin typeface="Cambria"/>
              <a:ea typeface="Cambria"/>
              <a:cs typeface="Cambria"/>
              <a:sym typeface="Cambria"/>
            </a:endParaRPr>
          </a:p>
        </p:txBody>
      </p:sp>
      <p:sp>
        <p:nvSpPr>
          <p:cNvPr id="181" name="Google Shape;181;p18"/>
          <p:cNvSpPr txBox="1"/>
          <p:nvPr>
            <p:ph idx="2" type="body"/>
          </p:nvPr>
        </p:nvSpPr>
        <p:spPr>
          <a:xfrm>
            <a:off x="338925" y="3088950"/>
            <a:ext cx="5646600" cy="94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253C5C"/>
                </a:solidFill>
                <a:latin typeface="Cambria"/>
                <a:ea typeface="Cambria"/>
                <a:cs typeface="Cambria"/>
                <a:sym typeface="Cambria"/>
              </a:rPr>
              <a:t>Maggie’s Place aspires to be the premier service provider in Maricopa County to our moms, babies and families, breaking the cycle of generational trauma to transform our community. </a:t>
            </a:r>
            <a:endParaRPr>
              <a:solidFill>
                <a:srgbClr val="253C5C"/>
              </a:solidFill>
              <a:latin typeface="Cambria"/>
              <a:ea typeface="Cambria"/>
              <a:cs typeface="Cambria"/>
              <a:sym typeface="Cambria"/>
            </a:endParaRPr>
          </a:p>
          <a:p>
            <a:pPr indent="0" lvl="0" marL="0" rtl="0" algn="l">
              <a:spcBef>
                <a:spcPts val="600"/>
              </a:spcBef>
              <a:spcAft>
                <a:spcPts val="0"/>
              </a:spcAft>
              <a:buNone/>
            </a:pPr>
            <a:r>
              <a:t/>
            </a:r>
            <a:endParaRPr>
              <a:solidFill>
                <a:srgbClr val="000000"/>
              </a:solidFill>
              <a:latin typeface="Cambria"/>
              <a:ea typeface="Cambria"/>
              <a:cs typeface="Cambria"/>
              <a:sym typeface="Cambria"/>
            </a:endParaRPr>
          </a:p>
          <a:p>
            <a:pPr indent="0" lvl="0" marL="0" rtl="0" algn="l">
              <a:spcBef>
                <a:spcPts val="600"/>
              </a:spcBef>
              <a:spcAft>
                <a:spcPts val="0"/>
              </a:spcAft>
              <a:buNone/>
            </a:pPr>
            <a:r>
              <a:t/>
            </a:r>
            <a:endParaRPr>
              <a:solidFill>
                <a:srgbClr val="000000"/>
              </a:solidFill>
              <a:latin typeface="Cambria"/>
              <a:ea typeface="Cambria"/>
              <a:cs typeface="Cambria"/>
              <a:sym typeface="Cambria"/>
            </a:endParaRPr>
          </a:p>
          <a:p>
            <a:pPr indent="0" lvl="0" marL="0" rtl="0" algn="l">
              <a:spcBef>
                <a:spcPts val="600"/>
              </a:spcBef>
              <a:spcAft>
                <a:spcPts val="0"/>
              </a:spcAft>
              <a:buClr>
                <a:schemeClr val="dk1"/>
              </a:buClr>
              <a:buSzPts val="1100"/>
              <a:buFont typeface="Arial"/>
              <a:buNone/>
            </a:pPr>
            <a:r>
              <a:t/>
            </a:r>
            <a:endParaRPr b="1" sz="1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8473"/>
        </a:solidFill>
      </p:bgPr>
    </p:bg>
    <p:spTree>
      <p:nvGrpSpPr>
        <p:cNvPr id="185" name="Shape 185"/>
        <p:cNvGrpSpPr/>
        <p:nvPr/>
      </p:nvGrpSpPr>
      <p:grpSpPr>
        <a:xfrm>
          <a:off x="0" y="0"/>
          <a:ext cx="0" cy="0"/>
          <a:chOff x="0" y="0"/>
          <a:chExt cx="0" cy="0"/>
        </a:xfrm>
      </p:grpSpPr>
      <p:sp>
        <p:nvSpPr>
          <p:cNvPr id="186" name="Google Shape;186;p19"/>
          <p:cNvSpPr txBox="1"/>
          <p:nvPr>
            <p:ph type="ctrTitle"/>
          </p:nvPr>
        </p:nvSpPr>
        <p:spPr>
          <a:xfrm>
            <a:off x="2060400" y="715250"/>
            <a:ext cx="5023200" cy="323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253C5C"/>
                </a:solidFill>
                <a:latin typeface="Cambria"/>
                <a:ea typeface="Cambria"/>
                <a:cs typeface="Cambria"/>
                <a:sym typeface="Cambria"/>
              </a:rPr>
              <a:t>CLIENT DATA</a:t>
            </a:r>
            <a:endParaRPr>
              <a:solidFill>
                <a:srgbClr val="253C5C"/>
              </a:solidFill>
              <a:latin typeface="Cambria"/>
              <a:ea typeface="Cambria"/>
              <a:cs typeface="Cambria"/>
              <a:sym typeface="Cambria"/>
            </a:endParaRPr>
          </a:p>
          <a:p>
            <a:pPr indent="0" lvl="0" marL="0" rtl="0" algn="ctr">
              <a:spcBef>
                <a:spcPts val="0"/>
              </a:spcBef>
              <a:spcAft>
                <a:spcPts val="0"/>
              </a:spcAft>
              <a:buNone/>
            </a:pPr>
            <a:r>
              <a:rPr i="1" lang="en">
                <a:solidFill>
                  <a:srgbClr val="253C5C"/>
                </a:solidFill>
                <a:latin typeface="Cambria"/>
                <a:ea typeface="Cambria"/>
                <a:cs typeface="Cambria"/>
                <a:sym typeface="Cambria"/>
              </a:rPr>
              <a:t>WHERE WE WERE</a:t>
            </a:r>
            <a:endParaRPr i="1">
              <a:solidFill>
                <a:srgbClr val="253C5C"/>
              </a:solidFill>
              <a:latin typeface="Cambria"/>
              <a:ea typeface="Cambria"/>
              <a:cs typeface="Cambria"/>
              <a:sym typeface="Cambria"/>
            </a:endParaRPr>
          </a:p>
        </p:txBody>
      </p:sp>
      <p:sp>
        <p:nvSpPr>
          <p:cNvPr id="187" name="Google Shape;187;p19"/>
          <p:cNvSpPr/>
          <p:nvPr/>
        </p:nvSpPr>
        <p:spPr>
          <a:xfrm>
            <a:off x="771775" y="436700"/>
            <a:ext cx="1914000" cy="1923000"/>
          </a:xfrm>
          <a:prstGeom prst="ellipse">
            <a:avLst/>
          </a:prstGeom>
          <a:solidFill>
            <a:srgbClr val="253C5C">
              <a:alpha val="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188" name="Google Shape;188;p19"/>
          <p:cNvSpPr/>
          <p:nvPr/>
        </p:nvSpPr>
        <p:spPr>
          <a:xfrm>
            <a:off x="1036825" y="710750"/>
            <a:ext cx="1383900" cy="1374900"/>
          </a:xfrm>
          <a:prstGeom prst="ellipse">
            <a:avLst/>
          </a:prstGeom>
          <a:solidFill>
            <a:srgbClr val="253C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pic>
        <p:nvPicPr>
          <p:cNvPr id="189" name="Google Shape;189;p19"/>
          <p:cNvPicPr preferRelativeResize="0"/>
          <p:nvPr/>
        </p:nvPicPr>
        <p:blipFill rotWithShape="1">
          <a:blip r:embed="rId3">
            <a:alphaModFix/>
          </a:blip>
          <a:srcRect b="0" l="0" r="0" t="0"/>
          <a:stretch/>
        </p:blipFill>
        <p:spPr>
          <a:xfrm>
            <a:off x="1070025" y="1063988"/>
            <a:ext cx="1317499" cy="66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idx="1" type="body"/>
          </p:nvPr>
        </p:nvSpPr>
        <p:spPr>
          <a:xfrm>
            <a:off x="1069550" y="1849225"/>
            <a:ext cx="4896900" cy="2618400"/>
          </a:xfrm>
          <a:prstGeom prst="rect">
            <a:avLst/>
          </a:prstGeom>
          <a:solidFill>
            <a:schemeClr val="lt1"/>
          </a:solidFill>
          <a:ln>
            <a:noFill/>
          </a:ln>
        </p:spPr>
        <p:txBody>
          <a:bodyPr anchorCtr="0" anchor="t" bIns="91425" lIns="91425" spcFirstLastPara="1" rIns="91425" wrap="square" tIns="91425">
            <a:noAutofit/>
          </a:bodyPr>
          <a:lstStyle/>
          <a:p>
            <a:pPr indent="-323850" lvl="0" marL="457200" rtl="0" algn="l">
              <a:spcBef>
                <a:spcPts val="600"/>
              </a:spcBef>
              <a:spcAft>
                <a:spcPts val="0"/>
              </a:spcAft>
              <a:buClr>
                <a:srgbClr val="253C5C"/>
              </a:buClr>
              <a:buSzPts val="1500"/>
              <a:buFont typeface="Cambria"/>
              <a:buChar char="❖"/>
            </a:pPr>
            <a:r>
              <a:rPr lang="en" sz="1500">
                <a:solidFill>
                  <a:srgbClr val="253C5C"/>
                </a:solidFill>
                <a:latin typeface="Cambria"/>
                <a:ea typeface="Cambria"/>
                <a:cs typeface="Cambria"/>
                <a:sym typeface="Cambria"/>
              </a:rPr>
              <a:t>Grassroots non-profit organization</a:t>
            </a:r>
            <a:endParaRPr sz="1500">
              <a:solidFill>
                <a:srgbClr val="253C5C"/>
              </a:solidFill>
              <a:latin typeface="Cambria"/>
              <a:ea typeface="Cambria"/>
              <a:cs typeface="Cambria"/>
              <a:sym typeface="Cambria"/>
            </a:endParaRPr>
          </a:p>
          <a:p>
            <a:pPr indent="-323850" lvl="0" marL="457200" rtl="0" algn="l">
              <a:spcBef>
                <a:spcPts val="0"/>
              </a:spcBef>
              <a:spcAft>
                <a:spcPts val="0"/>
              </a:spcAft>
              <a:buClr>
                <a:srgbClr val="253C5C"/>
              </a:buClr>
              <a:buSzPts val="1500"/>
              <a:buFont typeface="Cambria"/>
              <a:buChar char="❖"/>
            </a:pPr>
            <a:r>
              <a:rPr lang="en" sz="1500">
                <a:solidFill>
                  <a:srgbClr val="253C5C"/>
                </a:solidFill>
                <a:latin typeface="Cambria"/>
                <a:ea typeface="Cambria"/>
                <a:cs typeface="Cambria"/>
                <a:sym typeface="Cambria"/>
              </a:rPr>
              <a:t>Social Service Mission (did not want to feel clinical)</a:t>
            </a:r>
            <a:endParaRPr sz="1500">
              <a:solidFill>
                <a:srgbClr val="253C5C"/>
              </a:solidFill>
              <a:latin typeface="Cambria"/>
              <a:ea typeface="Cambria"/>
              <a:cs typeface="Cambria"/>
              <a:sym typeface="Cambria"/>
            </a:endParaRPr>
          </a:p>
          <a:p>
            <a:pPr indent="-323850" lvl="0" marL="457200" rtl="0" algn="l">
              <a:spcBef>
                <a:spcPts val="0"/>
              </a:spcBef>
              <a:spcAft>
                <a:spcPts val="0"/>
              </a:spcAft>
              <a:buClr>
                <a:srgbClr val="253C5C"/>
              </a:buClr>
              <a:buSzPts val="1500"/>
              <a:buFont typeface="Cambria"/>
              <a:buChar char="❖"/>
            </a:pPr>
            <a:r>
              <a:rPr lang="en" sz="1500">
                <a:solidFill>
                  <a:srgbClr val="253C5C"/>
                </a:solidFill>
                <a:latin typeface="Cambria"/>
                <a:ea typeface="Cambria"/>
                <a:cs typeface="Cambria"/>
                <a:sym typeface="Cambria"/>
              </a:rPr>
              <a:t>Growth over the last 3 years </a:t>
            </a:r>
            <a:endParaRPr sz="1500">
              <a:solidFill>
                <a:srgbClr val="253C5C"/>
              </a:solidFill>
              <a:latin typeface="Cambria"/>
              <a:ea typeface="Cambria"/>
              <a:cs typeface="Cambria"/>
              <a:sym typeface="Cambria"/>
            </a:endParaRPr>
          </a:p>
          <a:p>
            <a:pPr indent="-323850" lvl="0" marL="457200" rtl="0" algn="l">
              <a:spcBef>
                <a:spcPts val="0"/>
              </a:spcBef>
              <a:spcAft>
                <a:spcPts val="0"/>
              </a:spcAft>
              <a:buClr>
                <a:srgbClr val="253C5C"/>
              </a:buClr>
              <a:buSzPts val="1500"/>
              <a:buFont typeface="Cambria"/>
              <a:buChar char="❖"/>
            </a:pPr>
            <a:r>
              <a:rPr lang="en" sz="1500">
                <a:solidFill>
                  <a:srgbClr val="253C5C"/>
                </a:solidFill>
                <a:latin typeface="Cambria"/>
                <a:ea typeface="Cambria"/>
                <a:cs typeface="Cambria"/>
                <a:sym typeface="Cambria"/>
              </a:rPr>
              <a:t>2015 | Joined HMIS</a:t>
            </a:r>
            <a:endParaRPr sz="1500">
              <a:solidFill>
                <a:srgbClr val="253C5C"/>
              </a:solidFill>
              <a:latin typeface="Cambria"/>
              <a:ea typeface="Cambria"/>
              <a:cs typeface="Cambria"/>
              <a:sym typeface="Cambria"/>
            </a:endParaRPr>
          </a:p>
          <a:p>
            <a:pPr indent="-323850" lvl="1" marL="914400" rtl="0" algn="l">
              <a:spcBef>
                <a:spcPts val="0"/>
              </a:spcBef>
              <a:spcAft>
                <a:spcPts val="0"/>
              </a:spcAft>
              <a:buClr>
                <a:srgbClr val="253C5C"/>
              </a:buClr>
              <a:buSzPts val="1500"/>
              <a:buFont typeface="Cambria"/>
              <a:buChar char="➢"/>
            </a:pPr>
            <a:r>
              <a:rPr lang="en" sz="1500">
                <a:solidFill>
                  <a:srgbClr val="253C5C"/>
                </a:solidFill>
                <a:latin typeface="Cambria"/>
                <a:ea typeface="Cambria"/>
                <a:cs typeface="Cambria"/>
                <a:sym typeface="Cambria"/>
              </a:rPr>
              <a:t>Impact numbers were LOS, # of individuals served, households, &amp; demographics</a:t>
            </a:r>
            <a:endParaRPr sz="1500">
              <a:solidFill>
                <a:srgbClr val="253C5C"/>
              </a:solidFill>
              <a:latin typeface="Cambria"/>
              <a:ea typeface="Cambria"/>
              <a:cs typeface="Cambria"/>
              <a:sym typeface="Cambria"/>
            </a:endParaRPr>
          </a:p>
          <a:p>
            <a:pPr indent="-323850" lvl="0" marL="457200" rtl="0" algn="l">
              <a:spcBef>
                <a:spcPts val="0"/>
              </a:spcBef>
              <a:spcAft>
                <a:spcPts val="0"/>
              </a:spcAft>
              <a:buClr>
                <a:srgbClr val="253C5C"/>
              </a:buClr>
              <a:buSzPts val="1500"/>
              <a:buFont typeface="Cambria"/>
              <a:buChar char="❖"/>
            </a:pPr>
            <a:r>
              <a:rPr lang="en" sz="1500">
                <a:solidFill>
                  <a:srgbClr val="253C5C"/>
                </a:solidFill>
                <a:latin typeface="Cambria"/>
                <a:ea typeface="Cambria"/>
                <a:cs typeface="Cambria"/>
                <a:sym typeface="Cambria"/>
              </a:rPr>
              <a:t>Point in Time focused </a:t>
            </a:r>
            <a:endParaRPr sz="1500">
              <a:solidFill>
                <a:srgbClr val="253C5C"/>
              </a:solidFill>
              <a:latin typeface="Cambria"/>
              <a:ea typeface="Cambria"/>
              <a:cs typeface="Cambria"/>
              <a:sym typeface="Cambria"/>
            </a:endParaRPr>
          </a:p>
          <a:p>
            <a:pPr indent="-323850" lvl="0" marL="457200" rtl="0" algn="l">
              <a:spcBef>
                <a:spcPts val="0"/>
              </a:spcBef>
              <a:spcAft>
                <a:spcPts val="0"/>
              </a:spcAft>
              <a:buClr>
                <a:srgbClr val="253C5C"/>
              </a:buClr>
              <a:buSzPts val="1500"/>
              <a:buFont typeface="Cambria"/>
              <a:buChar char="❖"/>
            </a:pPr>
            <a:r>
              <a:rPr lang="en" sz="1500">
                <a:solidFill>
                  <a:srgbClr val="253C5C"/>
                </a:solidFill>
                <a:latin typeface="Cambria"/>
                <a:ea typeface="Cambria"/>
                <a:cs typeface="Cambria"/>
                <a:sym typeface="Cambria"/>
              </a:rPr>
              <a:t>Emergency Shelter to Semi-long term housing and lifelong community</a:t>
            </a:r>
            <a:endParaRPr sz="1500">
              <a:solidFill>
                <a:srgbClr val="253C5C"/>
              </a:solidFill>
              <a:latin typeface="Cambria"/>
              <a:ea typeface="Cambria"/>
              <a:cs typeface="Cambria"/>
              <a:sym typeface="Cambria"/>
            </a:endParaRPr>
          </a:p>
          <a:p>
            <a:pPr indent="-323850" lvl="0" marL="457200" rtl="0" algn="l">
              <a:spcBef>
                <a:spcPts val="0"/>
              </a:spcBef>
              <a:spcAft>
                <a:spcPts val="0"/>
              </a:spcAft>
              <a:buClr>
                <a:srgbClr val="253C5C"/>
              </a:buClr>
              <a:buSzPts val="1500"/>
              <a:buFont typeface="Cambria"/>
              <a:buChar char="❖"/>
            </a:pPr>
            <a:r>
              <a:rPr lang="en" sz="1500">
                <a:solidFill>
                  <a:srgbClr val="253C5C"/>
                </a:solidFill>
                <a:latin typeface="Cambria"/>
                <a:ea typeface="Cambria"/>
                <a:cs typeface="Cambria"/>
                <a:sym typeface="Cambria"/>
              </a:rPr>
              <a:t>Exploring the WHY</a:t>
            </a:r>
            <a:endParaRPr sz="1500">
              <a:solidFill>
                <a:srgbClr val="253C5C"/>
              </a:solidFill>
              <a:latin typeface="Cambria"/>
              <a:ea typeface="Cambria"/>
              <a:cs typeface="Cambria"/>
              <a:sym typeface="Cambria"/>
            </a:endParaRPr>
          </a:p>
        </p:txBody>
      </p:sp>
      <p:sp>
        <p:nvSpPr>
          <p:cNvPr id="195" name="Google Shape;195;p20"/>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6" name="Google Shape;196;p20"/>
          <p:cNvSpPr txBox="1"/>
          <p:nvPr>
            <p:ph type="title"/>
          </p:nvPr>
        </p:nvSpPr>
        <p:spPr>
          <a:xfrm>
            <a:off x="74615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253C5C"/>
                </a:solidFill>
                <a:latin typeface="Cambria"/>
                <a:ea typeface="Cambria"/>
                <a:cs typeface="Cambria"/>
                <a:sym typeface="Cambria"/>
              </a:rPr>
              <a:t>Maggie’s Place Data Journey</a:t>
            </a:r>
            <a:endParaRPr>
              <a:solidFill>
                <a:srgbClr val="253C5C"/>
              </a:solidFill>
              <a:latin typeface="Cambria"/>
              <a:ea typeface="Cambria"/>
              <a:cs typeface="Cambria"/>
              <a:sym typeface="Cambria"/>
            </a:endParaRPr>
          </a:p>
        </p:txBody>
      </p:sp>
      <p:pic>
        <p:nvPicPr>
          <p:cNvPr id="197" name="Google Shape;197;p20"/>
          <p:cNvPicPr preferRelativeResize="0"/>
          <p:nvPr/>
        </p:nvPicPr>
        <p:blipFill rotWithShape="1">
          <a:blip r:embed="rId3">
            <a:alphaModFix/>
          </a:blip>
          <a:srcRect b="1914" l="0" r="36138" t="1904"/>
          <a:stretch/>
        </p:blipFill>
        <p:spPr>
          <a:xfrm>
            <a:off x="6266900" y="952400"/>
            <a:ext cx="3225000" cy="3236400"/>
          </a:xfrm>
          <a:prstGeom prst="ellipse">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C5C"/>
        </a:solidFill>
      </p:bgPr>
    </p:bg>
    <p:spTree>
      <p:nvGrpSpPr>
        <p:cNvPr id="201" name="Shape 201"/>
        <p:cNvGrpSpPr/>
        <p:nvPr/>
      </p:nvGrpSpPr>
      <p:grpSpPr>
        <a:xfrm>
          <a:off x="0" y="0"/>
          <a:ext cx="0" cy="0"/>
          <a:chOff x="0" y="0"/>
          <a:chExt cx="0" cy="0"/>
        </a:xfrm>
      </p:grpSpPr>
      <p:grpSp>
        <p:nvGrpSpPr>
          <p:cNvPr id="202" name="Google Shape;202;p21"/>
          <p:cNvGrpSpPr/>
          <p:nvPr/>
        </p:nvGrpSpPr>
        <p:grpSpPr>
          <a:xfrm>
            <a:off x="5862025" y="3065350"/>
            <a:ext cx="1539600" cy="1539600"/>
            <a:chOff x="6680825" y="2549350"/>
            <a:chExt cx="1539600" cy="1539600"/>
          </a:xfrm>
        </p:grpSpPr>
        <p:sp>
          <p:nvSpPr>
            <p:cNvPr id="203" name="Google Shape;203;p21"/>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6680825" y="2549350"/>
              <a:ext cx="1539600" cy="1539600"/>
            </a:xfrm>
            <a:prstGeom prst="donut">
              <a:avLst>
                <a:gd fmla="val 67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1"/>
          <p:cNvSpPr txBox="1"/>
          <p:nvPr>
            <p:ph type="title"/>
          </p:nvPr>
        </p:nvSpPr>
        <p:spPr>
          <a:xfrm>
            <a:off x="1961850" y="379550"/>
            <a:ext cx="5220300" cy="68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48473"/>
                </a:solidFill>
                <a:latin typeface="Cambria"/>
                <a:ea typeface="Cambria"/>
                <a:cs typeface="Cambria"/>
                <a:sym typeface="Cambria"/>
              </a:rPr>
              <a:t>Key Partnerships</a:t>
            </a:r>
            <a:endParaRPr>
              <a:solidFill>
                <a:srgbClr val="F48473"/>
              </a:solidFill>
              <a:latin typeface="Cambria"/>
              <a:ea typeface="Cambria"/>
              <a:cs typeface="Cambria"/>
              <a:sym typeface="Cambria"/>
            </a:endParaRPr>
          </a:p>
        </p:txBody>
      </p:sp>
      <p:sp>
        <p:nvSpPr>
          <p:cNvPr id="207" name="Google Shape;207;p21"/>
          <p:cNvSpPr txBox="1"/>
          <p:nvPr>
            <p:ph idx="1" type="body"/>
          </p:nvPr>
        </p:nvSpPr>
        <p:spPr>
          <a:xfrm>
            <a:off x="1356775" y="1062650"/>
            <a:ext cx="4350000" cy="37491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lt1"/>
              </a:buClr>
              <a:buSzPts val="1500"/>
              <a:buFont typeface="Cambria"/>
              <a:buChar char="❖"/>
            </a:pPr>
            <a:r>
              <a:rPr lang="en" sz="1500">
                <a:solidFill>
                  <a:schemeClr val="lt1"/>
                </a:solidFill>
                <a:latin typeface="Cambria"/>
                <a:ea typeface="Cambria"/>
                <a:cs typeface="Cambria"/>
                <a:sym typeface="Cambria"/>
              </a:rPr>
              <a:t>Administration for Children &amp; Families | FSSDD Grant  </a:t>
            </a:r>
            <a:endParaRPr sz="1500">
              <a:solidFill>
                <a:schemeClr val="lt1"/>
              </a:solidFill>
              <a:latin typeface="Cambria"/>
              <a:ea typeface="Cambria"/>
              <a:cs typeface="Cambria"/>
              <a:sym typeface="Cambria"/>
            </a:endParaRPr>
          </a:p>
          <a:p>
            <a:pPr indent="-323850" lvl="1" marL="914400" rtl="0" algn="l">
              <a:spcBef>
                <a:spcPts val="0"/>
              </a:spcBef>
              <a:spcAft>
                <a:spcPts val="0"/>
              </a:spcAft>
              <a:buClr>
                <a:schemeClr val="lt1"/>
              </a:buClr>
              <a:buSzPts val="1500"/>
              <a:buFont typeface="Cambria"/>
              <a:buChar char="➢"/>
            </a:pPr>
            <a:r>
              <a:rPr lang="en" sz="1500">
                <a:solidFill>
                  <a:schemeClr val="lt1"/>
                </a:solidFill>
                <a:latin typeface="Cambria"/>
                <a:ea typeface="Cambria"/>
                <a:cs typeface="Cambria"/>
                <a:sym typeface="Cambria"/>
              </a:rPr>
              <a:t>Supporting Evaluation Efforts for Demonstrations in Self-Sufficiency (SEEDS) project</a:t>
            </a:r>
            <a:endParaRPr sz="1500">
              <a:solidFill>
                <a:schemeClr val="lt1"/>
              </a:solidFill>
              <a:latin typeface="Cambria"/>
              <a:ea typeface="Cambria"/>
              <a:cs typeface="Cambria"/>
              <a:sym typeface="Cambria"/>
            </a:endParaRPr>
          </a:p>
          <a:p>
            <a:pPr indent="-323850" lvl="1" marL="914400" rtl="0" algn="l">
              <a:spcBef>
                <a:spcPts val="0"/>
              </a:spcBef>
              <a:spcAft>
                <a:spcPts val="0"/>
              </a:spcAft>
              <a:buClr>
                <a:schemeClr val="lt1"/>
              </a:buClr>
              <a:buSzPts val="1500"/>
              <a:buFont typeface="Cambria"/>
              <a:buChar char="➢"/>
            </a:pPr>
            <a:r>
              <a:rPr i="1" lang="en" sz="1500">
                <a:solidFill>
                  <a:srgbClr val="028676"/>
                </a:solidFill>
                <a:latin typeface="Cambria"/>
                <a:ea typeface="Cambria"/>
                <a:cs typeface="Cambria"/>
                <a:sym typeface="Cambria"/>
              </a:rPr>
              <a:t>Mathematica</a:t>
            </a:r>
            <a:r>
              <a:rPr lang="en" sz="1500">
                <a:solidFill>
                  <a:schemeClr val="lt1"/>
                </a:solidFill>
                <a:latin typeface="Cambria"/>
                <a:ea typeface="Cambria"/>
                <a:cs typeface="Cambria"/>
                <a:sym typeface="Cambria"/>
              </a:rPr>
              <a:t> - Data analytic consultants</a:t>
            </a:r>
            <a:endParaRPr sz="1500">
              <a:solidFill>
                <a:schemeClr val="lt1"/>
              </a:solidFill>
              <a:latin typeface="Cambria"/>
              <a:ea typeface="Cambria"/>
              <a:cs typeface="Cambria"/>
              <a:sym typeface="Cambria"/>
            </a:endParaRPr>
          </a:p>
          <a:p>
            <a:pPr indent="0" lvl="0" marL="914400" rtl="0" algn="l">
              <a:spcBef>
                <a:spcPts val="0"/>
              </a:spcBef>
              <a:spcAft>
                <a:spcPts val="0"/>
              </a:spcAft>
              <a:buNone/>
            </a:pPr>
            <a:r>
              <a:t/>
            </a:r>
            <a:endParaRPr sz="1500">
              <a:solidFill>
                <a:schemeClr val="lt1"/>
              </a:solidFill>
              <a:latin typeface="Cambria"/>
              <a:ea typeface="Cambria"/>
              <a:cs typeface="Cambria"/>
              <a:sym typeface="Cambria"/>
            </a:endParaRPr>
          </a:p>
          <a:p>
            <a:pPr indent="-323850" lvl="0" marL="457200" rtl="0" algn="l">
              <a:spcBef>
                <a:spcPts val="0"/>
              </a:spcBef>
              <a:spcAft>
                <a:spcPts val="0"/>
              </a:spcAft>
              <a:buClr>
                <a:schemeClr val="lt1"/>
              </a:buClr>
              <a:buSzPts val="1500"/>
              <a:buFont typeface="Cambria"/>
              <a:buChar char="❖"/>
            </a:pPr>
            <a:r>
              <a:rPr lang="en" sz="1500">
                <a:solidFill>
                  <a:schemeClr val="lt1"/>
                </a:solidFill>
                <a:latin typeface="Cambria"/>
                <a:ea typeface="Cambria"/>
                <a:cs typeface="Cambria"/>
                <a:sym typeface="Cambria"/>
              </a:rPr>
              <a:t>AmeriCorps | Recovery Coaching Life Cycle Evaluation (LCE) capacity building</a:t>
            </a:r>
            <a:endParaRPr sz="1500">
              <a:solidFill>
                <a:schemeClr val="lt1"/>
              </a:solidFill>
              <a:latin typeface="Cambria"/>
              <a:ea typeface="Cambria"/>
              <a:cs typeface="Cambria"/>
              <a:sym typeface="Cambria"/>
            </a:endParaRPr>
          </a:p>
          <a:p>
            <a:pPr indent="0" lvl="0" marL="0" rtl="0" algn="l">
              <a:spcBef>
                <a:spcPts val="0"/>
              </a:spcBef>
              <a:spcAft>
                <a:spcPts val="0"/>
              </a:spcAft>
              <a:buNone/>
            </a:pPr>
            <a:r>
              <a:t/>
            </a:r>
            <a:endParaRPr sz="1500">
              <a:solidFill>
                <a:schemeClr val="lt1"/>
              </a:solidFill>
              <a:latin typeface="Cambria"/>
              <a:ea typeface="Cambria"/>
              <a:cs typeface="Cambria"/>
              <a:sym typeface="Cambria"/>
            </a:endParaRPr>
          </a:p>
          <a:p>
            <a:pPr indent="-323850" lvl="0" marL="457200" rtl="0" algn="l">
              <a:spcBef>
                <a:spcPts val="0"/>
              </a:spcBef>
              <a:spcAft>
                <a:spcPts val="0"/>
              </a:spcAft>
              <a:buClr>
                <a:schemeClr val="lt1"/>
              </a:buClr>
              <a:buSzPts val="1500"/>
              <a:buFont typeface="Cambria"/>
              <a:buChar char="❖"/>
            </a:pPr>
            <a:r>
              <a:rPr lang="en" sz="1500">
                <a:solidFill>
                  <a:schemeClr val="lt1"/>
                </a:solidFill>
                <a:latin typeface="Cambria"/>
                <a:ea typeface="Cambria"/>
                <a:cs typeface="Cambria"/>
                <a:sym typeface="Cambria"/>
              </a:rPr>
              <a:t>University of Notre Dame's Wilson Sheehan Lab for Economic Opportunities (</a:t>
            </a:r>
            <a:r>
              <a:rPr i="1" lang="en" sz="1500">
                <a:solidFill>
                  <a:srgbClr val="F1C232"/>
                </a:solidFill>
                <a:latin typeface="Cambria"/>
                <a:ea typeface="Cambria"/>
                <a:cs typeface="Cambria"/>
                <a:sym typeface="Cambria"/>
              </a:rPr>
              <a:t>LEO</a:t>
            </a:r>
            <a:r>
              <a:rPr lang="en" sz="1500">
                <a:solidFill>
                  <a:schemeClr val="lt1"/>
                </a:solidFill>
                <a:latin typeface="Cambria"/>
                <a:ea typeface="Cambria"/>
                <a:cs typeface="Cambria"/>
                <a:sym typeface="Cambria"/>
              </a:rPr>
              <a:t>) | </a:t>
            </a:r>
            <a:endParaRPr sz="1500">
              <a:solidFill>
                <a:schemeClr val="lt1"/>
              </a:solidFill>
              <a:latin typeface="Cambria"/>
              <a:ea typeface="Cambria"/>
              <a:cs typeface="Cambria"/>
              <a:sym typeface="Cambria"/>
            </a:endParaRPr>
          </a:p>
          <a:p>
            <a:pPr indent="-323850" lvl="1" marL="914400" rtl="0" algn="l">
              <a:spcBef>
                <a:spcPts val="0"/>
              </a:spcBef>
              <a:spcAft>
                <a:spcPts val="0"/>
              </a:spcAft>
              <a:buClr>
                <a:schemeClr val="lt1"/>
              </a:buClr>
              <a:buSzPts val="1500"/>
              <a:buFont typeface="Cambria"/>
              <a:buChar char="➢"/>
            </a:pPr>
            <a:r>
              <a:rPr lang="en" sz="1500">
                <a:solidFill>
                  <a:schemeClr val="lt1"/>
                </a:solidFill>
                <a:latin typeface="Cambria"/>
                <a:ea typeface="Cambria"/>
                <a:cs typeface="Cambria"/>
                <a:sym typeface="Cambria"/>
              </a:rPr>
              <a:t>National study on the effectiveness of Maternity Homes and wraparound services</a:t>
            </a:r>
            <a:endParaRPr sz="1500">
              <a:solidFill>
                <a:schemeClr val="lt1"/>
              </a:solidFill>
              <a:latin typeface="Cambria"/>
              <a:ea typeface="Cambria"/>
              <a:cs typeface="Cambria"/>
              <a:sym typeface="Cambria"/>
            </a:endParaRPr>
          </a:p>
        </p:txBody>
      </p:sp>
      <p:sp>
        <p:nvSpPr>
          <p:cNvPr id="208" name="Google Shape;208;p21"/>
          <p:cNvSpPr txBox="1"/>
          <p:nvPr>
            <p:ph idx="12" type="sldNum"/>
          </p:nvPr>
        </p:nvSpPr>
        <p:spPr>
          <a:xfrm>
            <a:off x="8555875" y="4576450"/>
            <a:ext cx="435600" cy="435600"/>
          </a:xfrm>
          <a:prstGeom prst="rect">
            <a:avLst/>
          </a:prstGeom>
          <a:solidFill>
            <a:srgbClr val="F48473"/>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09" name="Google Shape;209;p21"/>
          <p:cNvSpPr/>
          <p:nvPr/>
        </p:nvSpPr>
        <p:spPr>
          <a:xfrm>
            <a:off x="6080725" y="3299050"/>
            <a:ext cx="1102200" cy="1072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pic>
        <p:nvPicPr>
          <p:cNvPr id="210" name="Google Shape;210;p21"/>
          <p:cNvPicPr preferRelativeResize="0"/>
          <p:nvPr/>
        </p:nvPicPr>
        <p:blipFill>
          <a:blip r:embed="rId3">
            <a:alphaModFix/>
          </a:blip>
          <a:stretch>
            <a:fillRect/>
          </a:stretch>
        </p:blipFill>
        <p:spPr>
          <a:xfrm>
            <a:off x="6141950" y="3357488"/>
            <a:ext cx="2972050" cy="955325"/>
          </a:xfrm>
          <a:prstGeom prst="rect">
            <a:avLst/>
          </a:prstGeom>
          <a:noFill/>
          <a:ln>
            <a:noFill/>
          </a:ln>
        </p:spPr>
      </p:pic>
      <p:pic>
        <p:nvPicPr>
          <p:cNvPr id="211" name="Google Shape;211;p21"/>
          <p:cNvPicPr preferRelativeResize="0"/>
          <p:nvPr/>
        </p:nvPicPr>
        <p:blipFill>
          <a:blip r:embed="rId4">
            <a:alphaModFix/>
          </a:blip>
          <a:stretch>
            <a:fillRect/>
          </a:stretch>
        </p:blipFill>
        <p:spPr>
          <a:xfrm>
            <a:off x="5706773" y="2310600"/>
            <a:ext cx="3407229" cy="772700"/>
          </a:xfrm>
          <a:prstGeom prst="rect">
            <a:avLst/>
          </a:prstGeom>
          <a:noFill/>
          <a:ln>
            <a:noFill/>
          </a:ln>
        </p:spPr>
      </p:pic>
      <p:sp>
        <p:nvSpPr>
          <p:cNvPr id="212" name="Google Shape;212;p21"/>
          <p:cNvSpPr/>
          <p:nvPr/>
        </p:nvSpPr>
        <p:spPr>
          <a:xfrm>
            <a:off x="6763025" y="1282150"/>
            <a:ext cx="2316825" cy="717925"/>
          </a:xfrm>
          <a:prstGeom prst="flowChart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pic>
        <p:nvPicPr>
          <p:cNvPr id="213" name="Google Shape;213;p21"/>
          <p:cNvPicPr preferRelativeResize="0"/>
          <p:nvPr/>
        </p:nvPicPr>
        <p:blipFill>
          <a:blip r:embed="rId5">
            <a:alphaModFix/>
          </a:blip>
          <a:stretch>
            <a:fillRect/>
          </a:stretch>
        </p:blipFill>
        <p:spPr>
          <a:xfrm>
            <a:off x="5898500" y="1245825"/>
            <a:ext cx="3181350" cy="790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idx="4294967295" type="title"/>
          </p:nvPr>
        </p:nvSpPr>
        <p:spPr>
          <a:xfrm>
            <a:off x="1440600" y="317350"/>
            <a:ext cx="6690000" cy="133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253C5C"/>
                </a:solidFill>
                <a:latin typeface="Cambria"/>
                <a:ea typeface="Cambria"/>
                <a:cs typeface="Cambria"/>
                <a:sym typeface="Cambria"/>
              </a:rPr>
              <a:t>LI</a:t>
            </a:r>
            <a:r>
              <a:rPr baseline="30000" lang="en">
                <a:solidFill>
                  <a:srgbClr val="253C5C"/>
                </a:solidFill>
                <a:latin typeface="Cambria"/>
                <a:ea typeface="Cambria"/>
                <a:cs typeface="Cambria"/>
                <a:sym typeface="Cambria"/>
              </a:rPr>
              <a:t>2 </a:t>
            </a:r>
            <a:r>
              <a:rPr lang="en">
                <a:solidFill>
                  <a:srgbClr val="253C5C"/>
                </a:solidFill>
                <a:latin typeface="Cambria"/>
                <a:ea typeface="Cambria"/>
                <a:cs typeface="Cambria"/>
                <a:sym typeface="Cambria"/>
              </a:rPr>
              <a:t>| Learn, Innovate, Improve</a:t>
            </a:r>
            <a:endParaRPr>
              <a:solidFill>
                <a:srgbClr val="253C5C"/>
              </a:solidFill>
              <a:latin typeface="Cambria"/>
              <a:ea typeface="Cambria"/>
              <a:cs typeface="Cambria"/>
              <a:sym typeface="Cambria"/>
            </a:endParaRPr>
          </a:p>
        </p:txBody>
      </p:sp>
      <p:sp>
        <p:nvSpPr>
          <p:cNvPr id="219" name="Google Shape;219;p22"/>
          <p:cNvSpPr txBox="1"/>
          <p:nvPr>
            <p:ph idx="12" type="sldNum"/>
          </p:nvPr>
        </p:nvSpPr>
        <p:spPr>
          <a:xfrm>
            <a:off x="8555875" y="4576450"/>
            <a:ext cx="435600" cy="435600"/>
          </a:xfrm>
          <a:prstGeom prst="rect">
            <a:avLst/>
          </a:prstGeom>
          <a:solidFill>
            <a:srgbClr val="253C5C"/>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20" name="Google Shape;220;p22"/>
          <p:cNvPicPr preferRelativeResize="0"/>
          <p:nvPr/>
        </p:nvPicPr>
        <p:blipFill>
          <a:blip r:embed="rId3">
            <a:alphaModFix/>
          </a:blip>
          <a:stretch>
            <a:fillRect/>
          </a:stretch>
        </p:blipFill>
        <p:spPr>
          <a:xfrm>
            <a:off x="2316763" y="1405550"/>
            <a:ext cx="4937674" cy="3034176"/>
          </a:xfrm>
          <a:prstGeom prst="rect">
            <a:avLst/>
          </a:prstGeom>
          <a:noFill/>
          <a:ln>
            <a:noFill/>
          </a:ln>
        </p:spPr>
      </p:pic>
      <p:sp>
        <p:nvSpPr>
          <p:cNvPr id="221" name="Google Shape;221;p22"/>
          <p:cNvSpPr/>
          <p:nvPr/>
        </p:nvSpPr>
        <p:spPr>
          <a:xfrm>
            <a:off x="738075" y="3036050"/>
            <a:ext cx="1381800" cy="1332000"/>
          </a:xfrm>
          <a:prstGeom prst="ellipse">
            <a:avLst/>
          </a:prstGeom>
          <a:solidFill>
            <a:srgbClr val="02867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600">
                <a:solidFill>
                  <a:schemeClr val="lt1"/>
                </a:solidFill>
                <a:latin typeface="Cambria"/>
                <a:ea typeface="Cambria"/>
                <a:cs typeface="Cambria"/>
                <a:sym typeface="Cambria"/>
              </a:rPr>
              <a:t>Road test</a:t>
            </a:r>
            <a:endParaRPr i="1" sz="1600">
              <a:solidFill>
                <a:schemeClr val="lt1"/>
              </a:solidFill>
              <a:latin typeface="Cambria"/>
              <a:ea typeface="Cambria"/>
              <a:cs typeface="Cambria"/>
              <a:sym typeface="Cambria"/>
            </a:endParaRPr>
          </a:p>
        </p:txBody>
      </p:sp>
      <p:sp>
        <p:nvSpPr>
          <p:cNvPr id="222" name="Google Shape;222;p22"/>
          <p:cNvSpPr/>
          <p:nvPr/>
        </p:nvSpPr>
        <p:spPr>
          <a:xfrm>
            <a:off x="7327000" y="1280950"/>
            <a:ext cx="1664400" cy="1551300"/>
          </a:xfrm>
          <a:prstGeom prst="ellipse">
            <a:avLst/>
          </a:prstGeom>
          <a:solidFill>
            <a:srgbClr val="02867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600">
                <a:solidFill>
                  <a:schemeClr val="lt1"/>
                </a:solidFill>
                <a:latin typeface="Cambria"/>
                <a:ea typeface="Cambria"/>
                <a:cs typeface="Cambria"/>
                <a:sym typeface="Cambria"/>
              </a:rPr>
              <a:t>Braindump</a:t>
            </a:r>
            <a:endParaRPr i="1" sz="1600">
              <a:solidFill>
                <a:schemeClr val="lt1"/>
              </a:solidFill>
              <a:latin typeface="Cambria"/>
              <a:ea typeface="Cambria"/>
              <a:cs typeface="Cambria"/>
              <a:sym typeface="Cambria"/>
            </a:endParaRPr>
          </a:p>
        </p:txBody>
      </p:sp>
      <p:sp>
        <p:nvSpPr>
          <p:cNvPr id="223" name="Google Shape;223;p22"/>
          <p:cNvSpPr/>
          <p:nvPr/>
        </p:nvSpPr>
        <p:spPr>
          <a:xfrm>
            <a:off x="7075025" y="3657675"/>
            <a:ext cx="1480800" cy="1294500"/>
          </a:xfrm>
          <a:prstGeom prst="ellipse">
            <a:avLst/>
          </a:prstGeom>
          <a:solidFill>
            <a:srgbClr val="02867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600">
                <a:solidFill>
                  <a:schemeClr val="lt1"/>
                </a:solidFill>
                <a:latin typeface="Cambria"/>
                <a:ea typeface="Cambria"/>
                <a:cs typeface="Cambria"/>
                <a:sym typeface="Cambria"/>
              </a:rPr>
              <a:t>Define the solution</a:t>
            </a:r>
            <a:endParaRPr i="1" sz="1600">
              <a:solidFill>
                <a:schemeClr val="lt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mbeline template">
  <a:themeElements>
    <a:clrScheme name="Custom 347">
      <a:dk1>
        <a:srgbClr val="000000"/>
      </a:dk1>
      <a:lt1>
        <a:srgbClr val="FFFFFF"/>
      </a:lt1>
      <a:dk2>
        <a:srgbClr val="666666"/>
      </a:dk2>
      <a:lt2>
        <a:srgbClr val="EFEFEF"/>
      </a:lt2>
      <a:accent1>
        <a:srgbClr val="485364"/>
      </a:accent1>
      <a:accent2>
        <a:srgbClr val="63728A"/>
      </a:accent2>
      <a:accent3>
        <a:srgbClr val="8B9AB3"/>
      </a:accent3>
      <a:accent4>
        <a:srgbClr val="9E8473"/>
      </a:accent4>
      <a:accent5>
        <a:srgbClr val="CAAE9C"/>
      </a:accent5>
      <a:accent6>
        <a:srgbClr val="DFCEC3"/>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7C9C3CE48AB43807A2B2BBC021B68" ma:contentTypeVersion="16" ma:contentTypeDescription="Create a new document." ma:contentTypeScope="" ma:versionID="c4f0741dd95a30e90c3cf977d95b5a14">
  <xsd:schema xmlns:xsd="http://www.w3.org/2001/XMLSchema" xmlns:xs="http://www.w3.org/2001/XMLSchema" xmlns:p="http://schemas.microsoft.com/office/2006/metadata/properties" xmlns:ns2="7275c497-f9ee-4928-92bc-548289b37429" xmlns:ns3="0bfe741e-9eca-4f01-90f2-939183f19d24" targetNamespace="http://schemas.microsoft.com/office/2006/metadata/properties" ma:root="true" ma:fieldsID="12ae29ed94e370c4482e339f14f554af" ns2:_="" ns3:_="">
    <xsd:import namespace="7275c497-f9ee-4928-92bc-548289b37429"/>
    <xsd:import namespace="0bfe741e-9eca-4f01-90f2-939183f19d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5c497-f9ee-4928-92bc-548289b37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b8afe34-2bfd-4bac-9813-93dbf9691d0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fe741e-9eca-4f01-90f2-939183f19d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37b32d1-9ec4-4c82-9f5d-60c5422df62a}" ma:internalName="TaxCatchAll" ma:showField="CatchAllData" ma:web="0bfe741e-9eca-4f01-90f2-939183f19d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e741e-9eca-4f01-90f2-939183f19d24" xsi:nil="true"/>
    <_Flow_SignoffStatus xmlns="7275c497-f9ee-4928-92bc-548289b37429" xsi:nil="true"/>
    <lcf76f155ced4ddcb4097134ff3c332f xmlns="7275c497-f9ee-4928-92bc-548289b374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711EF2-6F19-49C8-8D85-3B05C044D3CC}"/>
</file>

<file path=customXml/itemProps2.xml><?xml version="1.0" encoding="utf-8"?>
<ds:datastoreItem xmlns:ds="http://schemas.openxmlformats.org/officeDocument/2006/customXml" ds:itemID="{0235D50A-6E87-4230-8A51-FABA902F0A27}"/>
</file>

<file path=customXml/itemProps3.xml><?xml version="1.0" encoding="utf-8"?>
<ds:datastoreItem xmlns:ds="http://schemas.openxmlformats.org/officeDocument/2006/customXml" ds:itemID="{021291E5-BB87-43B7-B5EE-596B6EDC38D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0x010100AE57C9C3CE48AB43807A2B2BBC021B68</vt:lpwstr>
  </property>
</Properties>
</file>