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75" r:id="rId12"/>
    <p:sldId id="276" r:id="rId13"/>
    <p:sldId id="274" r:id="rId14"/>
    <p:sldId id="273" r:id="rId15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5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0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517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77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1374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22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08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23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2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8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5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4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8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4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5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3534-6A10-4D80-88CD-ED0AC75FF7EB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91E748-FCAB-44DF-A1EA-F677D97B55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7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@artgagelaw.com" TargetMode="External"/><Relationship Id="rId2" Type="http://schemas.openxmlformats.org/officeDocument/2006/relationships/hyperlink" Target="mailto:arthurv@artgagelaw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ena@artgagelaw.com" TargetMode="External"/><Relationship Id="rId4" Type="http://schemas.openxmlformats.org/officeDocument/2006/relationships/hyperlink" Target="mailto:molley@artgagelaw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76592-8C8D-427E-ABD3-D0723ED38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851647"/>
            <a:ext cx="8001000" cy="1586753"/>
          </a:xfrm>
        </p:spPr>
        <p:txBody>
          <a:bodyPr>
            <a:noAutofit/>
          </a:bodyPr>
          <a:lstStyle/>
          <a:p>
            <a:pPr algn="ctr"/>
            <a:r>
              <a:rPr lang="en-US" sz="4200" dirty="0"/>
              <a:t>PROCESSING VA CLAIMS AND STATUS ON PACT 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C165C-7CA3-4665-B131-3DBFB9E53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12" y="3262307"/>
            <a:ext cx="9144000" cy="84809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Art Gage and Karen Gianas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EDDAF9-3909-4B6A-BF69-764534DAC172}"/>
              </a:ext>
            </a:extLst>
          </p:cNvPr>
          <p:cNvSpPr txBox="1"/>
          <p:nvPr/>
        </p:nvSpPr>
        <p:spPr>
          <a:xfrm>
            <a:off x="6970143" y="4934310"/>
            <a:ext cx="498606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Art Gage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arthurv@artgagelaw.com</a:t>
            </a:r>
            <a:endParaRPr lang="en-US" dirty="0"/>
          </a:p>
          <a:p>
            <a:pPr algn="r"/>
            <a:r>
              <a:rPr lang="en-US" dirty="0"/>
              <a:t>Karen Gianas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karen@artgagelaw.com</a:t>
            </a:r>
            <a:endParaRPr lang="en-US" dirty="0"/>
          </a:p>
          <a:p>
            <a:pPr algn="r"/>
            <a:r>
              <a:rPr lang="en-US" dirty="0"/>
              <a:t>Molly Ocampo </a:t>
            </a: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molly@artgagelaw.com</a:t>
            </a:r>
            <a:endParaRPr lang="en-US" dirty="0"/>
          </a:p>
          <a:p>
            <a:pPr algn="r"/>
            <a:r>
              <a:rPr lang="en-US" dirty="0"/>
              <a:t>*Dena Tinsley </a:t>
            </a:r>
            <a:r>
              <a:rPr lang="en-US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dena@artgagelaw.com</a:t>
            </a:r>
            <a:endParaRPr lang="en-US" dirty="0"/>
          </a:p>
          <a:p>
            <a:pPr algn="r"/>
            <a:r>
              <a:rPr lang="en-US" sz="1400" dirty="0"/>
              <a:t>*Dena is an accredited claimant agent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BDC65D-BBAD-42BF-B5BF-61F8320BC971}"/>
              </a:ext>
            </a:extLst>
          </p:cNvPr>
          <p:cNvSpPr txBox="1"/>
          <p:nvPr/>
        </p:nvSpPr>
        <p:spPr>
          <a:xfrm>
            <a:off x="388757" y="4872754"/>
            <a:ext cx="42959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Law Office of Arthur Gage</a:t>
            </a:r>
          </a:p>
          <a:p>
            <a:r>
              <a:rPr lang="en-US" dirty="0"/>
              <a:t>2573 N. First Avenue</a:t>
            </a:r>
          </a:p>
          <a:p>
            <a:r>
              <a:rPr lang="en-US" dirty="0"/>
              <a:t>Tucson, AZ 85719</a:t>
            </a:r>
          </a:p>
          <a:p>
            <a:r>
              <a:rPr lang="en-US" dirty="0"/>
              <a:t>(520) 882-8300</a:t>
            </a:r>
          </a:p>
          <a:p>
            <a:r>
              <a:rPr lang="en-US" dirty="0"/>
              <a:t>www.artgagelaw.com</a:t>
            </a:r>
          </a:p>
        </p:txBody>
      </p:sp>
    </p:spTree>
    <p:extLst>
      <p:ext uri="{BB962C8B-B14F-4D97-AF65-F5344CB8AC3E}">
        <p14:creationId xmlns:p14="http://schemas.microsoft.com/office/powerpoint/2010/main" val="4103805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85EAB-8240-4C81-A418-A073346F7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59532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RADIATION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484ED-099C-4F63-A036-A97843811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074499"/>
            <a:ext cx="10504249" cy="2391378"/>
          </a:xfrm>
        </p:spPr>
        <p:txBody>
          <a:bodyPr numCol="1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list of presumptive locations for radiation exposure has been expanded to include:</a:t>
            </a:r>
            <a:endParaRPr lang="en-US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Cleanup of Enewetak Atoll, from January 1, 1977, through December 31, 1980</a:t>
            </a:r>
            <a:endParaRPr lang="en-US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Cleanup of the Air Force B-52 bomber carrying nuclear weapons off the coast of Palomares, Spain, from January 17, 1966, through March 31, 1967</a:t>
            </a:r>
            <a:endParaRPr lang="en-US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Response to the fire onboard an Air Force B-52 bomber carrying nuclear weapons near Thule Air Force Base in Greenland</a:t>
            </a:r>
            <a:r>
              <a:rPr lang="en-US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from January 21, 1968, to September 25, 1968</a:t>
            </a:r>
            <a:endParaRPr lang="en-US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list of presumptive conditions for radiation exposure includes:</a:t>
            </a: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b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303960-A870-9E46-0592-EDC7A0FC1DBB}"/>
              </a:ext>
            </a:extLst>
          </p:cNvPr>
          <p:cNvSpPr txBox="1"/>
          <p:nvPr/>
        </p:nvSpPr>
        <p:spPr>
          <a:xfrm>
            <a:off x="684211" y="3235546"/>
            <a:ext cx="10264588" cy="4414927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All forms of leukemia except chronic lymphatic (lymphocytic) leukemia; 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Thyroid cancer </a:t>
            </a:r>
          </a:p>
          <a:p>
            <a:pPr marL="342900" marR="0" lvl="0" indent="-342900">
              <a:lnSpc>
                <a:spcPct val="107000"/>
              </a:lnSpc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Breast cancer 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Lung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Bone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Liver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Skin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Esophageal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Stomach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Colon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Pancreatic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Kidney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Urinary bladder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Salivary gland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Multiple myeloma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Posterior subcapsular cataracts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Non-malignant thyroid nodular disease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Ovarian cancer</a:t>
            </a:r>
          </a:p>
          <a:p>
            <a:pPr marL="171450" marR="0" lvl="0" indent="-1714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Parathyroid adenoma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Tumors of the brain and central nervous system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Cancer of the rectum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Lymphomas other than Hodgkin's disease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Prostate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Any other cancer.</a:t>
            </a:r>
          </a:p>
        </p:txBody>
      </p:sp>
    </p:spTree>
    <p:extLst>
      <p:ext uri="{BB962C8B-B14F-4D97-AF65-F5344CB8AC3E}">
        <p14:creationId xmlns:p14="http://schemas.microsoft.com/office/powerpoint/2010/main" val="375004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85EAB-8240-4C81-A418-A073346F7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284088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AGENT ORANGE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484ED-099C-4F63-A036-A97843811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775" y="1037621"/>
            <a:ext cx="10504249" cy="2391378"/>
          </a:xfrm>
        </p:spPr>
        <p:txBody>
          <a:bodyPr numCol="1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Although Agent Orange exposure has already been linked to some presumptive conditions and locations, the PACT act expands these. The expansion of Agent Orange presumptive locations includes 5 new presumptive locations: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Any U.S. or Royal Thai military base in Thailand from January 9, 1962, through June 30, 1976 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Laos from December 1, 1965, through September 30, 1969.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Cambodia at Mimot or Krek, Kampong Cham Province from April 16, 1969, through April 30, 1969.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Guam or American Samoa or in the territorial waters off of Guam or American Samoa from January 9, 1962, through July 30, 1980.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Johnston Atoll or on a ship that called at Johnston Atoll from January 1, 1972, through September 30, 1977.</a:t>
            </a: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Two new Agent Orange presumptive conditions have been added:</a:t>
            </a:r>
          </a:p>
          <a:p>
            <a:pPr marR="0"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High blood pressure (also called hypertension).</a:t>
            </a:r>
          </a:p>
          <a:p>
            <a:pPr marR="0" lvl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Monoclonal gammopathy of undetermined significance (MGUS). </a:t>
            </a:r>
          </a:p>
          <a:p>
            <a:pPr marL="0" marR="0" lv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None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Previous Agent Orange presumptive conditions include: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endParaRPr lang="en-US" sz="9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9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b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0B5D55-5C2C-1921-4E42-F64B516CD69A}"/>
              </a:ext>
            </a:extLst>
          </p:cNvPr>
          <p:cNvSpPr txBox="1"/>
          <p:nvPr/>
        </p:nvSpPr>
        <p:spPr>
          <a:xfrm>
            <a:off x="684211" y="3429000"/>
            <a:ext cx="10504249" cy="23083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8B0B1A-7A65-C576-8651-9E48343BC322}"/>
              </a:ext>
            </a:extLst>
          </p:cNvPr>
          <p:cNvSpPr txBox="1"/>
          <p:nvPr/>
        </p:nvSpPr>
        <p:spPr>
          <a:xfrm>
            <a:off x="540775" y="4664500"/>
            <a:ext cx="10504249" cy="184665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AL Amyloidosis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Bladder Cancer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Chronic B-Cell Leukemias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Chloracne (or similar acneform disease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Diabetes Mellitus Type 2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Hodgkin’s Disease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Hypothyroidism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Ischemic Heart Disease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Multiple Myeloma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Non-Hodgkin’s Lymphoma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Parkinsonism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Parkinson’s Disease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Peripheral Neuropathy, Early-Onset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Porphyria Cutanea Tarda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Prostate Cancer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Respiratory Cancer (includes lung cancer)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Cancers of the lung, larynx, trachea, and bronchus</a:t>
            </a:r>
          </a:p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1200" dirty="0"/>
              <a:t>Soft Tissue Sarcomas (other than osteosarcoma, chondrosarcoma, Kaposi’s sarcoma, or mesothelioma)</a:t>
            </a:r>
          </a:p>
        </p:txBody>
      </p:sp>
    </p:spTree>
    <p:extLst>
      <p:ext uri="{BB962C8B-B14F-4D97-AF65-F5344CB8AC3E}">
        <p14:creationId xmlns:p14="http://schemas.microsoft.com/office/powerpoint/2010/main" val="1035822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85EAB-8240-4C81-A418-A073346F7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61819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BURN PIT OR OTHER TOXINS 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484ED-099C-4F63-A036-A97843811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063972"/>
            <a:ext cx="10504249" cy="607401"/>
          </a:xfrm>
        </p:spPr>
        <p:txBody>
          <a:bodyPr numCol="1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Burn pit or other toxin exposure is presumed if you served during the following dates in the following locations: </a:t>
            </a:r>
            <a:b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FCF509-EDC9-5833-BF0E-DE2D4415FD8B}"/>
              </a:ext>
            </a:extLst>
          </p:cNvPr>
          <p:cNvSpPr txBox="1"/>
          <p:nvPr/>
        </p:nvSpPr>
        <p:spPr>
          <a:xfrm>
            <a:off x="762000" y="1441129"/>
            <a:ext cx="9574306" cy="28931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On or after August 2,1990: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Bahrain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Iraq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Kuwait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Oman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Qatar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Saudi Arabia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Somalia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The United Arab Emirates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The airspace above any of these locations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On or after September 11, 2001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Afghanistan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Djibouti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Egypt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Jordan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Lebanon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Syria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Uzbekistan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Yemen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The airspace above any of these locations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DD8175-8261-95DF-609A-C93BF1E8327E}"/>
              </a:ext>
            </a:extLst>
          </p:cNvPr>
          <p:cNvSpPr txBox="1"/>
          <p:nvPr/>
        </p:nvSpPr>
        <p:spPr>
          <a:xfrm>
            <a:off x="684211" y="3796611"/>
            <a:ext cx="9484659" cy="477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The following cancers and illnesses have been added to the list of burn pit and other toxic exposure presumptive conditions: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413F3C-83AB-03C1-9AE2-3C970BAAB924}"/>
              </a:ext>
            </a:extLst>
          </p:cNvPr>
          <p:cNvSpPr txBox="1"/>
          <p:nvPr/>
        </p:nvSpPr>
        <p:spPr>
          <a:xfrm>
            <a:off x="762000" y="4161061"/>
            <a:ext cx="9798424" cy="304698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Brain cancer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Gastrointestinal cancer of any type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Glioblastoma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Head cancer of any type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Neck cancer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Pancreatic cancer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Reproductive cancer of any type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Respiratory (breathing-related) cancer of any type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Asthma that was diagnosed after service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Chronic bronchitis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Chronic obstructive pulmonary disease (COPD) </a:t>
            </a:r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Chronic rhinitis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Chronic sinusitis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Constructive bronchiolitis or obliterative bronchiolitis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Emphysema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Granulomatous disease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Interstitial lung disease (ILD)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Pleuritis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Pulmonary fibrosis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Sarcoidosis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05747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ACC49C-E5DE-49CB-8C65-909BD3699ACA}"/>
              </a:ext>
            </a:extLst>
          </p:cNvPr>
          <p:cNvSpPr txBox="1"/>
          <p:nvPr/>
        </p:nvSpPr>
        <p:spPr>
          <a:xfrm>
            <a:off x="590740" y="629447"/>
            <a:ext cx="110105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Camp Lejeune </a:t>
            </a:r>
          </a:p>
          <a:p>
            <a:pPr algn="ctr"/>
            <a:r>
              <a:rPr kumimoji="0" lang="en-US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water Contamination exposure</a:t>
            </a:r>
          </a:p>
          <a:p>
            <a:endParaRPr kumimoji="0" lang="en-US" sz="36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C96FD23-CF61-231D-0387-646377CE7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0965" y="2165472"/>
            <a:ext cx="9971648" cy="990599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Veterans and their family members who resided on Camp Lejeune or MCAS New River for at least 30 cumulative days from August 1953 through December 1987 and did not receive a dishonorable discharge may be eligible for disability benefits if they have been diagnosed with one or more of the presumptive conditions.</a:t>
            </a: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9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 Veterans, the list of presumptive conditions for toxic water exposure includes: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36D349-6D77-0E3B-0850-ABB34BB2D55C}"/>
              </a:ext>
            </a:extLst>
          </p:cNvPr>
          <p:cNvSpPr txBox="1"/>
          <p:nvPr/>
        </p:nvSpPr>
        <p:spPr>
          <a:xfrm>
            <a:off x="770965" y="3159005"/>
            <a:ext cx="9260541" cy="168193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Adult leukemia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Aplastic anemia and other myelodysplastic syndromes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Bladder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Kidney cancer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Liver cancer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Multiple myeloma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Non-Hodgkin’s lymphoma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Parkinson’s disease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39B9BA-E356-8F96-592F-92135A710B5B}"/>
              </a:ext>
            </a:extLst>
          </p:cNvPr>
          <p:cNvSpPr txBox="1"/>
          <p:nvPr/>
        </p:nvSpPr>
        <p:spPr>
          <a:xfrm>
            <a:off x="770965" y="4661959"/>
            <a:ext cx="10157010" cy="27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For Family members, the list of presumptive conditions where out-of-pocket health care costs may qualify for reimbursement include: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0861E4-1C9B-7DFD-9AE8-8DFD8FA08E1D}"/>
              </a:ext>
            </a:extLst>
          </p:cNvPr>
          <p:cNvSpPr txBox="1"/>
          <p:nvPr/>
        </p:nvSpPr>
        <p:spPr>
          <a:xfrm>
            <a:off x="770965" y="4979429"/>
            <a:ext cx="9771529" cy="249824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Bladder cancer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Breast cancer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Esophageal cancer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Female infertility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Hepatic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 steatosis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Kidney cancer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Leukemia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Lung cancer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Miscarr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iage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Multiple myeloma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Neurobehavioral effects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Non-Hodgkin’s lymphoma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Renal toxicity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  <a:defRPr/>
            </a:pP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Scleroderma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0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99356E-ACD7-429C-A6C8-C7B6DC841EC6}"/>
              </a:ext>
            </a:extLst>
          </p:cNvPr>
          <p:cNvSpPr txBox="1"/>
          <p:nvPr/>
        </p:nvSpPr>
        <p:spPr>
          <a:xfrm>
            <a:off x="1411856" y="2820838"/>
            <a:ext cx="9368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4109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FB7EA-26FD-4F9E-9405-47046D321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62178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NEW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7DDF-D1FC-41D3-ABCC-5179EE6B4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21366"/>
            <a:ext cx="8534400" cy="3615267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chemeClr val="tx1"/>
                </a:solidFill>
              </a:rPr>
              <a:t>VA Form 21-526EZ (amended with exposure questions)</a:t>
            </a:r>
          </a:p>
        </p:txBody>
      </p:sp>
    </p:spTree>
    <p:extLst>
      <p:ext uri="{BB962C8B-B14F-4D97-AF65-F5344CB8AC3E}">
        <p14:creationId xmlns:p14="http://schemas.microsoft.com/office/powerpoint/2010/main" val="353774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9BC0-78BC-4BE4-9CBC-0088219AE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07003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SUPPLEMENTAL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6EF69-93E8-4C18-A6DE-5244BFAE5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21366"/>
            <a:ext cx="8534400" cy="361526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VA Form 20-0995</a:t>
            </a:r>
          </a:p>
        </p:txBody>
      </p:sp>
    </p:spTree>
    <p:extLst>
      <p:ext uri="{BB962C8B-B14F-4D97-AF65-F5344CB8AC3E}">
        <p14:creationId xmlns:p14="http://schemas.microsoft.com/office/powerpoint/2010/main" val="330290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A70C-3802-4090-97B7-91923C61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65" y="444250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HIGHER LEVEL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06F37-271F-46F2-9826-04B93442D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84512"/>
            <a:ext cx="8534400" cy="3688976"/>
          </a:xfrm>
        </p:spPr>
        <p:txBody>
          <a:bodyPr/>
          <a:lstStyle/>
          <a:p>
            <a:r>
              <a:rPr lang="en-US" sz="3700" dirty="0">
                <a:solidFill>
                  <a:schemeClr val="tx1"/>
                </a:solidFill>
              </a:rPr>
              <a:t>VA Form 20-0996 (amended more space for issues)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3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FFF9-B1B7-4620-9B78-10F55132C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29" y="461682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NOTICE OF DISAGREEMENT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1ED55-D1B1-4513-89CB-BA1419BDA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529" y="1621366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US" sz="3700" dirty="0">
                <a:solidFill>
                  <a:schemeClr val="tx1"/>
                </a:solidFill>
              </a:rPr>
              <a:t>VA Form 10182</a:t>
            </a:r>
          </a:p>
          <a:p>
            <a:r>
              <a:rPr lang="en-US" sz="3700" dirty="0">
                <a:solidFill>
                  <a:schemeClr val="tx1"/>
                </a:solidFill>
              </a:rPr>
              <a:t>Direct Review-no hearing, no new evidence</a:t>
            </a:r>
          </a:p>
          <a:p>
            <a:r>
              <a:rPr lang="en-US" sz="3700" dirty="0">
                <a:solidFill>
                  <a:schemeClr val="tx1"/>
                </a:solidFill>
              </a:rPr>
              <a:t>Evidence submission for Review by Judge</a:t>
            </a:r>
          </a:p>
          <a:p>
            <a:r>
              <a:rPr lang="en-US" sz="3700" dirty="0">
                <a:solidFill>
                  <a:schemeClr val="tx1"/>
                </a:solidFill>
              </a:rPr>
              <a:t>Hearing with Judge</a:t>
            </a:r>
          </a:p>
        </p:txBody>
      </p:sp>
    </p:spTree>
    <p:extLst>
      <p:ext uri="{BB962C8B-B14F-4D97-AF65-F5344CB8AC3E}">
        <p14:creationId xmlns:p14="http://schemas.microsoft.com/office/powerpoint/2010/main" val="5467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00205-7590-48C1-A68F-E8851077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9376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D16C1-E1F9-45B5-A735-17C6A5003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95" y="1719978"/>
            <a:ext cx="8534400" cy="3615267"/>
          </a:xfrm>
        </p:spPr>
        <p:txBody>
          <a:bodyPr>
            <a:normAutofit lnSpcReduction="10000"/>
          </a:bodyPr>
          <a:lstStyle/>
          <a:p>
            <a:r>
              <a:rPr lang="en-US" sz="3700" dirty="0">
                <a:solidFill>
                  <a:schemeClr val="tx1"/>
                </a:solidFill>
              </a:rPr>
              <a:t>Use of Statement in Support of Claim (SISOC)</a:t>
            </a:r>
          </a:p>
          <a:p>
            <a:r>
              <a:rPr lang="en-US" sz="3700" dirty="0">
                <a:solidFill>
                  <a:schemeClr val="tx1"/>
                </a:solidFill>
              </a:rPr>
              <a:t>Treatment records</a:t>
            </a:r>
          </a:p>
          <a:p>
            <a:r>
              <a:rPr lang="en-US" sz="3700" dirty="0">
                <a:solidFill>
                  <a:schemeClr val="tx1"/>
                </a:solidFill>
              </a:rPr>
              <a:t>Get VA to do C&amp;P exam</a:t>
            </a:r>
          </a:p>
          <a:p>
            <a:r>
              <a:rPr lang="en-US" sz="3700" dirty="0">
                <a:solidFill>
                  <a:schemeClr val="tx1"/>
                </a:solidFill>
              </a:rPr>
              <a:t>Board of Veterans’ Appeals (BVA) hearing</a:t>
            </a:r>
          </a:p>
        </p:txBody>
      </p:sp>
    </p:spTree>
    <p:extLst>
      <p:ext uri="{BB962C8B-B14F-4D97-AF65-F5344CB8AC3E}">
        <p14:creationId xmlns:p14="http://schemas.microsoft.com/office/powerpoint/2010/main" val="393290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A57DF-7F54-419B-88E2-E220C0C7E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1144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PENDING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118AC-EA3B-478B-B075-482AAFA89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21366"/>
            <a:ext cx="8534400" cy="3615267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chemeClr val="tx1"/>
                </a:solidFill>
              </a:rPr>
              <a:t>Sleep apnea</a:t>
            </a:r>
          </a:p>
          <a:p>
            <a:r>
              <a:rPr lang="en-US" sz="3700" dirty="0">
                <a:solidFill>
                  <a:schemeClr val="tx1"/>
                </a:solidFill>
              </a:rPr>
              <a:t>Tinnitus</a:t>
            </a:r>
          </a:p>
          <a:p>
            <a:r>
              <a:rPr lang="en-US" sz="3700" dirty="0">
                <a:solidFill>
                  <a:schemeClr val="tx1"/>
                </a:solidFill>
              </a:rPr>
              <a:t>Mental</a:t>
            </a:r>
          </a:p>
          <a:p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653698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20DAE-B81E-478D-9EFC-C5163338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0647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STATUS OF PACT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621D2-71F6-48B9-ADD0-00B093E0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21366"/>
            <a:ext cx="8534400" cy="3615267"/>
          </a:xfrm>
        </p:spPr>
        <p:txBody>
          <a:bodyPr/>
          <a:lstStyle/>
          <a:p>
            <a:r>
              <a:rPr lang="en-US" sz="3700" dirty="0">
                <a:solidFill>
                  <a:schemeClr val="tx1"/>
                </a:solidFill>
              </a:rPr>
              <a:t>Signed August 2022</a:t>
            </a:r>
          </a:p>
          <a:p>
            <a:r>
              <a:rPr lang="en-US" sz="3700" dirty="0">
                <a:solidFill>
                  <a:schemeClr val="tx1"/>
                </a:solidFill>
              </a:rPr>
              <a:t>Process claims starting January 2023</a:t>
            </a:r>
          </a:p>
          <a:p>
            <a:endParaRPr lang="en-US" sz="37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72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7714E-87DC-4DB7-83B3-F4A3DF77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685800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PRESUMPTION CHANGES (RADIATION, AGENT ORANGE, BURN PIT OR OTHER TOXINS,CAMP LEJEUNE WATER CONTAMINATION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0BBB8-E21E-408C-B24C-2132B17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94" y="2419225"/>
            <a:ext cx="8534400" cy="3615267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chemeClr val="tx1"/>
                </a:solidFill>
              </a:rPr>
              <a:t>Locations</a:t>
            </a:r>
          </a:p>
          <a:p>
            <a:r>
              <a:rPr lang="en-US" sz="3700" dirty="0">
                <a:solidFill>
                  <a:schemeClr val="tx1"/>
                </a:solidFill>
              </a:rPr>
              <a:t>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499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</TotalTime>
  <Words>928</Words>
  <Application>Microsoft Office PowerPoint</Application>
  <PresentationFormat>Widescreen</PresentationFormat>
  <Paragraphs>200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Trebuchet MS</vt:lpstr>
      <vt:lpstr>Wingdings</vt:lpstr>
      <vt:lpstr>Wingdings 3</vt:lpstr>
      <vt:lpstr>Facet</vt:lpstr>
      <vt:lpstr>PROCESSING VA CLAIMS AND STATUS ON PACT ACT</vt:lpstr>
      <vt:lpstr>NEW CLAIM</vt:lpstr>
      <vt:lpstr>SUPPLEMENTAL CLAIM</vt:lpstr>
      <vt:lpstr>HIGHER LEVEL REVIEW</vt:lpstr>
      <vt:lpstr>NOTICE OF DISAGREEMENT</vt:lpstr>
      <vt:lpstr>STRATEGIES</vt:lpstr>
      <vt:lpstr>PENDING CHANGES</vt:lpstr>
      <vt:lpstr>STATUS OF PACT ACT</vt:lpstr>
      <vt:lpstr>PRESUMPTION CHANGES (RADIATION, AGENT ORANGE, BURN PIT OR OTHER TOXINS,CAMP LEJEUNE WATER CONTAMINATION</vt:lpstr>
      <vt:lpstr>RADIATION EXPOSURE</vt:lpstr>
      <vt:lpstr>AGENT ORANGE EXPOSURE</vt:lpstr>
      <vt:lpstr>BURN PIT OR OTHER TOXINS EXPOSURE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Primer on VA Disability Issues-Process, Strategies, and Relationship to Social Security Disability Claims</dc:title>
  <dc:creator>Vanessa Verduzco</dc:creator>
  <cp:lastModifiedBy>Vanessa Verduzco</cp:lastModifiedBy>
  <cp:revision>11</cp:revision>
  <cp:lastPrinted>2023-02-17T16:31:06Z</cp:lastPrinted>
  <dcterms:created xsi:type="dcterms:W3CDTF">2022-04-01T03:26:23Z</dcterms:created>
  <dcterms:modified xsi:type="dcterms:W3CDTF">2023-02-17T16:31:34Z</dcterms:modified>
</cp:coreProperties>
</file>