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>
        <p:scale>
          <a:sx n="84" d="100"/>
          <a:sy n="84" d="100"/>
        </p:scale>
        <p:origin x="78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11C7-183D-4151-AA5A-5A928C56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6930-7022-4B47-851F-5C6F88EF5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FF787-769E-4279-8B9F-07542E40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064C-5886-49C9-8C16-0A803C05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2B5B-F426-474C-9880-2CDE3305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0491-D0E6-460E-B3E6-307A9EA2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1617E-503E-4154-9EBD-5DB10C316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F82F-D493-4031-9A56-38ED9A37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E27C8-3021-4D27-BB20-18EBE695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A7290-F9D9-421B-A0E4-7210B81B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6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9C560-95AB-4617-9E6F-9C0E67F05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ED111-9440-4102-9ACC-CAF1B0C44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9F35-EF70-4B06-89A9-7790A9D0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2F4EA-6A19-4C58-BA9E-F0ADB1AD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66CD1-3CA1-420E-941B-E74A672C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272E-3F9D-4708-BD09-F286D13D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85BA-3959-4A1B-9887-6D69698EF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2805C-15FD-42AA-964D-7710E822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B368-052F-419A-B759-6BDC2C3A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43A37-CC4C-43E5-91ED-6504C224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2EDB-78A6-4FBC-8952-3CE7612F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E6880-27CC-49BC-9F46-52EF1114D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ABEEE-B0C1-437A-A818-2DCF2ABB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330F0-FAAC-419E-86B8-84720634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37AA-87ED-4369-8EB9-E4CC0642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9977-7FE9-476F-ACB1-3893217E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198D1-EF0A-447F-8911-6FD89BDD3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CB5EF-ACBC-4C67-8B02-51E559A25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5400F-CE53-4330-B5F4-7F730F9F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AC949-679A-4B52-AE11-43404269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5E3FC-8B20-48F6-87F3-48314F4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6876-7B57-48B9-A90D-1BEF4AD3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912A6-C99A-4CC5-8FEA-0B9DE462C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02A33-CFA0-4FB9-B54B-58713C40D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ADEAA-C68B-47ED-8DF1-B4A79597B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AF75A-257E-470A-AD24-0553B0332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A8118-C33D-4036-80D7-7A4BC2F0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DED87-45B7-40B6-8851-EB7873B6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2C1EA4-BC08-417C-B2DF-B0642181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003F-397D-4B3E-A330-04C77CFE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016B6-97B4-43FF-BA50-72BF0F814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F052B-6594-41DE-A704-7A1F9E9E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43B0B-0253-4327-B2E3-B3B8B6CC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B18CD-0D5F-426A-BB7B-5E2B5EDA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06CF7-18C9-4C1B-AE79-0B500F9B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05EBC-3295-402D-998A-981825E5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48B7-77AC-42C2-8A80-726B1692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F6E22-3CF9-4C83-A1A3-307DCA6E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E93C7-C967-48D4-AE49-B2A3D7213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13308-7AC3-436B-8656-410D00DF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5FFE9-A25B-436C-9FEC-DDF2FC29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E8828-CA71-4A9D-A2FB-E701BDD8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C1FA-DD5E-4BF3-8FCA-B12F7444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5868D8-3E0C-4B05-87E4-DE316C9A3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29C69-0208-4AE3-B942-E1BB62F0F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FC285-245A-4E08-A165-5971190D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B140A-E6A5-4B1B-8B59-6EC2EFA0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97891-CDDB-4A73-8497-FC392B27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AF8F5-9645-457E-AE8B-F57D4364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BDBFD-14C4-4DC8-994D-D1DBF0BF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06097-E0CB-4672-B4A6-C0197DC9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06EC-D668-4208-90A7-6DFC845FD75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98F4A-C139-4426-AE95-B5EF03FDE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C127A-EE43-4DF1-84BA-B67EB204D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1FBF7-E3AA-48E8-A9C0-05690414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E488-4971-48E5-93A7-0378AC960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750" y="657922"/>
            <a:ext cx="4806184" cy="428191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000"/>
              <a:t>Re-Imagining Affordable Housing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CD6AD-B530-425E-A33C-F30B1E351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750" y="5078264"/>
            <a:ext cx="4806184" cy="92109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200">
                <a:solidFill>
                  <a:schemeClr val="tx2"/>
                </a:solidFill>
              </a:rPr>
              <a:t>Creating Housing That Breaks Boundaries and Changes Communities</a:t>
            </a:r>
          </a:p>
        </p:txBody>
      </p:sp>
      <p:pic>
        <p:nvPicPr>
          <p:cNvPr id="15" name="Picture 4" descr="Figures of houses in different position and sizes">
            <a:extLst>
              <a:ext uri="{FF2B5EF4-FFF2-40B4-BE49-F238E27FC236}">
                <a16:creationId xmlns:a16="http://schemas.microsoft.com/office/drawing/2014/main" id="{274815D8-64BF-DBC0-9476-3E30E6DB0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4" r="33707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7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487C2-4DF1-4D09-9452-0EF4A2B1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3D Printed Housing</a:t>
            </a:r>
          </a:p>
        </p:txBody>
      </p:sp>
      <p:pic>
        <p:nvPicPr>
          <p:cNvPr id="6" name="Content Placeholder 5" descr="A picture containing outdoor, tree, building, house&#10;&#10;Description automatically generated">
            <a:extLst>
              <a:ext uri="{FF2B5EF4-FFF2-40B4-BE49-F238E27FC236}">
                <a16:creationId xmlns:a16="http://schemas.microsoft.com/office/drawing/2014/main" id="{12647D8B-464D-4FDC-915C-91D14ABEA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r="18547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25311-C1AA-4F0C-99F7-E2544B702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Cuts labor costs</a:t>
            </a:r>
          </a:p>
          <a:p>
            <a:r>
              <a:rPr lang="en-US" sz="2000" dirty="0"/>
              <a:t>Printer can work 24/7</a:t>
            </a:r>
          </a:p>
          <a:p>
            <a:r>
              <a:rPr lang="en-US" sz="2000" dirty="0"/>
              <a:t>Printed materials are more sustainable</a:t>
            </a:r>
          </a:p>
          <a:p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7F8F61-69FE-4341-8A75-1740B63B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Re-Imagining Affordable Housing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70870-985F-417F-91E5-617A2020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50" y="4545874"/>
            <a:ext cx="4806184" cy="16720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Outstanding Design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F063944-AB3E-EA8B-537C-5FB0565FE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7" r="33060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6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uilding, sky, outdoor, street&#10;&#10;Description automatically generated">
            <a:extLst>
              <a:ext uri="{FF2B5EF4-FFF2-40B4-BE49-F238E27FC236}">
                <a16:creationId xmlns:a16="http://schemas.microsoft.com/office/drawing/2014/main" id="{79C98A01-DF8F-4DA5-967F-25DDA5924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49466-72A4-4667-88B4-0F1F8D15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Savonnerie Haymans (Belgium) </a:t>
            </a:r>
          </a:p>
        </p:txBody>
      </p:sp>
    </p:spTree>
    <p:extLst>
      <p:ext uri="{BB962C8B-B14F-4D97-AF65-F5344CB8AC3E}">
        <p14:creationId xmlns:p14="http://schemas.microsoft.com/office/powerpoint/2010/main" val="191198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3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91B1F-203B-4E89-8520-0776A9D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>
                <a:solidFill>
                  <a:schemeClr val="bg1"/>
                </a:solidFill>
                <a:effectLst/>
              </a:rPr>
              <a:t>Torre Plaça Europa (Barcelona)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5" name="Content Placeholder 4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2B5AF070-3DC1-4AB5-96C8-8B693C91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5" r="-1" b="13324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6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sky, apartment building, tall&#10;&#10;Description automatically generated">
            <a:extLst>
              <a:ext uri="{FF2B5EF4-FFF2-40B4-BE49-F238E27FC236}">
                <a16:creationId xmlns:a16="http://schemas.microsoft.com/office/drawing/2014/main" id="{E325D542-9E3E-48F7-B9C7-4E8B85DE9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5" b="2534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D44CD-B02A-4131-B2A4-2AA6D9B6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Housing Hatert (Netherlands)</a:t>
            </a:r>
          </a:p>
        </p:txBody>
      </p:sp>
    </p:spTree>
    <p:extLst>
      <p:ext uri="{BB962C8B-B14F-4D97-AF65-F5344CB8AC3E}">
        <p14:creationId xmlns:p14="http://schemas.microsoft.com/office/powerpoint/2010/main" val="285297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fferent coloured question marks">
            <a:extLst>
              <a:ext uri="{FF2B5EF4-FFF2-40B4-BE49-F238E27FC236}">
                <a16:creationId xmlns:a16="http://schemas.microsoft.com/office/drawing/2014/main" id="{62D122E8-BBC1-62F9-107E-43E2851CE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" r="2703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5ACE4-64D3-4C89-9FB8-01CBA25E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 ($5 each)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580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B6DF-C7F2-42ED-9A0C-383F01E55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Who Are We?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D837C2-CFE9-04CC-4FCF-0E7859FC4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 dirty="0"/>
              <a:t>Keith Gregory – Director of Housing, Pascua Yaqui Tribe</a:t>
            </a:r>
          </a:p>
          <a:p>
            <a:r>
              <a:rPr lang="en-US" sz="1800" dirty="0"/>
              <a:t>Rolando </a:t>
            </a:r>
            <a:r>
              <a:rPr lang="en-US" sz="1800" dirty="0" err="1"/>
              <a:t>Jaimez</a:t>
            </a:r>
            <a:r>
              <a:rPr lang="en-US" sz="1800" dirty="0"/>
              <a:t> – Deputy Director of Housing, Pascua Yaqui Tribe</a:t>
            </a:r>
          </a:p>
          <a:p>
            <a:r>
              <a:rPr lang="en-US" sz="1800" dirty="0"/>
              <a:t>Combined 34 years of affordable housing experience</a:t>
            </a:r>
          </a:p>
          <a:p>
            <a:r>
              <a:rPr lang="en-US" sz="1800" dirty="0"/>
              <a:t>Combined have 14 successful tax credit developments completed</a:t>
            </a:r>
          </a:p>
          <a:p>
            <a:r>
              <a:rPr lang="en-US" sz="1800" dirty="0"/>
              <a:t>Developers of the 2 largest tax credit project ever awarded to a Tribe in US history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wall, person&#10;&#10;Description automatically generated">
            <a:extLst>
              <a:ext uri="{FF2B5EF4-FFF2-40B4-BE49-F238E27FC236}">
                <a16:creationId xmlns:a16="http://schemas.microsoft.com/office/drawing/2014/main" id="{0E2899C6-5251-4DF6-9F72-1F390BE1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13806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7326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CF6542-CE91-99A4-ADFE-51979CD2B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5BB02F-5958-4BFB-A7E5-FA40CC9A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Re-Imagining Affordable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CDBE3-92A4-404F-8E7F-530701560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Creative Solutions to Homelessness and Affordable Housing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29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622B0-F910-42B2-AADB-9B46AAC2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/>
              <a:t>Hopeworks Station North (Everett, WA)</a:t>
            </a:r>
            <a:br>
              <a:rPr lang="en-US" sz="2500"/>
            </a:br>
            <a:r>
              <a:rPr lang="en-US" sz="2500"/>
              <a:t>Beacon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7CC9792D-2344-4930-A106-D3DA71954F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r="18731" b="2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A6202-CCCF-4363-8B90-C99F51B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65 studio &amp; 1 bedroom units targeted to homeless youth and veterans earning 30% to 50% AMI</a:t>
            </a:r>
          </a:p>
          <a:p>
            <a:r>
              <a:rPr lang="en-US" sz="1800"/>
              <a:t>532 solar panels generate 198,000 kWh of electricity each year</a:t>
            </a:r>
          </a:p>
          <a:p>
            <a:r>
              <a:rPr lang="en-US" sz="1800"/>
              <a:t>Net Zero Energy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79DA0-73AC-4480-B85F-10893C6A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Warley Park (Sanford, FL)</a:t>
            </a:r>
            <a:br>
              <a:rPr lang="en-US" sz="2800"/>
            </a:br>
            <a:r>
              <a:rPr lang="en-US" sz="2800"/>
              <a:t>Wendover Housing Partners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463F5-C417-4870-BFCA-6703B37AB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Central Florida’s 1</a:t>
            </a:r>
            <a:r>
              <a:rPr lang="en-US" sz="2000" baseline="30000"/>
              <a:t>st</a:t>
            </a:r>
            <a:r>
              <a:rPr lang="en-US" sz="2000"/>
              <a:t> permanent supportive housing community</a:t>
            </a:r>
          </a:p>
          <a:p>
            <a:r>
              <a:rPr lang="en-US" sz="2000"/>
              <a:t>81, one and two bedroom apartments for homeless individuals and families</a:t>
            </a:r>
          </a:p>
          <a:p>
            <a:r>
              <a:rPr lang="en-US" sz="2000"/>
              <a:t>Includes mental health care, job training programming, and after school care</a:t>
            </a:r>
          </a:p>
          <a:p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uilding with a fountain in front&#10;&#10;Description automatically generated with low confidence">
            <a:extLst>
              <a:ext uri="{FF2B5EF4-FFF2-40B4-BE49-F238E27FC236}">
                <a16:creationId xmlns:a16="http://schemas.microsoft.com/office/drawing/2014/main" id="{389845DE-1DDC-4EC2-B0F2-BA277ECB6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r="3450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2D141-4CE7-499D-AE13-61DCCB8F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/>
              <a:t>PATH Metro Villas (Los Angeles, CA)</a:t>
            </a:r>
            <a:br>
              <a:rPr lang="en-US" sz="2500"/>
            </a:br>
            <a:r>
              <a:rPr lang="en-US" sz="2500"/>
              <a:t>PATH Ventures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sky, outdoor, city, road&#10;&#10;Description automatically generated">
            <a:extLst>
              <a:ext uri="{FF2B5EF4-FFF2-40B4-BE49-F238E27FC236}">
                <a16:creationId xmlns:a16="http://schemas.microsoft.com/office/drawing/2014/main" id="{5E5CA904-6F54-4570-B4A7-B96C53ADA7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15866" b="-1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6EC1-0D43-44A8-98E7-A048BEEC1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186 Studios and 1 Bedroom Units</a:t>
            </a:r>
          </a:p>
          <a:p>
            <a:r>
              <a:rPr lang="en-US" sz="1800"/>
              <a:t>Includes veteran’s services, a teaching kitchen, and mental health clinics</a:t>
            </a:r>
          </a:p>
          <a:p>
            <a:r>
              <a:rPr lang="en-US" sz="1800"/>
              <a:t>Target population is veterans and homeless persons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9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metric shapes on a wooden background">
            <a:extLst>
              <a:ext uri="{FF2B5EF4-FFF2-40B4-BE49-F238E27FC236}">
                <a16:creationId xmlns:a16="http://schemas.microsoft.com/office/drawing/2014/main" id="{680C2F83-2AC7-6C9B-D987-12B61BBEE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9" b="13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7F8F61-69FE-4341-8A75-1740B63B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Re-Imagining Affordable Housing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70870-985F-417F-91E5-617A2020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Creative Construction Methods/Materials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30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outdoor, city, traveling, train&#10;&#10;Description automatically generated">
            <a:extLst>
              <a:ext uri="{FF2B5EF4-FFF2-40B4-BE49-F238E27FC236}">
                <a16:creationId xmlns:a16="http://schemas.microsoft.com/office/drawing/2014/main" id="{ACA966B9-344A-4652-B7BE-571B7DE5CA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35D9F-DDBB-4E0B-A9FC-5CC389B2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KIND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934D7-186F-42D8-902D-17565DC0E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Mass Timber Project</a:t>
            </a:r>
          </a:p>
          <a:p>
            <a:r>
              <a:rPr lang="en-US" sz="2000" dirty="0"/>
              <a:t>148 Micro Units</a:t>
            </a:r>
          </a:p>
          <a:p>
            <a:r>
              <a:rPr lang="en-US" sz="2000" dirty="0"/>
              <a:t>Mass timber reduces carbon footprint, is healthier for occupants, and is a sustainable material.</a:t>
            </a:r>
          </a:p>
          <a:p>
            <a:r>
              <a:rPr lang="en-US" sz="2000" dirty="0"/>
              <a:t>Faster construction timelines due to lower weight of timber over steel/concrete.</a:t>
            </a:r>
          </a:p>
        </p:txBody>
      </p:sp>
    </p:spTree>
    <p:extLst>
      <p:ext uri="{BB962C8B-B14F-4D97-AF65-F5344CB8AC3E}">
        <p14:creationId xmlns:p14="http://schemas.microsoft.com/office/powerpoint/2010/main" val="40054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480661F-BCCF-4563-8AF5-7D25B86084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AF1FD-AAC1-4B02-8E6E-6B7C74D0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Sparkbox Housing Project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9887D-AE05-4540-ACD4-528FBF2B7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Repurposed Shipping Containers</a:t>
            </a:r>
          </a:p>
          <a:p>
            <a:r>
              <a:rPr lang="en-US" sz="1800"/>
              <a:t>Focused on homeless housing</a:t>
            </a:r>
          </a:p>
          <a:p>
            <a:r>
              <a:rPr lang="en-US" sz="1800"/>
              <a:t>Environmentally friendly</a:t>
            </a:r>
          </a:p>
          <a:p>
            <a:r>
              <a:rPr lang="en-US" sz="1800"/>
              <a:t>Self-Powered (Rooftop Solar)</a:t>
            </a:r>
          </a:p>
          <a:p>
            <a:pPr mar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1384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305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Re-Imagining Affordable Housing</vt:lpstr>
      <vt:lpstr>Who Are We?</vt:lpstr>
      <vt:lpstr>Re-Imagining Affordable Housing</vt:lpstr>
      <vt:lpstr>Hopeworks Station North (Everett, WA) Beacon Group</vt:lpstr>
      <vt:lpstr>Warley Park (Sanford, FL) Wendover Housing Partners</vt:lpstr>
      <vt:lpstr>PATH Metro Villas (Los Angeles, CA) PATH Ventures</vt:lpstr>
      <vt:lpstr>Re-Imagining Affordable Housing</vt:lpstr>
      <vt:lpstr>KIND Project</vt:lpstr>
      <vt:lpstr>Sparkbox Housing Project</vt:lpstr>
      <vt:lpstr>3D Printed Housing</vt:lpstr>
      <vt:lpstr>Re-Imagining Affordable Housing</vt:lpstr>
      <vt:lpstr>Savonnerie Haymans (Belgium) </vt:lpstr>
      <vt:lpstr>Torre Plaça Europa (Barcelona)</vt:lpstr>
      <vt:lpstr>Housing Hatert (Netherlands)</vt:lpstr>
      <vt:lpstr>Questions ($5 each)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Re-Imagining Affordable Housing</dc:title>
  <dc:creator>Keith Gregory</dc:creator>
  <cp:lastModifiedBy>Keith Gregory</cp:lastModifiedBy>
  <cp:revision>4</cp:revision>
  <dcterms:created xsi:type="dcterms:W3CDTF">2023-02-28T07:35:40Z</dcterms:created>
  <dcterms:modified xsi:type="dcterms:W3CDTF">2023-02-28T22:40:39Z</dcterms:modified>
</cp:coreProperties>
</file>